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6" r:id="rId2"/>
    <p:sldMasterId id="2147483694" r:id="rId3"/>
    <p:sldMasterId id="2147483702" r:id="rId4"/>
    <p:sldMasterId id="2147483711" r:id="rId5"/>
  </p:sldMasterIdLst>
  <p:notesMasterIdLst>
    <p:notesMasterId r:id="rId25"/>
  </p:notesMasterIdLst>
  <p:sldIdLst>
    <p:sldId id="935" r:id="rId6"/>
    <p:sldId id="939" r:id="rId7"/>
    <p:sldId id="943" r:id="rId8"/>
    <p:sldId id="944" r:id="rId9"/>
    <p:sldId id="948" r:id="rId10"/>
    <p:sldId id="949" r:id="rId11"/>
    <p:sldId id="945" r:id="rId12"/>
    <p:sldId id="963" r:id="rId13"/>
    <p:sldId id="951" r:id="rId14"/>
    <p:sldId id="964" r:id="rId15"/>
    <p:sldId id="965" r:id="rId16"/>
    <p:sldId id="936" r:id="rId17"/>
    <p:sldId id="966" r:id="rId18"/>
    <p:sldId id="977" r:id="rId19"/>
    <p:sldId id="975" r:id="rId20"/>
    <p:sldId id="978" r:id="rId21"/>
    <p:sldId id="973" r:id="rId22"/>
    <p:sldId id="979" r:id="rId23"/>
    <p:sldId id="971" r:id="rId24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438" userDrawn="1">
          <p15:clr>
            <a:srgbClr val="A4A3A4"/>
          </p15:clr>
        </p15:guide>
        <p15:guide id="3" pos="7242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orient="horz" pos="164" userDrawn="1">
          <p15:clr>
            <a:srgbClr val="A4A3A4"/>
          </p15:clr>
        </p15:guide>
        <p15:guide id="6" orient="horz" pos="4156" userDrawn="1">
          <p15:clr>
            <a:srgbClr val="A4A3A4"/>
          </p15:clr>
        </p15:guide>
        <p15:guide id="7" pos="6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CB"/>
    <a:srgbClr val="21A038"/>
    <a:srgbClr val="FFFFFF"/>
    <a:srgbClr val="FAEC02"/>
    <a:srgbClr val="21CC38"/>
    <a:srgbClr val="000000"/>
    <a:srgbClr val="F9EDE1"/>
    <a:srgbClr val="CEF5E2"/>
    <a:srgbClr val="C3F2DE"/>
    <a:srgbClr val="A1E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099" autoAdjust="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>
        <p:guide pos="3840"/>
        <p:guide pos="438"/>
        <p:guide pos="7242"/>
        <p:guide orient="horz" pos="2160"/>
        <p:guide orient="horz" pos="164"/>
        <p:guide orient="horz" pos="4156"/>
        <p:guide pos="6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23790-104E-5845-BAC7-E661A4EE413C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9F3BD-B703-EB45-96C2-7BD3512CBCE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5789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11175" y="608013"/>
            <a:ext cx="6080125" cy="3421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B2F3A3-BCF9-CA47-9A91-EA3EF72C08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 Sans Display" panose="020B0503040504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049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563563"/>
            <a:ext cx="5632450" cy="31686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7758FD-2DF5-4E08-A5C3-9CC0833598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Segoe UI" panose="020B0502040204020203" pitchFamily="34" charset="0"/>
              </a:rPr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5359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http://9B26BA5EF55E2E88CE7F4622E503F8A7.dms.sberbank.ru/9B26BA5EF55E2E88CE7F4622E503F8A7-9C0B89F2B00263112F5B214B6FAF15F1-1207C9F370E3EE8D33F6CFB42EF914AC/1.png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http://9B26BA5EF55E2E88CE7F4622E503F8A7.dms.sberbank.ru/9B26BA5EF55E2E88CE7F4622E503F8A7-B3CC4C3267D34C59BB61D7C8846C5CA8-3F3638361C2A3426264DEBFB83EE00AC/1.png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http://9B26BA5EF55E2E88CE7F4622E503F8A7.dms.sberbank.ru/9B26BA5EF55E2E88CE7F4622E503F8A7-9C0B89F2B00263112F5B214B6FAF15F1-ED4ABB4B33A5B9AC175EDA25ADD7D9C2/1.png" TargetMode="External"/><Relationship Id="rId4" Type="http://schemas.openxmlformats.org/officeDocument/2006/relationships/image" Target="http://9B26BA5EF55E2E88CE7F4622E503F8A7.dms.sberbank.ru/9B26BA5EF55E2E88CE7F4622E503F8A7-9C0B89F2B00263112F5B214B6FAF15F1-E30C78953815023FBA08F306A683492C/1.png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http://9B26BA5EF55E2E88CE7F4622E503F8A7.dms.sberbank.ru/9B26BA5EF55E2E88CE7F4622E503F8A7-B3CC4C3267D34C59BB61D7C8846C5CA8-3F3638361C2A3426264DEBFB83EE00AC/1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http://9B26BA5EF55E2E88CE7F4622E503F8A7.dms.sberbank.ru/9B26BA5EF55E2E88CE7F4622E503F8A7-9C0B89F2B00263112F5B214B6FAF15F1-ED4ABB4B33A5B9AC175EDA25ADD7D9C2/1.png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http://9B26BA5EF55E2E88CE7F4622E503F8A7.dms.sberbank.ru/9B26BA5EF55E2E88CE7F4622E503F8A7-98485D1C5AFCF9863E310D8BA49E08F0-8C6280BC8C792C02309CBADDEEB16665/1.png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Relationship Id="rId4" Type="http://schemas.openxmlformats.org/officeDocument/2006/relationships/image" Target="http://69075723BF1F75747E35E7F314A6919C.dms.sberbank.ru/69075723BF1F75747E35E7F314A6919C-E6F26A18673845F057306DA506C9A7CA-2417C66999B3A1A47B41C90787DE3B3B/1.png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Relationship Id="rId5" Type="http://schemas.openxmlformats.org/officeDocument/2006/relationships/image" Target="http://F7BB4E3D97DCCED5A5DD3DDEA4740C72.dms.sberbank.ru/F7BB4E3D97DCCED5A5DD3DDEA4740C72-98485D1C5AFCF9863E310D8BA49E08F0-42EA959A4474A0E152DA07CAE788E12F/1.png" TargetMode="External"/><Relationship Id="rId4" Type="http://schemas.openxmlformats.org/officeDocument/2006/relationships/image" Target="http://F7BB4E3D97DCCED5A5DD3DDEA4740C72.dms.sberbank.ru/F7BB4E3D97DCCED5A5DD3DDEA4740C72-98485D1C5AFCF9863E310D8BA49E08F0-99C9BC557F6BCC91F964BA995A566619/1.png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http://69075723BF1F75747E35E7F314A6919C.dms.sberbank.ru/69075723BF1F75747E35E7F314A6919C-E6F26A18673845F057306DA506C9A7CA-2417C66999B3A1A47B41C90787DE3B3B/1.png" TargetMode="Externa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http://69075723BF1F75747E35E7F314A6919C.dms.sberbank.ru/69075723BF1F75747E35E7F314A6919C-E6F26A18673845F057306DA506C9A7CA-2417C66999B3A1A47B41C90787DE3B3B/1.png" TargetMode="Externa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Relationship Id="rId5" Type="http://schemas.openxmlformats.org/officeDocument/2006/relationships/image" Target="http://F7BB4E3D97DCCED5A5DD3DDEA4740C72.dms.sberbank.ru/F7BB4E3D97DCCED5A5DD3DDEA4740C72-98485D1C5AFCF9863E310D8BA49E08F0-74227E2EAB86931D8BA34B7C1548FCA1/1.png" TargetMode="External"/><Relationship Id="rId4" Type="http://schemas.openxmlformats.org/officeDocument/2006/relationships/image" Target="http://F7BB4E3D97DCCED5A5DD3DDEA4740C72.dms.sberbank.ru/F7BB4E3D97DCCED5A5DD3DDEA4740C72-98485D1C5AFCF9863E310D8BA49E08F0-31C1AAC06EFC39202EECC88764CB9821/1.png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Relationship Id="rId5" Type="http://schemas.openxmlformats.org/officeDocument/2006/relationships/image" Target="http://F7BB4E3D97DCCED5A5DD3DDEA4740C72.dms.sberbank.ru/F7BB4E3D97DCCED5A5DD3DDEA4740C72-98485D1C5AFCF9863E310D8BA49E08F0-42EA959A4474A0E152DA07CAE788E12F/1.png" TargetMode="External"/><Relationship Id="rId4" Type="http://schemas.openxmlformats.org/officeDocument/2006/relationships/image" Target="http://F7BB4E3D97DCCED5A5DD3DDEA4740C72.dms.sberbank.ru/F7BB4E3D97DCCED5A5DD3DDEA4740C72-98485D1C5AFCF9863E310D8BA49E08F0-99C9BC557F6BCC91F964BA995A566619/1.png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http://69075723BF1F75747E35E7F314A6919C.dms.sberbank.ru/69075723BF1F75747E35E7F314A6919C-E6F26A18673845F057306DA506C9A7CA-2417C66999B3A1A47B41C90787DE3B3B/1.png" TargetMode="Externa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http://69075723BF1F75747E35E7F314A6919C.dms.sberbank.ru/69075723BF1F75747E35E7F314A6919C-E6F26A18673845F057306DA506C9A7CA-2417C66999B3A1A47B41C90787DE3B3B/1.png" TargetMode="Externa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http://69075723BF1F75747E35E7F314A6919C.dms.sberbank.ru/69075723BF1F75747E35E7F314A6919C-E6F26A18673845F057306DA506C9A7CA-2417C66999B3A1A47B41C90787DE3B3B/1.png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http://69075723BF1F75747E35E7F314A6919C.dms.sberbank.ru/69075723BF1F75747E35E7F314A6919C-E6F26A18673845F057306DA506C9A7CA-2417C66999B3A1A47B41C90787DE3B3B/1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Relationship Id="rId4" Type="http://schemas.openxmlformats.org/officeDocument/2006/relationships/image" Target="http://F7BB4E3D97DCCED5A5DD3DDEA4740C72.dms.sberbank.ru/F7BB4E3D97DCCED5A5DD3DDEA4740C72-98485D1C5AFCF9863E310D8BA49E08F0-74227E2EAB86931D8BA34B7C1548FCA1/1.png" TargetMode="Externa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Relationship Id="rId5" Type="http://schemas.openxmlformats.org/officeDocument/2006/relationships/image" Target="http://F7BB4E3D97DCCED5A5DD3DDEA4740C72.dms.sberbank.ru/F7BB4E3D97DCCED5A5DD3DDEA4740C72-98485D1C5AFCF9863E310D8BA49E08F0-42EA959A4474A0E152DA07CAE788E12F/1.png" TargetMode="External"/><Relationship Id="rId4" Type="http://schemas.openxmlformats.org/officeDocument/2006/relationships/image" Target="http://F7BB4E3D97DCCED5A5DD3DDEA4740C72.dms.sberbank.ru/F7BB4E3D97DCCED5A5DD3DDEA4740C72-98485D1C5AFCF9863E310D8BA49E08F0-99C9BC557F6BCC91F964BA995A566619/1.png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emf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http://9B26BA5EF55E2E88CE7F4622E503F8A7.dms.sberbank.ru/9B26BA5EF55E2E88CE7F4622E503F8A7-98485D1C5AFCF9863E310D8BA49E08F0-C6A7216CDBE6EB32A565CB09C9A66671/1.png" TargetMode="External"/><Relationship Id="rId2" Type="http://schemas.openxmlformats.org/officeDocument/2006/relationships/image" Target="http://F7BB4E3D97DCCED5A5DD3DDEA4740C72.dms.sberbank.ru/F7BB4E3D97DCCED5A5DD3DDEA4740C72-98485D1C5AFCF9863E310D8BA49E08F0-74227E2EAB86931D8BA34B7C1548FCA1/1.png" TargetMode="Externa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http://F7BB4E3D97DCCED5A5DD3DDEA4740C72.dms.sberbank.ru/F7BB4E3D97DCCED5A5DD3DDEA4740C72-98485D1C5AFCF9863E310D8BA49E08F0-74227E2EAB86931D8BA34B7C1548FCA1/1.png" TargetMode="Externa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http://69075723BF1F75747E35E7F314A6919C.dms.sberbank.ru/69075723BF1F75747E35E7F314A6919C-E6F26A18673845F057306DA506C9A7CA-2417C66999B3A1A47B41C90787DE3B3B/1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http://69075723BF1F75747E35E7F314A6919C.dms.sberbank.ru/69075723BF1F75747E35E7F314A6919C-E6F26A18673845F057306DA506C9A7CA-2417C66999B3A1A47B41C90787DE3B3B/1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http://69075723BF1F75747E35E7F314A6919C.dms.sberbank.ru/69075723BF1F75747E35E7F314A6919C-E6F26A18673845F057306DA506C9A7CA-2417C66999B3A1A47B41C90787DE3B3B/1.png" TargetMode="External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http://9B26BA5EF55E2E88CE7F4622E503F8A7.dms.sberbank.ru/9B26BA5EF55E2E88CE7F4622E503F8A7-9C0B89F2B00263112F5B214B6FAF15F1-ED4ABB4B33A5B9AC175EDA25ADD7D9C2/1.png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560575" y="0"/>
            <a:ext cx="10628376" cy="16916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04443" y="257555"/>
            <a:ext cx="10783112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1BA24CAD-70A1-B04B-9D3D-3902DA54A7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44443" y="310447"/>
            <a:ext cx="6858001" cy="6237110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ED7132D-C201-284B-A6F1-5D01ED6A08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A2103-1B50-014C-B03C-6813F61D13E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2/13/2023</a:t>
            </a:fld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0850F9-3768-4B48-BECE-9D826ABC7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98834D-82AD-7448-B364-0B385967E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82" y="1226799"/>
            <a:ext cx="8126494" cy="4628522"/>
          </a:xfrm>
          <a:prstGeom prst="rect">
            <a:avLst/>
          </a:prstGeom>
        </p:spPr>
      </p:pic>
      <p:pic>
        <p:nvPicPr>
          <p:cNvPr id="14" name="Рисунок 13" descr="http://9B26BA5EF55E2E88CE7F4622E503F8A7.dms.sberbank.ru/9B26BA5EF55E2E88CE7F4622E503F8A7-9C0B89F2B00263112F5B214B6FAF15F1-1207C9F370E3EE8D33F6CFB42EF914AC/1.png"/>
          <p:cNvPicPr>
            <a:picLocks/>
          </p:cNvPicPr>
          <p:nvPr userDrawn="1"/>
        </p:nvPicPr>
        <p:blipFill>
          <a:blip r:link="rId4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93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88952" cy="1655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  <p:pic>
        <p:nvPicPr>
          <p:cNvPr id="3" name="Рисунок 2" descr="http://9B26BA5EF55E2E88CE7F4622E503F8A7.dms.sberbank.ru/9B26BA5EF55E2E88CE7F4622E503F8A7-B3CC4C3267D34C59BB61D7C8846C5CA8-3F3638361C2A3426264DEBFB83EE00AC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 rot="10800000">
            <a:off x="0" y="0"/>
            <a:ext cx="12188952" cy="266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5800" y="2667000"/>
            <a:ext cx="7493328" cy="1933575"/>
          </a:xfrm>
          <a:prstGeom prst="rect">
            <a:avLst/>
          </a:prstGeom>
        </p:spPr>
        <p:txBody>
          <a:bodyPr lIns="0" tIns="0" rIns="0" bIns="0"/>
          <a:lstStyle>
            <a:lvl1pPr>
              <a:defRPr sz="6600" b="0" i="0">
                <a:solidFill>
                  <a:schemeClr val="tx1"/>
                </a:solidFill>
                <a:latin typeface="SBSansDisplay-Light"/>
                <a:cs typeface="SBSansDisplay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8616B5-D785-FC4C-95DF-D9C31A71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1" t="33333" r="20791" b="33333"/>
          <a:stretch/>
        </p:blipFill>
        <p:spPr>
          <a:xfrm>
            <a:off x="685800" y="685800"/>
            <a:ext cx="1676400" cy="533400"/>
          </a:xfrm>
          <a:prstGeom prst="rect">
            <a:avLst/>
          </a:prstGeom>
        </p:spPr>
      </p:pic>
      <p:pic>
        <p:nvPicPr>
          <p:cNvPr id="9" name="Рисунок 8" descr="http://9B26BA5EF55E2E88CE7F4622E503F8A7.dms.sberbank.ru/9B26BA5EF55E2E88CE7F4622E503F8A7-9C0B89F2B00263112F5B214B6FAF15F1-E30C78953815023FBA08F306A683492C/1.png"/>
          <p:cNvPicPr>
            <a:picLocks/>
          </p:cNvPicPr>
          <p:nvPr userDrawn="1"/>
        </p:nvPicPr>
        <p:blipFill>
          <a:blip r:link="rId4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10" name="Рисунок 9" descr="http://9B26BA5EF55E2E88CE7F4622E503F8A7.dms.sberbank.ru/9B26BA5EF55E2E88CE7F4622E503F8A7-9C0B89F2B00263112F5B214B6FAF15F1-ED4ABB4B33A5B9AC175EDA25ADD7D9C2/1.png"/>
          <p:cNvPicPr>
            <a:picLocks/>
          </p:cNvPicPr>
          <p:nvPr userDrawn="1"/>
        </p:nvPicPr>
        <p:blipFill>
          <a:blip r:link="rId5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44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4226560"/>
            <a:ext cx="12188952" cy="266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5800" y="2667000"/>
            <a:ext cx="7493328" cy="1933575"/>
          </a:xfrm>
          <a:prstGeom prst="rect">
            <a:avLst/>
          </a:prstGeom>
        </p:spPr>
        <p:txBody>
          <a:bodyPr lIns="0" tIns="0" rIns="0" bIns="0"/>
          <a:lstStyle>
            <a:lvl1pPr>
              <a:defRPr sz="6600" b="0" i="0">
                <a:solidFill>
                  <a:schemeClr val="tx1"/>
                </a:solidFill>
                <a:latin typeface="SBSansDisplay-Light"/>
                <a:cs typeface="SBSansDisplay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  <p:pic>
        <p:nvPicPr>
          <p:cNvPr id="7" name="Рисунок 6" descr="http://9B26BA5EF55E2E88CE7F4622E503F8A7.dms.sberbank.ru/9B26BA5EF55E2E88CE7F4622E503F8A7-B3CC4C3267D34C59BB61D7C8846C5CA8-3F3638361C2A3426264DEBFB83EE00AC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31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56099F-779D-6849-9957-D4D2A1E036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1BE8C3-0BA6-794C-A4D3-2F2B366F2D1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2/13/2023</a:t>
            </a:fld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0AE1E0-FC66-E546-BEF6-7BCF32ADB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bg object 16">
            <a:extLst>
              <a:ext uri="{FF2B5EF4-FFF2-40B4-BE49-F238E27FC236}">
                <a16:creationId xmlns:a16="http://schemas.microsoft.com/office/drawing/2014/main" id="{675F8155-9ACB-694C-A7F1-5E9BD01774C7}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bg object 16">
            <a:extLst>
              <a:ext uri="{FF2B5EF4-FFF2-40B4-BE49-F238E27FC236}">
                <a16:creationId xmlns:a16="http://schemas.microsoft.com/office/drawing/2014/main" id="{9FB89254-B9B3-2745-8A44-6FD08AE093E6}"/>
              </a:ext>
            </a:extLst>
          </p:cNvPr>
          <p:cNvSpPr/>
          <p:nvPr userDrawn="1"/>
        </p:nvSpPr>
        <p:spPr>
          <a:xfrm rot="10800000">
            <a:off x="3048" y="0"/>
            <a:ext cx="12188952" cy="6858000"/>
          </a:xfrm>
          <a:prstGeom prst="rect">
            <a:avLst/>
          </a:prstGeom>
          <a:blipFill dpi="0" rotWithShape="1">
            <a:blip r:embed="rId2" cstate="print">
              <a:alphaModFix amt="3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76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209F203A-D972-6A44-B462-788739BB69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C0EF28-9E55-3144-9234-57C2B61DD2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657E6F-767D-6E49-83FD-BB4CBA2E5E4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2/13/2023</a:t>
            </a:fld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981B4B-4B82-6C49-AC8F-9309986E8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5503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8280FC4-AD29-EF48-9BC4-21105D6B2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1B9857-F13C-C847-9AA5-12EF95C8C5A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2/13/2023</a:t>
            </a:fld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1504380-7C72-F148-9391-780956D6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DED942-AC15-244D-B182-8AF2D44FB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4" t="29959" r="23998" b="14575"/>
          <a:stretch/>
        </p:blipFill>
        <p:spPr>
          <a:xfrm rot="427144" flipH="1">
            <a:off x="-516140" y="-1411020"/>
            <a:ext cx="12670191" cy="8467397"/>
          </a:xfrm>
          <a:prstGeom prst="rect">
            <a:avLst/>
          </a:prstGeom>
        </p:spPr>
      </p:pic>
      <p:pic>
        <p:nvPicPr>
          <p:cNvPr id="7" name="Рисунок 6" descr="http://9B26BA5EF55E2E88CE7F4622E503F8A7.dms.sberbank.ru/9B26BA5EF55E2E88CE7F4622E503F8A7-9C0B89F2B00263112F5B214B6FAF15F1-ED4ABB4B33A5B9AC175EDA25ADD7D9C2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18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  <p:pic>
        <p:nvPicPr>
          <p:cNvPr id="31" name="Рисунок 30" descr="http://9B26BA5EF55E2E88CE7F4622E503F8A7.dms.sberbank.ru/9B26BA5EF55E2E88CE7F4622E503F8A7-98485D1C5AFCF9863E310D8BA49E08F0-8C6280BC8C792C02309CBADDEEB16665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2" name="Рисунок 31" descr="http://9B26BA5EF55E2E88CE7F4622E503F8A7.dms.sberbank.ru/9B26BA5EF55E2E88CE7F4622E503F8A7-98485D1C5AFCF9863E310D8BA49E08F0-8C6280BC8C792C02309CBADDEEB16665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5A3B4D-1C58-A74B-9A97-BC702F461E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4507" y="-47413"/>
            <a:ext cx="12468120" cy="7047024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87A5D2-0667-0242-9E27-04FCE101A18D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smtClean="0">
                <a:solidFill>
                  <a:schemeClr val="bg1"/>
                </a:solidFill>
                <a:latin typeface="SB Sans Display Regular"/>
                <a:cs typeface="SB Sans Display" panose="020B050304050402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SB Sans Display Regular"/>
              <a:cs typeface="SB Sans Display" panose="020B0503040504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77EDE5-F1C1-D54F-9AFB-154173D55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384" y="370443"/>
            <a:ext cx="1689729" cy="271512"/>
          </a:xfrm>
          <a:prstGeom prst="rect">
            <a:avLst/>
          </a:prstGeom>
        </p:spPr>
      </p:pic>
      <p:pic>
        <p:nvPicPr>
          <p:cNvPr id="4" name="Рисунок 3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4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" name="Рисунок 4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4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7964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F9D162-AFF4-B24A-AE4B-5A63DF3946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8592" y="-47413"/>
            <a:ext cx="12358025" cy="6956213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76BCEE-4692-634B-A63B-DD99E1048B6B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smtClean="0">
                <a:solidFill>
                  <a:schemeClr val="bg1"/>
                </a:solidFill>
                <a:latin typeface="SB Sans Display Regular"/>
                <a:cs typeface="SB Sans Display" panose="020B050304050402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SB Sans Display Regular"/>
              <a:cs typeface="SB Sans Display" panose="020B0503040504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A2D9A7-01DA-4649-85C2-C0FCB05740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384" y="370443"/>
            <a:ext cx="1689729" cy="271512"/>
          </a:xfrm>
          <a:prstGeom prst="rect">
            <a:avLst/>
          </a:prstGeom>
        </p:spPr>
      </p:pic>
      <p:pic>
        <p:nvPicPr>
          <p:cNvPr id="2" name="Рисунок 1" descr="http://F7BB4E3D97DCCED5A5DD3DDEA4740C72.dms.sberbank.ru/F7BB4E3D97DCCED5A5DD3DDEA4740C72-98485D1C5AFCF9863E310D8BA49E08F0-99C9BC557F6BCC91F964BA995A566619/1.png"/>
          <p:cNvPicPr>
            <a:picLocks/>
          </p:cNvPicPr>
          <p:nvPr userDrawn="1"/>
        </p:nvPicPr>
        <p:blipFill>
          <a:blip r:link="rId4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" name="Рисунок 3" descr="http://F7BB4E3D97DCCED5A5DD3DDEA4740C72.dms.sberbank.ru/F7BB4E3D97DCCED5A5DD3DDEA4740C72-98485D1C5AFCF9863E310D8BA49E08F0-42EA959A4474A0E152DA07CAE788E12F/1.png"/>
          <p:cNvPicPr>
            <a:picLocks/>
          </p:cNvPicPr>
          <p:nvPr userDrawn="1"/>
        </p:nvPicPr>
        <p:blipFill>
          <a:blip r:link="rId5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1367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986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F9D162-AFF4-B24A-AE4B-5A63DF3946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8592" y="-47413"/>
            <a:ext cx="12358025" cy="69562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B1A4D9-F9F8-B841-83FC-B488675FB2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3216" y="2295040"/>
            <a:ext cx="5138555" cy="1764324"/>
          </a:xfrm>
          <a:prstGeom prst="rect">
            <a:avLst/>
          </a:prstGeom>
        </p:spPr>
        <p:txBody>
          <a:bodyPr anchor="ctr" anchorCtr="0"/>
          <a:lstStyle>
            <a:lvl1pPr algn="l">
              <a:defRPr b="1" i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76BCEE-4692-634B-A63B-DD99E1048B6B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smtClean="0">
                <a:solidFill>
                  <a:schemeClr val="bg1"/>
                </a:solidFill>
                <a:latin typeface="SB Sans Display Regular"/>
                <a:cs typeface="SB Sans Display" panose="020B050304050402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SB Sans Display Regular"/>
              <a:cs typeface="SB Sans Display" panose="020B050304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87EC92-2D9B-8A4E-BDFB-EF05AC781140}"/>
              </a:ext>
            </a:extLst>
          </p:cNvPr>
          <p:cNvSpPr txBox="1">
            <a:spLocks/>
          </p:cNvSpPr>
          <p:nvPr userDrawn="1"/>
        </p:nvSpPr>
        <p:spPr>
          <a:xfrm>
            <a:off x="5495998" y="4369699"/>
            <a:ext cx="5138555" cy="642072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defRPr>
            </a:lvl1pPr>
          </a:lstStyle>
          <a:p>
            <a:r>
              <a:rPr lang="en-US" sz="1800" b="0" dirty="0"/>
              <a:t>CLICK TO EDIT MASTER TITLE STYLE</a:t>
            </a:r>
            <a:endParaRPr lang="ru-RU" sz="1800" b="0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2E08D0F8-1744-8F42-B3BE-30A0FF9F11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592" y="-47413"/>
            <a:ext cx="5087650" cy="73697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81EE3C-08BA-2C4F-ACD2-4840E9FE24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108" y="362351"/>
            <a:ext cx="1728000" cy="30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5591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76BCEE-4692-634B-A63B-DD99E1048B6B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smtClean="0">
                <a:solidFill>
                  <a:schemeClr val="bg1"/>
                </a:solidFill>
                <a:latin typeface="SB Sans Display Regular"/>
                <a:cs typeface="SB Sans Display" panose="020B050304050402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SB Sans Display Regular"/>
              <a:cs typeface="SB Sans Display" panose="020B05030405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9AC22F-A97A-9E4A-BE20-E32CACAAD3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108" y="362351"/>
            <a:ext cx="1728000" cy="30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786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bg>
      <p:bgPr>
        <a:solidFill>
          <a:srgbClr val="F7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87A5D2-0667-0242-9E27-04FCE101A18D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smtClean="0">
                <a:solidFill>
                  <a:schemeClr val="bg1"/>
                </a:solidFill>
                <a:latin typeface="SB Sans Display Regular"/>
                <a:cs typeface="SB Sans Display" panose="020B050304050402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SB Sans Display Regular"/>
              <a:cs typeface="SB Sans Display" panose="020B0503040504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FFC28D-A9D3-D94B-8DDF-B8B8BF4E3D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108" y="362351"/>
            <a:ext cx="1728000" cy="30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7292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87A5D2-0667-0242-9E27-04FCE101A18D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smtClean="0">
                <a:solidFill>
                  <a:schemeClr val="bg1"/>
                </a:solidFill>
                <a:latin typeface="SB Sans Display Regular"/>
                <a:cs typeface="SB Sans Display" panose="020B050304050402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SB Sans Display Regular"/>
              <a:cs typeface="SB Sans Display" panose="020B0503040504020204" pitchFamily="34" charset="0"/>
            </a:endParaRPr>
          </a:p>
        </p:txBody>
      </p:sp>
      <p:pic>
        <p:nvPicPr>
          <p:cNvPr id="3" name="Рисунок 2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" name="Рисунок 3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868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Рисунок 2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" name="Рисунок 3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4310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5A3B4D-1C58-A74B-9A97-BC702F461E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4507" y="-47413"/>
            <a:ext cx="12468120" cy="7047024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87A5D2-0667-0242-9E27-04FCE101A18D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smtClean="0">
                <a:solidFill>
                  <a:schemeClr val="bg1"/>
                </a:solidFill>
                <a:latin typeface="SB Sans Display Regular"/>
                <a:cs typeface="SB Sans Display" panose="020B050304050402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SB Sans Display Regular"/>
              <a:cs typeface="SB Sans Display" panose="020B0503040504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77EDE5-F1C1-D54F-9AFB-154173D55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384" y="370443"/>
            <a:ext cx="1689729" cy="271512"/>
          </a:xfrm>
          <a:prstGeom prst="rect">
            <a:avLst/>
          </a:prstGeom>
        </p:spPr>
      </p:pic>
      <p:pic>
        <p:nvPicPr>
          <p:cNvPr id="30" name="Рисунок 29" descr="http://F7BB4E3D97DCCED5A5DD3DDEA4740C72.dms.sberbank.ru/F7BB4E3D97DCCED5A5DD3DDEA4740C72-98485D1C5AFCF9863E310D8BA49E08F0-31C1AAC06EFC39202EECC88764CB9821/1.png"/>
          <p:cNvPicPr>
            <a:picLocks/>
          </p:cNvPicPr>
          <p:nvPr userDrawn="1"/>
        </p:nvPicPr>
        <p:blipFill>
          <a:blip r:link="rId4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1" name="Рисунок 30" descr="http://F7BB4E3D97DCCED5A5DD3DDEA4740C72.dms.sberbank.ru/F7BB4E3D97DCCED5A5DD3DDEA4740C72-98485D1C5AFCF9863E310D8BA49E08F0-74227E2EAB86931D8BA34B7C1548FCA1/1.png"/>
          <p:cNvPicPr>
            <a:picLocks/>
          </p:cNvPicPr>
          <p:nvPr userDrawn="1"/>
        </p:nvPicPr>
        <p:blipFill>
          <a:blip r:link="rId5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567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F9D162-AFF4-B24A-AE4B-5A63DF3946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8592" y="-47413"/>
            <a:ext cx="12358025" cy="6956213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76BCEE-4692-634B-A63B-DD99E1048B6B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smtClean="0">
                <a:solidFill>
                  <a:schemeClr val="bg1"/>
                </a:solidFill>
                <a:latin typeface="SB Sans Display Regular"/>
                <a:cs typeface="SB Sans Display" panose="020B050304050402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SB Sans Display Regular"/>
              <a:cs typeface="SB Sans Display" panose="020B0503040504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A2D9A7-01DA-4649-85C2-C0FCB05740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384" y="370443"/>
            <a:ext cx="1689729" cy="271512"/>
          </a:xfrm>
          <a:prstGeom prst="rect">
            <a:avLst/>
          </a:prstGeom>
        </p:spPr>
      </p:pic>
      <p:pic>
        <p:nvPicPr>
          <p:cNvPr id="2" name="Рисунок 1" descr="http://F7BB4E3D97DCCED5A5DD3DDEA4740C72.dms.sberbank.ru/F7BB4E3D97DCCED5A5DD3DDEA4740C72-98485D1C5AFCF9863E310D8BA49E08F0-99C9BC557F6BCC91F964BA995A566619/1.png"/>
          <p:cNvPicPr>
            <a:picLocks/>
          </p:cNvPicPr>
          <p:nvPr userDrawn="1"/>
        </p:nvPicPr>
        <p:blipFill>
          <a:blip r:link="rId4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" name="Рисунок 3" descr="http://F7BB4E3D97DCCED5A5DD3DDEA4740C72.dms.sberbank.ru/F7BB4E3D97DCCED5A5DD3DDEA4740C72-98485D1C5AFCF9863E310D8BA49E08F0-42EA959A4474A0E152DA07CAE788E12F/1.png"/>
          <p:cNvPicPr>
            <a:picLocks/>
          </p:cNvPicPr>
          <p:nvPr userDrawn="1"/>
        </p:nvPicPr>
        <p:blipFill>
          <a:blip r:link="rId5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7005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F9D162-AFF4-B24A-AE4B-5A63DF3946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8592" y="-47413"/>
            <a:ext cx="12358025" cy="69562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B1A4D9-F9F8-B841-83FC-B488675FB2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3216" y="2295040"/>
            <a:ext cx="5138555" cy="1764324"/>
          </a:xfrm>
          <a:prstGeom prst="rect">
            <a:avLst/>
          </a:prstGeom>
        </p:spPr>
        <p:txBody>
          <a:bodyPr anchor="ctr" anchorCtr="0"/>
          <a:lstStyle>
            <a:lvl1pPr algn="l">
              <a:defRPr b="1" i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76BCEE-4692-634B-A63B-DD99E1048B6B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smtClean="0">
                <a:solidFill>
                  <a:schemeClr val="bg1"/>
                </a:solidFill>
                <a:latin typeface="SB Sans Display Regular"/>
                <a:cs typeface="SB Sans Display" panose="020B050304050402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SB Sans Display Regular"/>
              <a:cs typeface="SB Sans Display" panose="020B050304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87EC92-2D9B-8A4E-BDFB-EF05AC781140}"/>
              </a:ext>
            </a:extLst>
          </p:cNvPr>
          <p:cNvSpPr txBox="1">
            <a:spLocks/>
          </p:cNvSpPr>
          <p:nvPr userDrawn="1"/>
        </p:nvSpPr>
        <p:spPr>
          <a:xfrm>
            <a:off x="5495998" y="4369699"/>
            <a:ext cx="5138555" cy="642072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defRPr>
            </a:lvl1pPr>
          </a:lstStyle>
          <a:p>
            <a:r>
              <a:rPr lang="en-US" sz="1800" b="0" dirty="0"/>
              <a:t>CLICK TO EDIT MASTER TITLE STYLE</a:t>
            </a:r>
            <a:endParaRPr lang="ru-RU" sz="1800" b="0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2E08D0F8-1744-8F42-B3BE-30A0FF9F11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592" y="-47413"/>
            <a:ext cx="5087650" cy="73697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81EE3C-08BA-2C4F-ACD2-4840E9FE24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108" y="362351"/>
            <a:ext cx="1728000" cy="30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938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76BCEE-4692-634B-A63B-DD99E1048B6B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smtClean="0">
                <a:solidFill>
                  <a:schemeClr val="bg1"/>
                </a:solidFill>
                <a:latin typeface="SB Sans Display Regular"/>
                <a:cs typeface="SB Sans Display" panose="020B050304050402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SB Sans Display Regular"/>
              <a:cs typeface="SB Sans Display" panose="020B05030405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9AC22F-A97A-9E4A-BE20-E32CACAAD3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108" y="362351"/>
            <a:ext cx="1728000" cy="30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5788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bg>
      <p:bgPr>
        <a:solidFill>
          <a:srgbClr val="F7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87A5D2-0667-0242-9E27-04FCE101A18D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smtClean="0">
                <a:solidFill>
                  <a:schemeClr val="bg1"/>
                </a:solidFill>
                <a:latin typeface="SB Sans Display Regular"/>
                <a:cs typeface="SB Sans Display" panose="020B050304050402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SB Sans Display Regular"/>
              <a:cs typeface="SB Sans Display" panose="020B0503040504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FFC28D-A9D3-D94B-8DDF-B8B8BF4E3D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108" y="362351"/>
            <a:ext cx="1728000" cy="30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3544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>
            <a:extLst>
              <a:ext uri="{FF2B5EF4-FFF2-40B4-BE49-F238E27FC236}">
                <a16:creationId xmlns:a16="http://schemas.microsoft.com/office/drawing/2014/main" id="{56ABED6B-8354-7E72-D280-0141E32C685C}"/>
              </a:ext>
            </a:extLst>
          </p:cNvPr>
          <p:cNvSpPr/>
          <p:nvPr userDrawn="1"/>
        </p:nvSpPr>
        <p:spPr>
          <a:xfrm rot="10800000">
            <a:off x="0" y="0"/>
            <a:ext cx="12188952" cy="266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3C4903-130B-0CAE-CCBF-F386466BC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1" t="33333" r="20791" b="33333"/>
          <a:stretch/>
        </p:blipFill>
        <p:spPr>
          <a:xfrm>
            <a:off x="685800" y="685800"/>
            <a:ext cx="1676400" cy="533400"/>
          </a:xfrm>
          <a:prstGeom prst="rect">
            <a:avLst/>
          </a:prstGeom>
        </p:spPr>
      </p:pic>
      <p:pic>
        <p:nvPicPr>
          <p:cNvPr id="5" name="Рисунок 4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4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6" name="Рисунок 5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4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874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87A5D2-0667-0242-9E27-04FCE101A18D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smtClean="0">
                <a:solidFill>
                  <a:schemeClr val="bg1"/>
                </a:solidFill>
                <a:latin typeface="SB Sans Display Regular"/>
                <a:cs typeface="SB Sans Display" panose="020B050304050402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SB Sans Display Regular"/>
              <a:cs typeface="SB Sans Display" panose="020B0503040504020204" pitchFamily="34" charset="0"/>
            </a:endParaRPr>
          </a:p>
        </p:txBody>
      </p:sp>
      <p:pic>
        <p:nvPicPr>
          <p:cNvPr id="3" name="Рисунок 2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" name="Рисунок 3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43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Рисунок 5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" name="Рисунок 6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8166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blipFill>
            <a:blip r:embed="rId2" cstate="print"/>
            <a:stretch>
              <a:fillRect b="-2222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Рисунок 5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" name="Рисунок 6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61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5A3B4D-1C58-A74B-9A97-BC702F461E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4507" y="-47413"/>
            <a:ext cx="12468120" cy="7047024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87A5D2-0667-0242-9E27-04FCE101A18D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smtClean="0">
                <a:solidFill>
                  <a:schemeClr val="bg1"/>
                </a:solidFill>
                <a:latin typeface="SB Sans Display Regular"/>
                <a:cs typeface="SB Sans Display" panose="020B050304050402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SB Sans Display Regular"/>
              <a:cs typeface="SB Sans Display" panose="020B0503040504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77EDE5-F1C1-D54F-9AFB-154173D55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384" y="370443"/>
            <a:ext cx="1689729" cy="271512"/>
          </a:xfrm>
          <a:prstGeom prst="rect">
            <a:avLst/>
          </a:prstGeom>
        </p:spPr>
      </p:pic>
      <p:pic>
        <p:nvPicPr>
          <p:cNvPr id="31" name="Рисунок 30" descr="http://F7BB4E3D97DCCED5A5DD3DDEA4740C72.dms.sberbank.ru/F7BB4E3D97DCCED5A5DD3DDEA4740C72-98485D1C5AFCF9863E310D8BA49E08F0-74227E2EAB86931D8BA34B7C1548FCA1/1.png"/>
          <p:cNvPicPr>
            <a:picLocks/>
          </p:cNvPicPr>
          <p:nvPr userDrawn="1"/>
        </p:nvPicPr>
        <p:blipFill>
          <a:blip r:link="rId4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2" name="Рисунок 1" descr="http://F7BB4E3D97DCCED5A5DD3DDEA4740C72.dms.sberbank.ru/F7BB4E3D97DCCED5A5DD3DDEA4740C72-98485D1C5AFCF9863E310D8BA49E08F0-74227E2EAB86931D8BA34B7C1548FCA1/1.png"/>
          <p:cNvPicPr>
            <a:picLocks/>
          </p:cNvPicPr>
          <p:nvPr userDrawn="1"/>
        </p:nvPicPr>
        <p:blipFill>
          <a:blip r:link="rId4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8501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F9D162-AFF4-B24A-AE4B-5A63DF3946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8592" y="-47413"/>
            <a:ext cx="12358025" cy="6956213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76BCEE-4692-634B-A63B-DD99E1048B6B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smtClean="0">
                <a:solidFill>
                  <a:schemeClr val="bg1"/>
                </a:solidFill>
                <a:latin typeface="SB Sans Display Regular"/>
                <a:cs typeface="SB Sans Display" panose="020B050304050402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SB Sans Display Regular"/>
              <a:cs typeface="SB Sans Display" panose="020B0503040504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A2D9A7-01DA-4649-85C2-C0FCB05740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384" y="370443"/>
            <a:ext cx="1689729" cy="271512"/>
          </a:xfrm>
          <a:prstGeom prst="rect">
            <a:avLst/>
          </a:prstGeom>
        </p:spPr>
      </p:pic>
      <p:pic>
        <p:nvPicPr>
          <p:cNvPr id="2" name="Рисунок 1" descr="http://F7BB4E3D97DCCED5A5DD3DDEA4740C72.dms.sberbank.ru/F7BB4E3D97DCCED5A5DD3DDEA4740C72-98485D1C5AFCF9863E310D8BA49E08F0-99C9BC557F6BCC91F964BA995A566619/1.png"/>
          <p:cNvPicPr>
            <a:picLocks/>
          </p:cNvPicPr>
          <p:nvPr userDrawn="1"/>
        </p:nvPicPr>
        <p:blipFill>
          <a:blip r:link="rId4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" name="Рисунок 3" descr="http://F7BB4E3D97DCCED5A5DD3DDEA4740C72.dms.sberbank.ru/F7BB4E3D97DCCED5A5DD3DDEA4740C72-98485D1C5AFCF9863E310D8BA49E08F0-42EA959A4474A0E152DA07CAE788E12F/1.png"/>
          <p:cNvPicPr>
            <a:picLocks/>
          </p:cNvPicPr>
          <p:nvPr userDrawn="1"/>
        </p:nvPicPr>
        <p:blipFill>
          <a:blip r:link="rId5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768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F9D162-AFF4-B24A-AE4B-5A63DF3946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8592" y="-47413"/>
            <a:ext cx="12358025" cy="69562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B1A4D9-F9F8-B841-83FC-B488675FB2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3216" y="2295040"/>
            <a:ext cx="5138555" cy="1764324"/>
          </a:xfrm>
          <a:prstGeom prst="rect">
            <a:avLst/>
          </a:prstGeom>
        </p:spPr>
        <p:txBody>
          <a:bodyPr anchor="ctr" anchorCtr="0"/>
          <a:lstStyle>
            <a:lvl1pPr algn="l">
              <a:defRPr b="1" i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76BCEE-4692-634B-A63B-DD99E1048B6B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smtClean="0">
                <a:solidFill>
                  <a:schemeClr val="bg1"/>
                </a:solidFill>
                <a:latin typeface="SB Sans Display Regular"/>
                <a:cs typeface="SB Sans Display" panose="020B050304050402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SB Sans Display Regular"/>
              <a:cs typeface="SB Sans Display" panose="020B050304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87EC92-2D9B-8A4E-BDFB-EF05AC781140}"/>
              </a:ext>
            </a:extLst>
          </p:cNvPr>
          <p:cNvSpPr txBox="1">
            <a:spLocks/>
          </p:cNvSpPr>
          <p:nvPr userDrawn="1"/>
        </p:nvSpPr>
        <p:spPr>
          <a:xfrm>
            <a:off x="5495998" y="4369699"/>
            <a:ext cx="5138555" cy="642072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defRPr>
            </a:lvl1pPr>
          </a:lstStyle>
          <a:p>
            <a:r>
              <a:rPr lang="en-US" sz="1800" b="0" dirty="0"/>
              <a:t>CLICK TO EDIT MASTER TITLE STYLE</a:t>
            </a:r>
            <a:endParaRPr lang="ru-RU" sz="1800" b="0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2E08D0F8-1744-8F42-B3BE-30A0FF9F11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592" y="-47413"/>
            <a:ext cx="5087650" cy="73697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81EE3C-08BA-2C4F-ACD2-4840E9FE24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108" y="362351"/>
            <a:ext cx="1728000" cy="30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2706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76BCEE-4692-634B-A63B-DD99E1048B6B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smtClean="0">
                <a:solidFill>
                  <a:schemeClr val="bg1"/>
                </a:solidFill>
                <a:latin typeface="SB Sans Display Regular"/>
                <a:cs typeface="SB Sans Display" panose="020B050304050402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SB Sans Display Regular"/>
              <a:cs typeface="SB Sans Display" panose="020B05030405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9AC22F-A97A-9E4A-BE20-E32CACAAD3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108" y="362351"/>
            <a:ext cx="1728000" cy="30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194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bg>
      <p:bgPr>
        <a:solidFill>
          <a:srgbClr val="F7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87A5D2-0667-0242-9E27-04FCE101A18D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smtClean="0">
                <a:solidFill>
                  <a:schemeClr val="bg1"/>
                </a:solidFill>
                <a:latin typeface="SB Sans Display Regular"/>
                <a:cs typeface="SB Sans Display" panose="020B050304050402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SB Sans Display Regular"/>
              <a:cs typeface="SB Sans Display" panose="020B0503040504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FFC28D-A9D3-D94B-8DDF-B8B8BF4E3D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108" y="362351"/>
            <a:ext cx="1728000" cy="30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132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87A5D2-0667-0242-9E27-04FCE101A18D}"/>
              </a:ext>
            </a:extLst>
          </p:cNvPr>
          <p:cNvSpPr txBox="1">
            <a:spLocks/>
          </p:cNvSpPr>
          <p:nvPr userDrawn="1"/>
        </p:nvSpPr>
        <p:spPr>
          <a:xfrm>
            <a:off x="92103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E8ADF-25A3-4B39-A1EB-43B990C73963}" type="slidenum">
              <a:rPr lang="ru-RU" smtClean="0">
                <a:solidFill>
                  <a:schemeClr val="bg1"/>
                </a:solidFill>
                <a:latin typeface="SB Sans Display Regular"/>
                <a:cs typeface="SB Sans Display" panose="020B0503040504020204" pitchFamily="34" charset="0"/>
              </a:rPr>
              <a:pPr/>
              <a:t>‹#›</a:t>
            </a:fld>
            <a:endParaRPr lang="ru-RU" dirty="0">
              <a:solidFill>
                <a:schemeClr val="bg1"/>
              </a:solidFill>
              <a:latin typeface="SB Sans Display Regular"/>
              <a:cs typeface="SB Sans Display" panose="020B0503040504020204" pitchFamily="34" charset="0"/>
            </a:endParaRPr>
          </a:p>
        </p:txBody>
      </p:sp>
      <p:pic>
        <p:nvPicPr>
          <p:cNvPr id="3" name="Рисунок 2" descr="http://F7BB4E3D97DCCED5A5DD3DDEA4740C72.dms.sberbank.ru/F7BB4E3D97DCCED5A5DD3DDEA4740C72-98485D1C5AFCF9863E310D8BA49E08F0-74227E2EAB86931D8BA34B7C1548FCA1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" name="Рисунок 4" descr="http://F7BB4E3D97DCCED5A5DD3DDEA4740C72.dms.sberbank.ru/F7BB4E3D97DCCED5A5DD3DDEA4740C72-98485D1C5AFCF9863E310D8BA49E08F0-74227E2EAB86931D8BA34B7C1548FCA1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8" name="Рисунок 7" descr="http://F7BB4E3D97DCCED5A5DD3DDEA4740C72.dms.sberbank.ru/F7BB4E3D97DCCED5A5DD3DDEA4740C72-98485D1C5AFCF9863E310D8BA49E08F0-74227E2EAB86931D8BA34B7C1548FCA1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9" name="Рисунок 8" descr="http://9B26BA5EF55E2E88CE7F4622E503F8A7.dms.sberbank.ru/9B26BA5EF55E2E88CE7F4622E503F8A7-98485D1C5AFCF9863E310D8BA49E08F0-C6A7216CDBE6EB32A565CB09C9A66671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2076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Рисунок 1" descr="http://F7BB4E3D97DCCED5A5DD3DDEA4740C72.dms.sberbank.ru/F7BB4E3D97DCCED5A5DD3DDEA4740C72-98485D1C5AFCF9863E310D8BA49E08F0-74227E2EAB86931D8BA34B7C1548FCA1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" name="Рисунок 2" descr="http://F7BB4E3D97DCCED5A5DD3DDEA4740C72.dms.sberbank.ru/F7BB4E3D97DCCED5A5DD3DDEA4740C72-98485D1C5AFCF9863E310D8BA49E08F0-74227E2EAB86931D8BA34B7C1548FCA1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" name="Рисунок 3" descr="http://F7BB4E3D97DCCED5A5DD3DDEA4740C72.dms.sberbank.ru/F7BB4E3D97DCCED5A5DD3DDEA4740C72-98485D1C5AFCF9863E310D8BA49E08F0-74227E2EAB86931D8BA34B7C1548FCA1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" name="Рисунок 4" descr="http://F7BB4E3D97DCCED5A5DD3DDEA4740C72.dms.sberbank.ru/F7BB4E3D97DCCED5A5DD3DDEA4740C72-98485D1C5AFCF9863E310D8BA49E08F0-74227E2EAB86931D8BA34B7C1548FCA1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6" name="Рисунок 5" descr="http://F7BB4E3D97DCCED5A5DD3DDEA4740C72.dms.sberbank.ru/F7BB4E3D97DCCED5A5DD3DDEA4740C72-98485D1C5AFCF9863E310D8BA49E08F0-74227E2EAB86931D8BA34B7C1548FCA1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" name="Рисунок 6" descr="http://F7BB4E3D97DCCED5A5DD3DDEA4740C72.dms.sberbank.ru/F7BB4E3D97DCCED5A5DD3DDEA4740C72-98485D1C5AFCF9863E310D8BA49E08F0-74227E2EAB86931D8BA34B7C1548FCA1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1748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blipFill>
            <a:blip r:embed="rId2" cstate="print"/>
            <a:stretch>
              <a:fillRect b="-2222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8" name="Рисунок 7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9" name="Рисунок 8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10" name="Рисунок 9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6BC3-4F65-4483-BED6-302E57EE1093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DB56-9F25-4C30-98EC-FB32557F5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37501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6BC3-4F65-4483-BED6-302E57EE1093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DB56-9F25-4C30-98EC-FB32557F5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14238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6BC3-4F65-4483-BED6-302E57EE1093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DB56-9F25-4C30-98EC-FB32557F5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91573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6BC3-4F65-4483-BED6-302E57EE1093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DB56-9F25-4C30-98EC-FB32557F5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75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6BC3-4F65-4483-BED6-302E57EE1093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DB56-9F25-4C30-98EC-FB32557F5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0944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6BC3-4F65-4483-BED6-302E57EE1093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DB56-9F25-4C30-98EC-FB32557F5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58234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6BC3-4F65-4483-BED6-302E57EE1093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DB56-9F25-4C30-98EC-FB32557F5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55590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6BC3-4F65-4483-BED6-302E57EE1093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DB56-9F25-4C30-98EC-FB32557F5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723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6BC3-4F65-4483-BED6-302E57EE1093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DB56-9F25-4C30-98EC-FB32557F5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7692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6BC3-4F65-4483-BED6-302E57EE1093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DB56-9F25-4C30-98EC-FB32557F5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1097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blipFill>
            <a:blip r:embed="rId2" cstate="print">
              <a:alphaModFix amt="50000"/>
            </a:blip>
            <a:stretch>
              <a:fillRect b="-2222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4" name="Рисунок 13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15" name="Рисунок 14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17" name="Рисунок 16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18" name="Рисунок 17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19" name="Рисунок 18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20" name="Рисунок 19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3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102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6BC3-4F65-4483-BED6-302E57EE1093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DB56-9F25-4C30-98EC-FB32557F5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96618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2/13/2023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  <p:pic>
        <p:nvPicPr>
          <p:cNvPr id="6" name="Рисунок 5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" name="Рисунок 6" descr="http://69075723BF1F75747E35E7F314A6919C.dms.sberbank.ru/69075723BF1F75747E35E7F314A6919C-E6F26A18673845F057306DA506C9A7CA-2417C66999B3A1A47B41C90787DE3B3B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97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5800" y="2667000"/>
            <a:ext cx="7493328" cy="1933575"/>
          </a:xfrm>
          <a:prstGeom prst="rect">
            <a:avLst/>
          </a:prstGeom>
        </p:spPr>
        <p:txBody>
          <a:bodyPr lIns="0" tIns="0" rIns="0" bIns="0"/>
          <a:lstStyle>
            <a:lvl1pPr>
              <a:defRPr sz="6600" b="0" i="0">
                <a:solidFill>
                  <a:schemeClr val="tx1"/>
                </a:solidFill>
                <a:latin typeface="SBSansDisplay-Light"/>
                <a:cs typeface="SBSansDisplay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  <p:pic>
        <p:nvPicPr>
          <p:cNvPr id="21" name="Рисунок 20" descr="http://9B26BA5EF55E2E88CE7F4622E503F8A7.dms.sberbank.ru/9B26BA5EF55E2E88CE7F4622E503F8A7-9C0B89F2B00263112F5B214B6FAF15F1-ED4ABB4B33A5B9AC175EDA25ADD7D9C2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22" name="Рисунок 21" descr="http://9B26BA5EF55E2E88CE7F4622E503F8A7.dms.sberbank.ru/9B26BA5EF55E2E88CE7F4622E503F8A7-9C0B89F2B00263112F5B214B6FAF15F1-ED4ABB4B33A5B9AC175EDA25ADD7D9C2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23" name="Рисунок 22" descr="http://9B26BA5EF55E2E88CE7F4622E503F8A7.dms.sberbank.ru/9B26BA5EF55E2E88CE7F4622E503F8A7-9C0B89F2B00263112F5B214B6FAF15F1-ED4ABB4B33A5B9AC175EDA25ADD7D9C2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24" name="Рисунок 23" descr="http://9B26BA5EF55E2E88CE7F4622E503F8A7.dms.sberbank.ru/9B26BA5EF55E2E88CE7F4622E503F8A7-9C0B89F2B00263112F5B214B6FAF15F1-ED4ABB4B33A5B9AC175EDA25ADD7D9C2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25" name="Рисунок 24" descr="http://9B26BA5EF55E2E88CE7F4622E503F8A7.dms.sberbank.ru/9B26BA5EF55E2E88CE7F4622E503F8A7-9C0B89F2B00263112F5B214B6FAF15F1-ED4ABB4B33A5B9AC175EDA25ADD7D9C2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26" name="Рисунок 25" descr="http://9B26BA5EF55E2E88CE7F4622E503F8A7.dms.sberbank.ru/9B26BA5EF55E2E88CE7F4622E503F8A7-9C0B89F2B00263112F5B214B6FAF15F1-ED4ABB4B33A5B9AC175EDA25ADD7D9C2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27" name="Рисунок 26" descr="http://9B26BA5EF55E2E88CE7F4622E503F8A7.dms.sberbank.ru/9B26BA5EF55E2E88CE7F4622E503F8A7-9C0B89F2B00263112F5B214B6FAF15F1-ED4ABB4B33A5B9AC175EDA25ADD7D9C2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78CDBB-4100-814D-8680-E419C0E3CE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10445" y="310446"/>
            <a:ext cx="6858001" cy="623711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D069B2B-3053-2644-9880-8016D6556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703" y="365291"/>
            <a:ext cx="10728324" cy="1325563"/>
          </a:xfrm>
          <a:prstGeom prst="rect">
            <a:avLst/>
          </a:prstGeom>
        </p:spPr>
        <p:txBody>
          <a:bodyPr/>
          <a:lstStyle>
            <a:lvl1pPr algn="l">
              <a:defRPr sz="4400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213670A6-12D8-E047-BDFE-50054B487820}"/>
              </a:ext>
            </a:extLst>
          </p:cNvPr>
          <p:cNvSpPr/>
          <p:nvPr userDrawn="1"/>
        </p:nvSpPr>
        <p:spPr>
          <a:xfrm>
            <a:off x="5618214" y="1143000"/>
            <a:ext cx="2489200" cy="5334000"/>
          </a:xfrm>
          <a:prstGeom prst="roundRect">
            <a:avLst>
              <a:gd name="adj" fmla="val 103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C2252A-62EB-6E41-B777-F9CBB31BE0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558" y="911677"/>
            <a:ext cx="2991442" cy="579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05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156AC3C8-734E-4045-B89A-44760BA4F8C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EFE457F0-9EC1-B648-98E2-A72A597FE8E2}"/>
              </a:ext>
            </a:extLst>
          </p:cNvPr>
          <p:cNvSpPr/>
          <p:nvPr userDrawn="1"/>
        </p:nvSpPr>
        <p:spPr>
          <a:xfrm>
            <a:off x="1930400" y="812618"/>
            <a:ext cx="2489200" cy="5334000"/>
          </a:xfrm>
          <a:prstGeom prst="roundRect">
            <a:avLst>
              <a:gd name="adj" fmla="val 103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C2252A-62EB-6E41-B777-F9CBB31BE0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58" y="530677"/>
            <a:ext cx="2991442" cy="579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1BA24CAD-70A1-B04B-9D3D-3902DA54A7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44443" y="310447"/>
            <a:ext cx="6858001" cy="6237110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ED7132D-C201-284B-A6F1-5D01ED6A08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A2103-1B50-014C-B03C-6813F61D13E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2/13/2023</a:t>
            </a:fld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0850F9-3768-4B48-BECE-9D826ABC7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76E93F-3847-BD47-9709-0A15A1766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711770"/>
            <a:ext cx="4135483" cy="564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72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87FEEEE-477F-524E-8627-A9C3E1E05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667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1" r:id="rId2"/>
    <p:sldLayoutId id="2147483682" r:id="rId3"/>
    <p:sldLayoutId id="2147483664" r:id="rId4"/>
    <p:sldLayoutId id="2147483683" r:id="rId5"/>
    <p:sldLayoutId id="2147483662" r:id="rId6"/>
    <p:sldLayoutId id="2147483676" r:id="rId7"/>
    <p:sldLayoutId id="2147483677" r:id="rId8"/>
    <p:sldLayoutId id="2147483674" r:id="rId9"/>
    <p:sldLayoutId id="2147483675" r:id="rId10"/>
    <p:sldLayoutId id="2147483663" r:id="rId11"/>
    <p:sldLayoutId id="2147483668" r:id="rId12"/>
    <p:sldLayoutId id="2147483672" r:id="rId13"/>
    <p:sldLayoutId id="2147483671" r:id="rId14"/>
    <p:sldLayoutId id="2147483670" r:id="rId15"/>
    <p:sldLayoutId id="2147483669" r:id="rId16"/>
    <p:sldLayoutId id="2147483665" r:id="rId17"/>
  </p:sldLayoutIdLst>
  <p:txStyles>
    <p:titleStyle>
      <a:lvl1pPr>
        <a:defRPr sz="6000" b="0" i="0">
          <a:latin typeface="SB Sans Display Light" panose="020B0303040504020204" pitchFamily="34" charset="0"/>
          <a:ea typeface="+mj-ea"/>
          <a:cs typeface="SB Sans Display Light" panose="020B0303040504020204" pitchFamily="34" charset="0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19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B Sans Display Regular" panose="020B050304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61">
          <p15:clr>
            <a:srgbClr val="F26B43"/>
          </p15:clr>
        </p15:guide>
        <p15:guide id="2" orient="horz" pos="527">
          <p15:clr>
            <a:srgbClr val="F26B43"/>
          </p15:clr>
        </p15:guide>
        <p15:guide id="3" pos="7219">
          <p15:clr>
            <a:srgbClr val="F26B43"/>
          </p15:clr>
        </p15:guide>
        <p15:guide id="4" orient="horz" pos="39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762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0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B Sans Display Regular" panose="020B050304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61">
          <p15:clr>
            <a:srgbClr val="F26B43"/>
          </p15:clr>
        </p15:guide>
        <p15:guide id="2" orient="horz" pos="527">
          <p15:clr>
            <a:srgbClr val="F26B43"/>
          </p15:clr>
        </p15:guide>
        <p15:guide id="3" pos="7219">
          <p15:clr>
            <a:srgbClr val="F26B43"/>
          </p15:clr>
        </p15:guide>
        <p15:guide id="4" orient="horz" pos="395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58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B Sans Display Regular" panose="020B050304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B Sans Display Regular" panose="020B050304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61">
          <p15:clr>
            <a:srgbClr val="F26B43"/>
          </p15:clr>
        </p15:guide>
        <p15:guide id="2" orient="horz" pos="527">
          <p15:clr>
            <a:srgbClr val="F26B43"/>
          </p15:clr>
        </p15:guide>
        <p15:guide id="3" pos="7219">
          <p15:clr>
            <a:srgbClr val="F26B43"/>
          </p15:clr>
        </p15:guide>
        <p15:guide id="4" orient="horz" pos="395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86BC3-4F65-4483-BED6-302E57EE1093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DB56-9F25-4C30-98EC-FB32557F5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486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08ABB8-433A-D298-0DF5-FFB9D02DF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3"/>
          <a:stretch>
            <a:fillRect/>
          </a:stretch>
        </p:blipFill>
        <p:spPr>
          <a:xfrm>
            <a:off x="4715022" y="0"/>
            <a:ext cx="7476978" cy="6858000"/>
          </a:xfrm>
          <a:custGeom>
            <a:avLst/>
            <a:gdLst>
              <a:gd name="connsiteX0" fmla="*/ 1351763 w 7476978"/>
              <a:gd name="connsiteY0" fmla="*/ 0 h 6858000"/>
              <a:gd name="connsiteX1" fmla="*/ 7476978 w 7476978"/>
              <a:gd name="connsiteY1" fmla="*/ 0 h 6858000"/>
              <a:gd name="connsiteX2" fmla="*/ 7476978 w 7476978"/>
              <a:gd name="connsiteY2" fmla="*/ 6858000 h 6858000"/>
              <a:gd name="connsiteX3" fmla="*/ 1351763 w 7476978"/>
              <a:gd name="connsiteY3" fmla="*/ 6858000 h 6858000"/>
              <a:gd name="connsiteX4" fmla="*/ 1306496 w 7476978"/>
              <a:gd name="connsiteY4" fmla="*/ 6810521 h 6858000"/>
              <a:gd name="connsiteX5" fmla="*/ 0 w 7476978"/>
              <a:gd name="connsiteY5" fmla="*/ 3429000 h 6858000"/>
              <a:gd name="connsiteX6" fmla="*/ 1306496 w 7476978"/>
              <a:gd name="connsiteY6" fmla="*/ 474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76978" h="6858000">
                <a:moveTo>
                  <a:pt x="1351763" y="0"/>
                </a:moveTo>
                <a:lnTo>
                  <a:pt x="7476978" y="0"/>
                </a:lnTo>
                <a:lnTo>
                  <a:pt x="7476978" y="6858000"/>
                </a:lnTo>
                <a:lnTo>
                  <a:pt x="1351763" y="6858000"/>
                </a:lnTo>
                <a:lnTo>
                  <a:pt x="1306496" y="6810521"/>
                </a:lnTo>
                <a:cubicBezTo>
                  <a:pt x="494748" y="5917399"/>
                  <a:pt x="0" y="4730977"/>
                  <a:pt x="0" y="3429000"/>
                </a:cubicBezTo>
                <a:cubicBezTo>
                  <a:pt x="0" y="2127024"/>
                  <a:pt x="494748" y="940601"/>
                  <a:pt x="1306496" y="4748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7C9F14-4E95-A41C-D76B-6410418C09ED}"/>
              </a:ext>
            </a:extLst>
          </p:cNvPr>
          <p:cNvSpPr txBox="1"/>
          <p:nvPr/>
        </p:nvSpPr>
        <p:spPr>
          <a:xfrm>
            <a:off x="548640" y="1556910"/>
            <a:ext cx="49276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Semibold" panose="020B0503040504020204" pitchFamily="34" charset="0"/>
                <a:ea typeface="+mj-ea"/>
              </a:rPr>
              <a:t>Развитие волонтерства в Сбере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49F34-1E33-E147-11FC-4351F5D01A61}"/>
              </a:ext>
            </a:extLst>
          </p:cNvPr>
          <p:cNvSpPr txBox="1"/>
          <p:nvPr/>
        </p:nvSpPr>
        <p:spPr>
          <a:xfrm>
            <a:off x="605536" y="4396015"/>
            <a:ext cx="2966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36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SB Sans Text Light" panose="020B0303040504020204" pitchFamily="34" charset="-52"/>
                <a:ea typeface="SB Sans Display" panose="020B0503040504020204" pitchFamily="34" charset="0"/>
                <a:cs typeface="SB Sans Text Light" panose="020B0303040504020204" pitchFamily="34" charset="-52"/>
              </a:rPr>
              <a:t>Делаем добро. Вместе.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11588B1-ED3D-DF1B-ED36-025D696C4576}"/>
              </a:ext>
            </a:extLst>
          </p:cNvPr>
          <p:cNvSpPr txBox="1">
            <a:spLocks/>
          </p:cNvSpPr>
          <p:nvPr/>
        </p:nvSpPr>
        <p:spPr>
          <a:xfrm>
            <a:off x="605536" y="6168054"/>
            <a:ext cx="4587748" cy="28625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B Sans Text Light" panose="020B0303040504020204" pitchFamily="34" charset="-52"/>
                <a:ea typeface="SB Sans Display" panose="020B0503040504020204" pitchFamily="34" charset="0"/>
                <a:cs typeface="SB Sans Text Light" panose="020B0303040504020204" pitchFamily="34" charset="-52"/>
              </a:rPr>
              <a:t>Сибирский банк, февраль 2023</a:t>
            </a:r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  <a:latin typeface="SB Sans Text Light" panose="020B0303040504020204" pitchFamily="34" charset="-52"/>
              <a:ea typeface="SB Sans Display" panose="020B0503040504020204" pitchFamily="34" charset="0"/>
              <a:cs typeface="SB Sans Text Light" panose="020B0303040504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20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0AA16F4-C1B2-60BA-6791-32478B0D6908}"/>
              </a:ext>
            </a:extLst>
          </p:cNvPr>
          <p:cNvSpPr txBox="1"/>
          <p:nvPr/>
        </p:nvSpPr>
        <p:spPr>
          <a:xfrm>
            <a:off x="1842262" y="2177572"/>
            <a:ext cx="35412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ТОНН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МУСОРА СОБРАНО НА СУББОТНИКАХ В 9 ГОРОДАХ</a:t>
            </a:r>
            <a:endParaRPr kumimoji="0" lang="ru-RU" sz="1200" b="0" i="1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B Sans Display" panose="020B0503040504020204" pitchFamily="34" charset="0"/>
              <a:ea typeface="+mn-ea"/>
              <a:cs typeface="SB Sans Display" panose="020B050304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AA16F4-C1B2-60BA-6791-32478B0D6908}"/>
              </a:ext>
            </a:extLst>
          </p:cNvPr>
          <p:cNvSpPr txBox="1"/>
          <p:nvPr/>
        </p:nvSpPr>
        <p:spPr>
          <a:xfrm>
            <a:off x="1872762" y="3237541"/>
            <a:ext cx="40063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ТЫСЯЧ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САЖЕНЦОВ ВЫСАЖЕНО СОТРУДНИКАМИ НА 20 ГЕКТАРАХ</a:t>
            </a:r>
            <a:endParaRPr kumimoji="0" lang="ru-RU" sz="1200" b="0" i="1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B Sans Display" panose="020B0503040504020204" pitchFamily="34" charset="0"/>
              <a:ea typeface="+mn-ea"/>
              <a:cs typeface="SB Sans Display" panose="020B05030405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AA16F4-C1B2-60BA-6791-32478B0D6908}"/>
              </a:ext>
            </a:extLst>
          </p:cNvPr>
          <p:cNvSpPr txBox="1"/>
          <p:nvPr/>
        </p:nvSpPr>
        <p:spPr>
          <a:xfrm>
            <a:off x="1872761" y="4224149"/>
            <a:ext cx="42324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ТЫСЯЧ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ОБУЧЕНО НА УРОКАХ ФИНАНСОВОЙ И ПРАВОВОЙ ГРАМОТНОСТИ </a:t>
            </a:r>
            <a:endParaRPr kumimoji="0" lang="ru-RU" sz="1200" b="0" i="1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B Sans Display" panose="020B0503040504020204" pitchFamily="34" charset="0"/>
              <a:ea typeface="+mn-ea"/>
              <a:cs typeface="SB Sans Display" panose="020B050304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A16F4-C1B2-60BA-6791-32478B0D6908}"/>
              </a:ext>
            </a:extLst>
          </p:cNvPr>
          <p:cNvSpPr txBox="1"/>
          <p:nvPr/>
        </p:nvSpPr>
        <p:spPr>
          <a:xfrm>
            <a:off x="1840379" y="5404120"/>
            <a:ext cx="40386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ЛИТРОВ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КРОВИ СДАЛИ СОТРУДНИКИ НА ДОНОРСКИХ АКЦИЯХ</a:t>
            </a:r>
            <a:endParaRPr kumimoji="0" lang="ru-RU" sz="1200" b="0" i="1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B Sans Display" panose="020B0503040504020204" pitchFamily="34" charset="0"/>
              <a:ea typeface="+mn-ea"/>
              <a:cs typeface="SB Sans Display" panose="020B0503040504020204" pitchFamily="34" charset="0"/>
            </a:endParaRPr>
          </a:p>
        </p:txBody>
      </p:sp>
      <p:sp>
        <p:nvSpPr>
          <p:cNvPr id="32" name="Title 2">
            <a:extLst>
              <a:ext uri="{FF2B5EF4-FFF2-40B4-BE49-F238E27FC236}">
                <a16:creationId xmlns:a16="http://schemas.microsoft.com/office/drawing/2014/main" id="{493A78C4-B8D5-4E4D-B67A-85E3D189F1AD}"/>
              </a:ext>
            </a:extLst>
          </p:cNvPr>
          <p:cNvSpPr txBox="1">
            <a:spLocks/>
          </p:cNvSpPr>
          <p:nvPr/>
        </p:nvSpPr>
        <p:spPr>
          <a:xfrm>
            <a:off x="308931" y="528696"/>
            <a:ext cx="9009875" cy="6241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effectLst/>
                <a:uLnTx/>
                <a:uFillTx/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ESG-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effectLst/>
                <a:uLnTx/>
                <a:uFillTx/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АКТИВНОСТИ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effectLst/>
                <a:uLnTx/>
                <a:uFillTx/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ВОЛОНТЕРОВ СИБИРИ 2022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40E3B4"/>
                  </a:gs>
                  <a:gs pos="74000">
                    <a:srgbClr val="FFC000"/>
                  </a:gs>
                  <a:gs pos="99000">
                    <a:srgbClr val="FA0782"/>
                  </a:gs>
                </a:gsLst>
                <a:lin ang="0" scaled="0"/>
              </a:gradFill>
              <a:effectLst/>
              <a:uLnTx/>
              <a:uFillTx/>
              <a:latin typeface="SB Sans Display" panose="020B0503040504020204" pitchFamily="34" charset="0"/>
              <a:ea typeface="+mj-ea"/>
              <a:cs typeface="SB Sans Display" panose="020B0503040504020204" pitchFamily="34" charset="0"/>
            </a:endParaRP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B302C5D3-4C53-DF4C-84FC-7406DC0B2878}"/>
              </a:ext>
            </a:extLst>
          </p:cNvPr>
          <p:cNvSpPr txBox="1">
            <a:spLocks/>
          </p:cNvSpPr>
          <p:nvPr/>
        </p:nvSpPr>
        <p:spPr>
          <a:xfrm>
            <a:off x="5956300" y="1992313"/>
            <a:ext cx="5180013" cy="4473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493A78C4-B8D5-4E4D-B67A-85E3D189F1AD}"/>
              </a:ext>
            </a:extLst>
          </p:cNvPr>
          <p:cNvSpPr txBox="1">
            <a:spLocks/>
          </p:cNvSpPr>
          <p:nvPr/>
        </p:nvSpPr>
        <p:spPr>
          <a:xfrm>
            <a:off x="308931" y="2211109"/>
            <a:ext cx="1249121" cy="5177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effectLst/>
                <a:uLnTx/>
                <a:uFillTx/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&gt;30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40E3B4"/>
                  </a:gs>
                  <a:gs pos="74000">
                    <a:srgbClr val="FFC000"/>
                  </a:gs>
                  <a:gs pos="99000">
                    <a:srgbClr val="FA0782"/>
                  </a:gs>
                </a:gsLst>
                <a:lin ang="0" scaled="0"/>
              </a:gradFill>
              <a:effectLst/>
              <a:uLnTx/>
              <a:uFillTx/>
              <a:latin typeface="SB Sans Display" panose="020B0503040504020204" pitchFamily="34" charset="0"/>
              <a:ea typeface="+mj-ea"/>
              <a:cs typeface="SB Sans Display" panose="020B0503040504020204" pitchFamily="34" charset="0"/>
            </a:endParaRP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493A78C4-B8D5-4E4D-B67A-85E3D189F1AD}"/>
              </a:ext>
            </a:extLst>
          </p:cNvPr>
          <p:cNvSpPr txBox="1">
            <a:spLocks/>
          </p:cNvSpPr>
          <p:nvPr/>
        </p:nvSpPr>
        <p:spPr>
          <a:xfrm>
            <a:off x="277158" y="3237541"/>
            <a:ext cx="1417927" cy="5177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effectLst/>
                <a:uLnTx/>
                <a:uFillTx/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&gt;100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40E3B4"/>
                  </a:gs>
                  <a:gs pos="74000">
                    <a:srgbClr val="FFC000"/>
                  </a:gs>
                  <a:gs pos="99000">
                    <a:srgbClr val="FA0782"/>
                  </a:gs>
                </a:gsLst>
                <a:lin ang="0" scaled="0"/>
              </a:gradFill>
              <a:effectLst/>
              <a:uLnTx/>
              <a:uFillTx/>
              <a:latin typeface="SB Sans Display" panose="020B0503040504020204" pitchFamily="34" charset="0"/>
              <a:ea typeface="+mj-ea"/>
              <a:cs typeface="SB Sans Display" panose="020B0503040504020204" pitchFamily="34" charset="0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493A78C4-B8D5-4E4D-B67A-85E3D189F1AD}"/>
              </a:ext>
            </a:extLst>
          </p:cNvPr>
          <p:cNvSpPr txBox="1">
            <a:spLocks/>
          </p:cNvSpPr>
          <p:nvPr/>
        </p:nvSpPr>
        <p:spPr>
          <a:xfrm>
            <a:off x="308931" y="4238591"/>
            <a:ext cx="1249121" cy="5177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effectLst/>
                <a:uLnTx/>
                <a:uFillTx/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&gt;19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40E3B4"/>
                  </a:gs>
                  <a:gs pos="74000">
                    <a:srgbClr val="FFC000"/>
                  </a:gs>
                  <a:gs pos="99000">
                    <a:srgbClr val="FA0782"/>
                  </a:gs>
                </a:gsLst>
                <a:lin ang="0" scaled="0"/>
              </a:gradFill>
              <a:effectLst/>
              <a:uLnTx/>
              <a:uFillTx/>
              <a:latin typeface="SB Sans Display" panose="020B0503040504020204" pitchFamily="34" charset="0"/>
              <a:ea typeface="+mj-ea"/>
              <a:cs typeface="SB Sans Display" panose="020B0503040504020204" pitchFamily="34" charset="0"/>
            </a:endParaRP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493A78C4-B8D5-4E4D-B67A-85E3D189F1AD}"/>
              </a:ext>
            </a:extLst>
          </p:cNvPr>
          <p:cNvSpPr txBox="1">
            <a:spLocks/>
          </p:cNvSpPr>
          <p:nvPr/>
        </p:nvSpPr>
        <p:spPr>
          <a:xfrm>
            <a:off x="308931" y="5470459"/>
            <a:ext cx="1444343" cy="5177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effectLst/>
                <a:uLnTx/>
                <a:uFillTx/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&gt;300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40E3B4"/>
                  </a:gs>
                  <a:gs pos="74000">
                    <a:srgbClr val="FFC000"/>
                  </a:gs>
                  <a:gs pos="99000">
                    <a:srgbClr val="FA0782"/>
                  </a:gs>
                </a:gsLst>
                <a:lin ang="0" scaled="0"/>
              </a:gradFill>
              <a:effectLst/>
              <a:uLnTx/>
              <a:uFillTx/>
              <a:latin typeface="SB Sans Display" panose="020B0503040504020204" pitchFamily="34" charset="0"/>
              <a:ea typeface="+mj-ea"/>
              <a:cs typeface="SB Sans Display" panose="020B050304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663" y="-12787"/>
            <a:ext cx="4340728" cy="6870787"/>
          </a:xfrm>
          <a:prstGeom prst="rect">
            <a:avLst/>
          </a:prstGeom>
        </p:spPr>
      </p:pic>
      <p:sp>
        <p:nvSpPr>
          <p:cNvPr id="22" name="Google Shape;160;p22"/>
          <p:cNvSpPr txBox="1">
            <a:spLocks/>
          </p:cNvSpPr>
          <p:nvPr/>
        </p:nvSpPr>
        <p:spPr>
          <a:xfrm>
            <a:off x="7153671" y="1205422"/>
            <a:ext cx="2117920" cy="60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en-US" sz="3600" b="1" kern="0" dirty="0" smtClean="0">
                <a:solidFill>
                  <a:srgbClr val="343D44"/>
                </a:solidFill>
                <a:highlight>
                  <a:srgbClr val="FFFF00"/>
                </a:highlight>
                <a:latin typeface="SB Sans Display" panose="020B0503040504020204" pitchFamily="34" charset="0"/>
                <a:cs typeface="SB Sans Display" panose="020B0503040504020204" pitchFamily="34" charset="0"/>
              </a:rPr>
              <a:t>&gt;10 </a:t>
            </a:r>
            <a:r>
              <a:rPr lang="ru-RU" sz="1800" b="1" kern="0" dirty="0" smtClean="0">
                <a:solidFill>
                  <a:srgbClr val="343D44"/>
                </a:solidFill>
                <a:highlight>
                  <a:srgbClr val="FFFF00"/>
                </a:highlight>
                <a:latin typeface="SB Sans Display" panose="020B0503040504020204" pitchFamily="34" charset="0"/>
                <a:cs typeface="SB Sans Display" panose="020B0503040504020204" pitchFamily="34" charset="0"/>
              </a:rPr>
              <a:t>ТЫСЯЧ ВОЛОНТЕРОВ</a:t>
            </a:r>
          </a:p>
        </p:txBody>
      </p:sp>
      <p:sp>
        <p:nvSpPr>
          <p:cNvPr id="23" name="Google Shape;160;p22"/>
          <p:cNvSpPr txBox="1">
            <a:spLocks/>
          </p:cNvSpPr>
          <p:nvPr/>
        </p:nvSpPr>
        <p:spPr>
          <a:xfrm>
            <a:off x="9436201" y="4585555"/>
            <a:ext cx="2117920" cy="60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en-US" sz="3600" b="1" kern="0" dirty="0" smtClean="0">
                <a:solidFill>
                  <a:srgbClr val="343D44"/>
                </a:solidFill>
                <a:highlight>
                  <a:srgbClr val="FFFF00"/>
                </a:highlight>
                <a:latin typeface="SB Sans Display" panose="020B0503040504020204" pitchFamily="34" charset="0"/>
                <a:cs typeface="SB Sans Display" panose="020B0503040504020204" pitchFamily="34" charset="0"/>
              </a:rPr>
              <a:t>&gt;1</a:t>
            </a:r>
            <a:r>
              <a:rPr lang="ru-RU" sz="3600" b="1" kern="0" dirty="0" smtClean="0">
                <a:solidFill>
                  <a:srgbClr val="343D44"/>
                </a:solidFill>
                <a:highlight>
                  <a:srgbClr val="FFFF00"/>
                </a:highlight>
                <a:latin typeface="SB Sans Display" panose="020B0503040504020204" pitchFamily="34" charset="0"/>
                <a:cs typeface="SB Sans Display" panose="020B0503040504020204" pitchFamily="34" charset="0"/>
              </a:rPr>
              <a:t>0</a:t>
            </a:r>
            <a:r>
              <a:rPr lang="en-US" sz="3600" b="1" kern="0" dirty="0" smtClean="0">
                <a:solidFill>
                  <a:srgbClr val="343D44"/>
                </a:solidFill>
                <a:highlight>
                  <a:srgbClr val="FFFF00"/>
                </a:highlight>
                <a:latin typeface="SB Sans Display" panose="020B0503040504020204" pitchFamily="34" charset="0"/>
                <a:cs typeface="SB Sans Display" panose="020B0503040504020204" pitchFamily="34" charset="0"/>
              </a:rPr>
              <a:t>0 </a:t>
            </a:r>
            <a:r>
              <a:rPr lang="ru-RU" sz="1800" b="1" kern="0" dirty="0" smtClean="0">
                <a:solidFill>
                  <a:srgbClr val="343D44"/>
                </a:solidFill>
                <a:highlight>
                  <a:srgbClr val="FFFF00"/>
                </a:highlight>
                <a:latin typeface="SB Sans Display" panose="020B0503040504020204" pitchFamily="34" charset="0"/>
                <a:cs typeface="SB Sans Display" panose="020B0503040504020204" pitchFamily="34" charset="0"/>
              </a:rPr>
              <a:t>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421331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6882686" y="1491719"/>
            <a:ext cx="3831829" cy="170170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-170" normalizeH="0" baseline="0" noProof="0" dirty="0">
              <a:ln>
                <a:noFill/>
              </a:ln>
              <a:solidFill>
                <a:srgbClr val="1E7879"/>
              </a:solidFill>
              <a:effectLst/>
              <a:uLnTx/>
              <a:uFillTx/>
              <a:latin typeface="Muller Bold" pitchFamily="2" charset="-52"/>
              <a:ea typeface="+mn-ea"/>
              <a:cs typeface="+mn-cs"/>
              <a:sym typeface="Helvetica Neue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5238"/>
            <a:ext cx="6337005" cy="3564566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493A78C4-B8D5-4E4D-B67A-85E3D189F1AD}"/>
              </a:ext>
            </a:extLst>
          </p:cNvPr>
          <p:cNvSpPr txBox="1">
            <a:spLocks/>
          </p:cNvSpPr>
          <p:nvPr/>
        </p:nvSpPr>
        <p:spPr>
          <a:xfrm>
            <a:off x="261716" y="153867"/>
            <a:ext cx="11409159" cy="6241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effectLst/>
                <a:uLnTx/>
                <a:uFillTx/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КОНКУРС СОЦИАЛЬНЫХ ПРОЕКТОВ 2022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40E3B4"/>
                  </a:gs>
                  <a:gs pos="74000">
                    <a:srgbClr val="FFC000"/>
                  </a:gs>
                  <a:gs pos="99000">
                    <a:srgbClr val="FA0782"/>
                  </a:gs>
                </a:gsLst>
                <a:lin ang="0" scaled="0"/>
              </a:gradFill>
              <a:effectLst/>
              <a:uLnTx/>
              <a:uFillTx/>
              <a:latin typeface="SB Sans Display" panose="020B0503040504020204" pitchFamily="34" charset="0"/>
              <a:ea typeface="+mj-ea"/>
              <a:cs typeface="SB Sans Display" panose="020B0503040504020204" pitchFamily="34" charset="0"/>
            </a:endParaRPr>
          </a:p>
        </p:txBody>
      </p:sp>
      <p:sp>
        <p:nvSpPr>
          <p:cNvPr id="11" name="Google Shape;160;p22"/>
          <p:cNvSpPr txBox="1">
            <a:spLocks/>
          </p:cNvSpPr>
          <p:nvPr/>
        </p:nvSpPr>
        <p:spPr>
          <a:xfrm>
            <a:off x="6804738" y="1087816"/>
            <a:ext cx="4805154" cy="80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bin"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D44"/>
                </a:solidFill>
                <a:effectLst/>
                <a:highlight>
                  <a:srgbClr val="FFFF00"/>
                </a:highlight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  <a:sym typeface="Cabin"/>
              </a:rPr>
              <a:t>ПОМОГАЕТ ОПРЕДЕЛИТЬ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43D44"/>
                </a:solidFill>
                <a:effectLst/>
                <a:highlight>
                  <a:srgbClr val="FFFF00"/>
                </a:highlight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  <a:sym typeface="Cabin"/>
              </a:rPr>
              <a:t>ЛУЧШИЕ ВОЛОНТЕРСКИЕ ИНИЦИАТИВЫ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bin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43D44"/>
                </a:solidFill>
                <a:effectLst/>
                <a:highlight>
                  <a:srgbClr val="FFFF00"/>
                </a:highlight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  <a:sym typeface="Cabin"/>
              </a:rPr>
              <a:t>СОТРУДНИКОВ 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43D44"/>
                </a:solidFill>
                <a:effectLst/>
                <a:highlight>
                  <a:srgbClr val="FFFF00"/>
                </a:highlight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  <a:sym typeface="Cabin"/>
              </a:rPr>
              <a:t>ЭКОСИСТЕМЫ СБЕРА 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343D44"/>
              </a:solidFill>
              <a:effectLst/>
              <a:highlight>
                <a:srgbClr val="FFFF00"/>
              </a:highlight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  <a:sym typeface="Cabi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02AF29-8212-8E5E-4195-CA0C296FE24B}"/>
              </a:ext>
            </a:extLst>
          </p:cNvPr>
          <p:cNvSpPr txBox="1"/>
          <p:nvPr/>
        </p:nvSpPr>
        <p:spPr>
          <a:xfrm>
            <a:off x="1288409" y="5212580"/>
            <a:ext cx="20643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&gt;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200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ru-RU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ЗАЯВОК </a:t>
            </a:r>
            <a:endParaRPr lang="en-US" sz="2000" dirty="0" smtClean="0">
              <a:solidFill>
                <a:prstClr val="black">
                  <a:lumMod val="75000"/>
                  <a:lumOff val="25000"/>
                </a:prstClr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lang="ru-RU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НА КОНКУРС В СБЕРЕ 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B Sans Text Light" panose="020B0303040504020204" pitchFamily="34" charset="-52"/>
              <a:cs typeface="SB Sans Text Light" panose="020B0303040504020204" pitchFamily="34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02AF29-8212-8E5E-4195-CA0C296FE24B}"/>
              </a:ext>
            </a:extLst>
          </p:cNvPr>
          <p:cNvSpPr txBox="1"/>
          <p:nvPr/>
        </p:nvSpPr>
        <p:spPr>
          <a:xfrm>
            <a:off x="3729857" y="5180617"/>
            <a:ext cx="31528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28</a:t>
            </a:r>
            <a:endParaRPr lang="ru-RU" sz="2400" b="1" dirty="0" smtClean="0">
              <a:solidFill>
                <a:prstClr val="black">
                  <a:lumMod val="75000"/>
                  <a:lumOff val="25000"/>
                </a:prstClr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ru-RU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ЗАЯВОК </a:t>
            </a:r>
            <a:endParaRPr lang="en-US" sz="2000" dirty="0" smtClean="0">
              <a:solidFill>
                <a:prstClr val="black">
                  <a:lumMod val="75000"/>
                  <a:lumOff val="25000"/>
                </a:prstClr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lang="ru-RU" sz="200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ОТ СИБИРСКОГО БАНКА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B Sans Text Light" panose="020B0303040504020204" pitchFamily="34" charset="-52"/>
              <a:cs typeface="SB Sans Text Light" panose="020B0303040504020204" pitchFamily="34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02AF29-8212-8E5E-4195-CA0C296FE24B}"/>
              </a:ext>
            </a:extLst>
          </p:cNvPr>
          <p:cNvSpPr txBox="1"/>
          <p:nvPr/>
        </p:nvSpPr>
        <p:spPr>
          <a:xfrm>
            <a:off x="6693789" y="5180617"/>
            <a:ext cx="31528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9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ru-RU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ПРОЕКТОВ ПОЛУФИНАЛИСТОВ В СИБИРИ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B Sans Text Light" panose="020B0303040504020204" pitchFamily="34" charset="-52"/>
              <a:cs typeface="SB Sans Text Light" panose="020B0303040504020204" pitchFamily="34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02AF29-8212-8E5E-4195-CA0C296FE24B}"/>
              </a:ext>
            </a:extLst>
          </p:cNvPr>
          <p:cNvSpPr txBox="1"/>
          <p:nvPr/>
        </p:nvSpPr>
        <p:spPr>
          <a:xfrm>
            <a:off x="9846618" y="5212580"/>
            <a:ext cx="213006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5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ru-RU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ПРОЕКТОВ ЛАУРЕАТОВ ИЗ СИБИРИ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B Sans Text Light" panose="020B0303040504020204" pitchFamily="34" charset="-52"/>
              <a:cs typeface="SB Sans Text Light" panose="020B0303040504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975811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41">
            <a:extLst>
              <a:ext uri="{FF2B5EF4-FFF2-40B4-BE49-F238E27FC236}">
                <a16:creationId xmlns:a16="http://schemas.microsoft.com/office/drawing/2014/main" id="{011F8C51-F9ED-E3F8-1C3A-1DFB5EA5E0B4}"/>
              </a:ext>
            </a:extLst>
          </p:cNvPr>
          <p:cNvSpPr/>
          <p:nvPr/>
        </p:nvSpPr>
        <p:spPr>
          <a:xfrm>
            <a:off x="74814" y="66503"/>
            <a:ext cx="9734203" cy="6791498"/>
          </a:xfrm>
          <a:prstGeom prst="roundRect">
            <a:avLst>
              <a:gd name="adj" fmla="val 4806"/>
            </a:avLst>
          </a:prstGeom>
          <a:solidFill>
            <a:schemeClr val="bg1">
              <a:alpha val="80000"/>
            </a:schemeClr>
          </a:solidFill>
        </p:spPr>
        <p:txBody>
          <a:bodyPr wrap="square" lIns="0" tIns="0" rIns="0" bIns="0" rtlCol="0"/>
          <a:lstStyle/>
          <a:p>
            <a:endParaRPr lang="ru-RU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93A78C4-B8D5-4E4D-B67A-85E3D189F1AD}"/>
              </a:ext>
            </a:extLst>
          </p:cNvPr>
          <p:cNvSpPr txBox="1">
            <a:spLocks/>
          </p:cNvSpPr>
          <p:nvPr/>
        </p:nvSpPr>
        <p:spPr>
          <a:xfrm>
            <a:off x="1342371" y="2273613"/>
            <a:ext cx="7868131" cy="6241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 smtClean="0"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МАСШТАБНЫЕ ПРОЕКТЫ СБЕРА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 smtClean="0"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В СИБИРИ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40E3B4"/>
                  </a:gs>
                  <a:gs pos="74000">
                    <a:srgbClr val="FFC000"/>
                  </a:gs>
                  <a:gs pos="99000">
                    <a:srgbClr val="FA0782"/>
                  </a:gs>
                </a:gsLst>
                <a:lin ang="0" scaled="0"/>
              </a:gradFill>
              <a:effectLst/>
              <a:uLnTx/>
              <a:uFillTx/>
              <a:latin typeface="SB Sans Display" panose="020B0503040504020204" pitchFamily="34" charset="0"/>
              <a:ea typeface="+mj-ea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34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6832579" y="-223285"/>
            <a:ext cx="5798900" cy="6794205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797441" y="680483"/>
            <a:ext cx="7538484" cy="6794205"/>
          </a:xfrm>
          <a:prstGeom prst="roundRect">
            <a:avLst/>
          </a:prstGeom>
          <a:solidFill>
            <a:srgbClr val="FFFCCB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0FE1689-E6B6-EA0C-3097-91DBFCD4F17D}"/>
              </a:ext>
            </a:extLst>
          </p:cNvPr>
          <p:cNvGrpSpPr/>
          <p:nvPr/>
        </p:nvGrpSpPr>
        <p:grpSpPr>
          <a:xfrm>
            <a:off x="818848" y="5320867"/>
            <a:ext cx="1435115" cy="1435115"/>
            <a:chOff x="10061560" y="5147295"/>
            <a:chExt cx="1435115" cy="1435115"/>
          </a:xfrm>
        </p:grpSpPr>
        <p:sp>
          <p:nvSpPr>
            <p:cNvPr id="8" name="Прямоугольник: скругленные углы 52">
              <a:extLst>
                <a:ext uri="{FF2B5EF4-FFF2-40B4-BE49-F238E27FC236}">
                  <a16:creationId xmlns:a16="http://schemas.microsoft.com/office/drawing/2014/main" id="{BA4334ED-CFDF-3284-672B-0CC7CE270A47}"/>
                </a:ext>
              </a:extLst>
            </p:cNvPr>
            <p:cNvSpPr/>
            <p:nvPr/>
          </p:nvSpPr>
          <p:spPr>
            <a:xfrm>
              <a:off x="10061560" y="5147295"/>
              <a:ext cx="1435115" cy="1435115"/>
            </a:xfrm>
            <a:prstGeom prst="roundRect">
              <a:avLst>
                <a:gd name="adj" fmla="val 6499"/>
              </a:avLst>
            </a:prstGeom>
            <a:solidFill>
              <a:schemeClr val="bg1"/>
            </a:solidFill>
            <a:ln>
              <a:gradFill>
                <a:gsLst>
                  <a:gs pos="53000">
                    <a:srgbClr val="21CC38"/>
                  </a:gs>
                  <a:gs pos="0">
                    <a:srgbClr val="E6EB00"/>
                  </a:gs>
                  <a:gs pos="100000">
                    <a:srgbClr val="0EABD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75"/>
              <a:endParaRPr lang="ru-RU" sz="2800" b="1">
                <a:solidFill>
                  <a:schemeClr val="tx1">
                    <a:lumMod val="75000"/>
                    <a:lumOff val="25000"/>
                  </a:schemeClr>
                </a:solidFill>
                <a:latin typeface="SB Sans Display Semibold" panose="020B0703040504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9CDF39-FC50-DF1F-0850-12BADACE5ACA}"/>
                </a:ext>
              </a:extLst>
            </p:cNvPr>
            <p:cNvSpPr txBox="1"/>
            <p:nvPr/>
          </p:nvSpPr>
          <p:spPr>
            <a:xfrm>
              <a:off x="10127401" y="5214332"/>
              <a:ext cx="1303433" cy="41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 indent="0" algn="ctr">
                <a:lnSpc>
                  <a:spcPct val="100000"/>
                </a:lnSpc>
                <a:spcBef>
                  <a:spcPts val="100"/>
                </a:spcBef>
                <a:buNone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Display Semibold" panose="020B0703040504020204" pitchFamily="34" charset="0"/>
                  <a:ea typeface="+mj-ea"/>
                  <a:cs typeface="SB Sans Text Light" panose="020B0303040504020204" pitchFamily="34" charset="-52"/>
                </a:rPr>
                <a:t>Присоединиться</a:t>
              </a:r>
            </a:p>
            <a:p>
              <a:pPr marL="12700" indent="0" algn="ctr">
                <a:lnSpc>
                  <a:spcPct val="100000"/>
                </a:lnSpc>
                <a:spcBef>
                  <a:spcPts val="100"/>
                </a:spcBef>
                <a:buNone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Display Semibold" panose="020B0703040504020204" pitchFamily="34" charset="0"/>
                  <a:ea typeface="+mj-ea"/>
                  <a:cs typeface="SB Sans Text Light" panose="020B0303040504020204" pitchFamily="34" charset="-52"/>
                </a:rPr>
                <a:t>к проекту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84"/>
          <a:stretch/>
        </p:blipFill>
        <p:spPr>
          <a:xfrm>
            <a:off x="0" y="981400"/>
            <a:ext cx="3016527" cy="4136065"/>
          </a:xfrm>
          <a:prstGeom prst="rect">
            <a:avLst/>
          </a:prstGeom>
        </p:spPr>
      </p:pic>
      <p:sp>
        <p:nvSpPr>
          <p:cNvPr id="18" name="Google Shape;160;p22"/>
          <p:cNvSpPr txBox="1">
            <a:spLocks/>
          </p:cNvSpPr>
          <p:nvPr/>
        </p:nvSpPr>
        <p:spPr>
          <a:xfrm>
            <a:off x="3189768" y="1472224"/>
            <a:ext cx="3551274" cy="80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bin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43D44"/>
                </a:solidFill>
                <a:effectLst/>
                <a:highlight>
                  <a:srgbClr val="FFFF00"/>
                </a:highlight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  <a:sym typeface="Cabin"/>
              </a:rPr>
              <a:t>БЛАГОТВОРИТЕЛЬНЫЙ АРТ-ПРОЕКТ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43D44"/>
                </a:solidFill>
                <a:effectLst/>
                <a:highlight>
                  <a:srgbClr val="FFFF00"/>
                </a:highlight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  <a:sym typeface="Cabin"/>
              </a:rPr>
              <a:t>ДЕТИ СОЛНЦА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343D44"/>
              </a:solidFill>
              <a:effectLst/>
              <a:highlight>
                <a:srgbClr val="FFFF00"/>
              </a:highlight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  <a:sym typeface="Cabin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AA16F4-C1B2-60BA-6791-32478B0D6908}"/>
              </a:ext>
            </a:extLst>
          </p:cNvPr>
          <p:cNvSpPr txBox="1"/>
          <p:nvPr/>
        </p:nvSpPr>
        <p:spPr>
          <a:xfrm>
            <a:off x="3225022" y="2904682"/>
            <a:ext cx="3399061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УНИКАЛЬНЫЙ ПРОЕКТ ЗА НЕСКОЛЬКО ЛЕТ РЕАЛИЗОВАН В ДВЕНАДЦАТИ РЕГИОНАХ РОССИИ.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</a:rPr>
              <a:t>В НОВОСИБИРСКЕ ОН ПОЗВОЛИЛ ДЕТЯМ ИЗ ПРИЕМНЫХ СЕМЕЙ СТАТЬ ЧАСТЬЮ БОЛЬШОГО ИСКУССТВА, А БЛАГОТВОРИТЕЛЬНЫМ ОРГАНИЗАЦИЯМ И ИХ ПАРТНЕРАМ ЗАЯВИТЬ О ВАЖНОСТИ ПОДДЕРЖКИ ПРИЕМНЫХ РОДИТЕЛЕЙ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B Sans Display" panose="020B0503040504020204" pitchFamily="34" charset="0"/>
              <a:ea typeface="+mn-ea"/>
              <a:cs typeface="SB Sans Display" panose="020B0503040504020204" pitchFamily="34" charset="0"/>
            </a:endParaRPr>
          </a:p>
        </p:txBody>
      </p:sp>
      <p:pic>
        <p:nvPicPr>
          <p:cNvPr id="1026" name="Рисунок 2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85" y="5800838"/>
            <a:ext cx="886440" cy="88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493A78C4-B8D5-4E4D-B67A-85E3D189F1AD}"/>
              </a:ext>
            </a:extLst>
          </p:cNvPr>
          <p:cNvSpPr txBox="1">
            <a:spLocks/>
          </p:cNvSpPr>
          <p:nvPr/>
        </p:nvSpPr>
        <p:spPr>
          <a:xfrm>
            <a:off x="659218" y="153867"/>
            <a:ext cx="11145009" cy="6241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effectLst/>
                <a:uLnTx/>
                <a:uFillTx/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ESG-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effectLst/>
                <a:uLnTx/>
                <a:uFillTx/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АКТИВНОСТИ ВОЛОНТЕРОВ СИБИРИ 2022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8868" y="2685694"/>
            <a:ext cx="2213132" cy="3561907"/>
          </a:xfrm>
          <a:prstGeom prst="rect">
            <a:avLst/>
          </a:prstGeom>
        </p:spPr>
      </p:pic>
      <p:sp>
        <p:nvSpPr>
          <p:cNvPr id="13" name="Google Shape;160;p22"/>
          <p:cNvSpPr txBox="1">
            <a:spLocks/>
          </p:cNvSpPr>
          <p:nvPr/>
        </p:nvSpPr>
        <p:spPr>
          <a:xfrm>
            <a:off x="6981862" y="1126912"/>
            <a:ext cx="2717017" cy="80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bin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43D44"/>
                </a:solidFill>
                <a:effectLst/>
                <a:highlight>
                  <a:srgbClr val="FFFF00"/>
                </a:highlight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  <a:sym typeface="Cabin"/>
              </a:rPr>
              <a:t>ЗАБОТА О КОГНИТИВНОМ ЗДОРОВЬЕ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43D44"/>
                </a:solidFill>
                <a:effectLst/>
                <a:highlight>
                  <a:srgbClr val="FFFF00"/>
                </a:highlight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  <a:sym typeface="Cabin"/>
              </a:rPr>
              <a:t>СТАРШИХ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343D44"/>
              </a:solidFill>
              <a:effectLst/>
              <a:highlight>
                <a:srgbClr val="FFFF00"/>
              </a:highlight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  <a:sym typeface="Cabi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AA16F4-C1B2-60BA-6791-32478B0D6908}"/>
              </a:ext>
            </a:extLst>
          </p:cNvPr>
          <p:cNvSpPr txBox="1"/>
          <p:nvPr/>
        </p:nvSpPr>
        <p:spPr>
          <a:xfrm>
            <a:off x="7261851" y="2685694"/>
            <a:ext cx="2437028" cy="3062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ДЕМЕНЦИЯ.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NET -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СОЦИАЛЬНЫЙ ПРОЕКТ СБЕРА СОВМЕСТНО С БФ «ПАМЯТЬ ПОКОЛЕНИЙ».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</a:rPr>
              <a:t>СЕРТИФИЦИРОВАННЫЕ СОТРУДНИКИ-ВОЛОНТЕРЫ ПРОВОДЯТ ПРОСВЕТИТЕЛЬСКИЕ И ПРОФИЛАКТИЧЕСКИЕ МЕРОПРИЯТИЯ ПО ПРОБЛЕМЕ ДЕМЕНЦИИ ДЛЯ ВНУТРЕННЕЙ И ВНЕШНЕЙ АУДИТОРИИ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B Sans Display" panose="020B0503040504020204" pitchFamily="34" charset="0"/>
              <a:ea typeface="+mn-ea"/>
              <a:cs typeface="SB Sans Display" panose="020B0503040504020204" pitchFamily="34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0FE1689-E6B6-EA0C-3097-91DBFCD4F17D}"/>
              </a:ext>
            </a:extLst>
          </p:cNvPr>
          <p:cNvGrpSpPr/>
          <p:nvPr/>
        </p:nvGrpSpPr>
        <p:grpSpPr>
          <a:xfrm>
            <a:off x="10408140" y="1014288"/>
            <a:ext cx="1435115" cy="1435115"/>
            <a:chOff x="10061560" y="5147295"/>
            <a:chExt cx="1435115" cy="1435115"/>
          </a:xfrm>
        </p:grpSpPr>
        <p:sp>
          <p:nvSpPr>
            <p:cNvPr id="16" name="Прямоугольник: скругленные углы 52">
              <a:extLst>
                <a:ext uri="{FF2B5EF4-FFF2-40B4-BE49-F238E27FC236}">
                  <a16:creationId xmlns:a16="http://schemas.microsoft.com/office/drawing/2014/main" id="{BA4334ED-CFDF-3284-672B-0CC7CE270A47}"/>
                </a:ext>
              </a:extLst>
            </p:cNvPr>
            <p:cNvSpPr/>
            <p:nvPr/>
          </p:nvSpPr>
          <p:spPr>
            <a:xfrm>
              <a:off x="10061560" y="5147295"/>
              <a:ext cx="1435115" cy="1435115"/>
            </a:xfrm>
            <a:prstGeom prst="roundRect">
              <a:avLst>
                <a:gd name="adj" fmla="val 6499"/>
              </a:avLst>
            </a:prstGeom>
            <a:solidFill>
              <a:schemeClr val="bg1"/>
            </a:solidFill>
            <a:ln>
              <a:gradFill>
                <a:gsLst>
                  <a:gs pos="53000">
                    <a:srgbClr val="21CC38"/>
                  </a:gs>
                  <a:gs pos="0">
                    <a:srgbClr val="E6EB00"/>
                  </a:gs>
                  <a:gs pos="100000">
                    <a:srgbClr val="0EABD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475"/>
              <a:endParaRPr lang="ru-RU" sz="2800" b="1">
                <a:solidFill>
                  <a:schemeClr val="tx1">
                    <a:lumMod val="75000"/>
                    <a:lumOff val="25000"/>
                  </a:schemeClr>
                </a:solidFill>
                <a:latin typeface="SB Sans Display Semibold" panose="020B0703040504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99CDF39-FC50-DF1F-0850-12BADACE5ACA}"/>
                </a:ext>
              </a:extLst>
            </p:cNvPr>
            <p:cNvSpPr txBox="1"/>
            <p:nvPr/>
          </p:nvSpPr>
          <p:spPr>
            <a:xfrm>
              <a:off x="10127401" y="5214332"/>
              <a:ext cx="1303433" cy="41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 indent="0" algn="ctr">
                <a:lnSpc>
                  <a:spcPct val="100000"/>
                </a:lnSpc>
                <a:spcBef>
                  <a:spcPts val="100"/>
                </a:spcBef>
                <a:buNone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Display Semibold" panose="020B0703040504020204" pitchFamily="34" charset="0"/>
                  <a:ea typeface="+mj-ea"/>
                  <a:cs typeface="SB Sans Text Light" panose="020B0303040504020204" pitchFamily="34" charset="-52"/>
                </a:rPr>
                <a:t>Присоединиться</a:t>
              </a:r>
            </a:p>
            <a:p>
              <a:pPr marL="12700" indent="0" algn="ctr">
                <a:lnSpc>
                  <a:spcPct val="100000"/>
                </a:lnSpc>
                <a:spcBef>
                  <a:spcPts val="100"/>
                </a:spcBef>
                <a:buNone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Display Semibold" panose="020B0703040504020204" pitchFamily="34" charset="0"/>
                  <a:ea typeface="+mj-ea"/>
                  <a:cs typeface="SB Sans Text Light" panose="020B0303040504020204" pitchFamily="34" charset="-52"/>
                </a:rPr>
                <a:t>к проекту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A8B5388-241B-0C5B-A975-0CB2185E6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50767" y="5663822"/>
              <a:ext cx="850080" cy="847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001052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6621556" y="-223285"/>
            <a:ext cx="6009923" cy="679420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797441" y="680483"/>
            <a:ext cx="7269714" cy="6794205"/>
          </a:xfrm>
          <a:prstGeom prst="roundRect">
            <a:avLst/>
          </a:prstGeom>
          <a:solidFill>
            <a:srgbClr val="FFFCCB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493A78C4-B8D5-4E4D-B67A-85E3D189F1AD}"/>
              </a:ext>
            </a:extLst>
          </p:cNvPr>
          <p:cNvSpPr txBox="1">
            <a:spLocks/>
          </p:cNvSpPr>
          <p:nvPr/>
        </p:nvSpPr>
        <p:spPr>
          <a:xfrm>
            <a:off x="659218" y="153867"/>
            <a:ext cx="11145009" cy="6241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effectLst/>
                <a:uLnTx/>
                <a:uFillTx/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ESG-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effectLst/>
                <a:uLnTx/>
                <a:uFillTx/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АКТИВНОСТИ ВОЛОНТЕРОВ СИБИРИ 2022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4288"/>
            <a:ext cx="2470250" cy="3780996"/>
          </a:xfrm>
          <a:prstGeom prst="rect">
            <a:avLst/>
          </a:prstGeom>
        </p:spPr>
      </p:pic>
      <p:sp>
        <p:nvSpPr>
          <p:cNvPr id="23" name="Прямоугольник: скругленные углы 28">
            <a:extLst>
              <a:ext uri="{FF2B5EF4-FFF2-40B4-BE49-F238E27FC236}">
                <a16:creationId xmlns:a16="http://schemas.microsoft.com/office/drawing/2014/main" id="{702F7045-365E-751A-360F-FD51CD80AA79}"/>
              </a:ext>
            </a:extLst>
          </p:cNvPr>
          <p:cNvSpPr/>
          <p:nvPr/>
        </p:nvSpPr>
        <p:spPr>
          <a:xfrm>
            <a:off x="496233" y="5031574"/>
            <a:ext cx="1435115" cy="1435115"/>
          </a:xfrm>
          <a:prstGeom prst="roundRect">
            <a:avLst>
              <a:gd name="adj" fmla="val 6499"/>
            </a:avLst>
          </a:prstGeom>
          <a:solidFill>
            <a:schemeClr val="bg1"/>
          </a:solidFill>
          <a:ln>
            <a:gradFill>
              <a:gsLst>
                <a:gs pos="53000">
                  <a:srgbClr val="21CC38"/>
                </a:gs>
                <a:gs pos="0">
                  <a:srgbClr val="E6EB00"/>
                </a:gs>
                <a:gs pos="100000">
                  <a:srgbClr val="0EABD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75"/>
            <a:endParaRPr lang="ru-RU" sz="2800" b="1">
              <a:solidFill>
                <a:schemeClr val="tx1">
                  <a:lumMod val="75000"/>
                  <a:lumOff val="25000"/>
                </a:schemeClr>
              </a:solidFill>
              <a:latin typeface="SB Sans Display Semibold" panose="020B0703040504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B63BB46-A5A9-5F3E-DD74-2972A6C95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40" y="5548102"/>
            <a:ext cx="856701" cy="84789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88E44A-B908-37CE-3C94-D1582BDCCEC3}"/>
              </a:ext>
            </a:extLst>
          </p:cNvPr>
          <p:cNvSpPr txBox="1"/>
          <p:nvPr/>
        </p:nvSpPr>
        <p:spPr>
          <a:xfrm>
            <a:off x="562074" y="5098611"/>
            <a:ext cx="1303433" cy="41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indent="0" algn="ctr">
              <a:lnSpc>
                <a:spcPct val="100000"/>
              </a:lnSpc>
              <a:spcBef>
                <a:spcPts val="100"/>
              </a:spcBef>
              <a:buNone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Semibold" panose="020B0703040504020204" pitchFamily="34" charset="0"/>
                <a:ea typeface="+mj-ea"/>
                <a:cs typeface="SB Sans Text Light" panose="020B0303040504020204" pitchFamily="34" charset="-52"/>
              </a:rPr>
              <a:t>Присоединиться</a:t>
            </a:r>
          </a:p>
          <a:p>
            <a:pPr marL="12700" indent="0" algn="ctr">
              <a:lnSpc>
                <a:spcPct val="100000"/>
              </a:lnSpc>
              <a:spcBef>
                <a:spcPts val="100"/>
              </a:spcBef>
              <a:buNone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Semibold" panose="020B0703040504020204" pitchFamily="34" charset="0"/>
                <a:ea typeface="+mj-ea"/>
                <a:cs typeface="SB Sans Text Light" panose="020B0303040504020204" pitchFamily="34" charset="-52"/>
              </a:rPr>
              <a:t>к проекту</a:t>
            </a:r>
          </a:p>
        </p:txBody>
      </p:sp>
      <p:sp>
        <p:nvSpPr>
          <p:cNvPr id="26" name="Google Shape;160;p22"/>
          <p:cNvSpPr txBox="1">
            <a:spLocks/>
          </p:cNvSpPr>
          <p:nvPr/>
        </p:nvSpPr>
        <p:spPr>
          <a:xfrm>
            <a:off x="2619533" y="939857"/>
            <a:ext cx="4012497" cy="80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bin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43D44"/>
                </a:solidFill>
                <a:effectLst/>
                <a:highlight>
                  <a:srgbClr val="FFFF00"/>
                </a:highlight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  <a:sym typeface="Cabin"/>
              </a:rPr>
              <a:t>ПРАВОВАЯ, ФИНАНСОВАЯ И ЭКОЛОГИЧЕСКАЯ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43D44"/>
                </a:solidFill>
                <a:effectLst/>
                <a:highlight>
                  <a:srgbClr val="FFFF00"/>
                </a:highlight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  <a:sym typeface="Cabin"/>
              </a:rPr>
              <a:t>ГРАМОТНОСТЬ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343D44"/>
              </a:solidFill>
              <a:effectLst/>
              <a:highlight>
                <a:srgbClr val="FFFF00"/>
              </a:highlight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  <a:sym typeface="Cabin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AA16F4-C1B2-60BA-6791-32478B0D6908}"/>
              </a:ext>
            </a:extLst>
          </p:cNvPr>
          <p:cNvSpPr txBox="1"/>
          <p:nvPr/>
        </p:nvSpPr>
        <p:spPr>
          <a:xfrm>
            <a:off x="2619533" y="2192453"/>
            <a:ext cx="3653676" cy="346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ПРОЕКТ, РЕАЛИЗОВАННЫЙ СОТРУДНИКАМИ-ВОЛОНТЕРАМИ, ИМЕЮЩИМИ ПРАКТИЧЕСКИЙ ОПЫТ СТАЛ ПОЛУФИНАЛИСТОМ МЕЖДУНАРОДНОЙ ПРЕМИИ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#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МЫВМЕСТЕ.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</a:rPr>
              <a:t>ЕГО РЕАЛИЗАЦИЯ ПОЗВОЛЯЕТ ВОСПИТАННИКАМ ДЕТСКИХ ДОМОВ ПОЛУЧИТЬ БАЗОВЫЕ ЗНАНИЯ ПО ВОПРОСАМ ЗАЩИТЫ ПРАВ ПОТРЕБИТЕЛЕЙ, ОБ ОТВЕТСТВЕННОМ ОТНОШЕНИИ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</a:rPr>
              <a:t>К ДОКУМЕНТАМ, ПОРЯДКЕ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</a:rPr>
              <a:t>ВЗАИМОДЕЙСТВИЯ С ГОСУДАРСТВЕННЫМИ ОРГАНАМИ И О ТРУДОВЫХ ПРАВАХ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B Sans Display" panose="020B0503040504020204" pitchFamily="34" charset="0"/>
              <a:ea typeface="+mn-ea"/>
              <a:cs typeface="SB Sans Display" panose="020B05030405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12461"/>
          <a:stretch/>
        </p:blipFill>
        <p:spPr>
          <a:xfrm>
            <a:off x="9956673" y="2641889"/>
            <a:ext cx="2235327" cy="3527863"/>
          </a:xfrm>
          <a:prstGeom prst="rect">
            <a:avLst/>
          </a:prstGeom>
        </p:spPr>
      </p:pic>
      <p:sp>
        <p:nvSpPr>
          <p:cNvPr id="28" name="Прямоугольник: скругленные углы 28">
            <a:extLst>
              <a:ext uri="{FF2B5EF4-FFF2-40B4-BE49-F238E27FC236}">
                <a16:creationId xmlns:a16="http://schemas.microsoft.com/office/drawing/2014/main" id="{702F7045-365E-751A-360F-FD51CD80AA79}"/>
              </a:ext>
            </a:extLst>
          </p:cNvPr>
          <p:cNvSpPr/>
          <p:nvPr/>
        </p:nvSpPr>
        <p:spPr>
          <a:xfrm>
            <a:off x="10299961" y="954335"/>
            <a:ext cx="1435115" cy="1435115"/>
          </a:xfrm>
          <a:prstGeom prst="roundRect">
            <a:avLst>
              <a:gd name="adj" fmla="val 6499"/>
            </a:avLst>
          </a:prstGeom>
          <a:solidFill>
            <a:schemeClr val="bg1"/>
          </a:solidFill>
          <a:ln>
            <a:gradFill>
              <a:gsLst>
                <a:gs pos="53000">
                  <a:srgbClr val="21CC38"/>
                </a:gs>
                <a:gs pos="0">
                  <a:srgbClr val="E6EB00"/>
                </a:gs>
                <a:gs pos="100000">
                  <a:srgbClr val="0EABD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75"/>
            <a:endParaRPr lang="ru-RU" sz="2800" b="1">
              <a:solidFill>
                <a:schemeClr val="tx1">
                  <a:lumMod val="75000"/>
                  <a:lumOff val="25000"/>
                </a:schemeClr>
              </a:solidFill>
              <a:latin typeface="SB Sans Display Semibold" panose="020B0703040504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612" y="1348756"/>
            <a:ext cx="953812" cy="988757"/>
          </a:xfrm>
          <a:prstGeom prst="rect">
            <a:avLst/>
          </a:prstGeom>
        </p:spPr>
      </p:pic>
      <p:sp>
        <p:nvSpPr>
          <p:cNvPr id="30" name="Google Shape;160;p22"/>
          <p:cNvSpPr txBox="1">
            <a:spLocks/>
          </p:cNvSpPr>
          <p:nvPr/>
        </p:nvSpPr>
        <p:spPr>
          <a:xfrm>
            <a:off x="6915853" y="1378636"/>
            <a:ext cx="2940528" cy="80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bin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43D44"/>
                </a:solidFill>
                <a:effectLst/>
                <a:highlight>
                  <a:srgbClr val="FFFF00"/>
                </a:highlight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  <a:sym typeface="Cabin"/>
              </a:rPr>
              <a:t>ДОНОРСТВО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43D44"/>
                </a:solidFill>
                <a:effectLst/>
                <a:highlight>
                  <a:srgbClr val="FFFF00"/>
                </a:highlight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  <a:sym typeface="Cabin"/>
              </a:rPr>
              <a:t> КОСТНОГО МОГЗА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343D44"/>
              </a:solidFill>
              <a:effectLst/>
              <a:highlight>
                <a:srgbClr val="FFFF00"/>
              </a:highlight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  <a:sym typeface="Cabin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A16F4-C1B2-60BA-6791-32478B0D6908}"/>
              </a:ext>
            </a:extLst>
          </p:cNvPr>
          <p:cNvSpPr txBox="1"/>
          <p:nvPr/>
        </p:nvSpPr>
        <p:spPr>
          <a:xfrm>
            <a:off x="6761480" y="2610349"/>
            <a:ext cx="3149935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НА ТЕРРИТОРИИ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СИБИРИ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ПРОВЕДЕНЫ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МАСТШТАБНЫЕ АКЦИИ СРЕДИ СОТРУДНИКОВ ПО СБОРУ ЗАЯВОК ДОНОРОВ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НА ВСТУПЛЕНИЕ В НАЦИОНАЛЬНЫЙ РЕГИСТР ДОНОРОВ КОСТНОГО МОЗГА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ЧЕМ БОЛЬШЕ ДОНОРОВ В РЕГИСТРЕ, ТЕМ ВЫШЕ ШАНСЫ НА СПАСЕНИЕ У ТЕХ, КТО НАХОДИТСЯ В ПОИСКЕ.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ШАНС НА СОВПАДЕНИЕ ВСЕХ НУЖНЫХ ФАКТОРОВ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1 НА 10 00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0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88E44A-B908-37CE-3C94-D1582BDCCEC3}"/>
              </a:ext>
            </a:extLst>
          </p:cNvPr>
          <p:cNvSpPr txBox="1"/>
          <p:nvPr/>
        </p:nvSpPr>
        <p:spPr>
          <a:xfrm>
            <a:off x="10365802" y="1021372"/>
            <a:ext cx="1303433" cy="41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indent="0" algn="ctr">
              <a:lnSpc>
                <a:spcPct val="100000"/>
              </a:lnSpc>
              <a:spcBef>
                <a:spcPts val="100"/>
              </a:spcBef>
              <a:buNone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Semibold" panose="020B0703040504020204" pitchFamily="34" charset="0"/>
                <a:ea typeface="+mj-ea"/>
                <a:cs typeface="SB Sans Text Light" panose="020B0303040504020204" pitchFamily="34" charset="-52"/>
              </a:rPr>
              <a:t>Присоединиться</a:t>
            </a:r>
          </a:p>
          <a:p>
            <a:pPr marL="12700" indent="0" algn="ctr">
              <a:lnSpc>
                <a:spcPct val="100000"/>
              </a:lnSpc>
              <a:spcBef>
                <a:spcPts val="100"/>
              </a:spcBef>
              <a:buNone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Semibold" panose="020B0703040504020204" pitchFamily="34" charset="0"/>
                <a:ea typeface="+mj-ea"/>
                <a:cs typeface="SB Sans Text Light" panose="020B0303040504020204" pitchFamily="34" charset="-52"/>
              </a:rPr>
              <a:t>к проекту</a:t>
            </a:r>
          </a:p>
        </p:txBody>
      </p:sp>
    </p:spTree>
    <p:extLst>
      <p:ext uri="{BB962C8B-B14F-4D97-AF65-F5344CB8AC3E}">
        <p14:creationId xmlns:p14="http://schemas.microsoft.com/office/powerpoint/2010/main" val="206625134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C412CD18-A3BA-4044-A779-46EAA14E9BF1}"/>
              </a:ext>
            </a:extLst>
          </p:cNvPr>
          <p:cNvSpPr/>
          <p:nvPr/>
        </p:nvSpPr>
        <p:spPr>
          <a:xfrm>
            <a:off x="1" y="2627586"/>
            <a:ext cx="12192000" cy="423108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59E39AA7-7EB3-B740-BAED-8577B1E69AFA}"/>
              </a:ext>
            </a:extLst>
          </p:cNvPr>
          <p:cNvSpPr/>
          <p:nvPr/>
        </p:nvSpPr>
        <p:spPr>
          <a:xfrm>
            <a:off x="399890" y="2295209"/>
            <a:ext cx="5370835" cy="2486059"/>
          </a:xfrm>
          <a:prstGeom prst="roundRect">
            <a:avLst>
              <a:gd name="adj" fmla="val 6484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3429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 anchorCtr="0">
            <a:noAutofit/>
          </a:bodyPr>
          <a:lstStyle/>
          <a:p>
            <a:pPr marL="0" marR="0" lvl="0" indent="0" algn="l" defTabSz="9131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 Sans Text" panose="020B0503040504020204" pitchFamily="34" charset="-52"/>
              <a:ea typeface="+mn-ea"/>
              <a:cs typeface="SB Sans Text" panose="020B0503040504020204" pitchFamily="34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D65FA79-8586-5C44-8B39-4338F7423790}"/>
              </a:ext>
            </a:extLst>
          </p:cNvPr>
          <p:cNvSpPr/>
          <p:nvPr/>
        </p:nvSpPr>
        <p:spPr>
          <a:xfrm>
            <a:off x="469703" y="2479074"/>
            <a:ext cx="5577838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SB Sans Display Light" panose="020B0303040504020204" pitchFamily="34" charset="0"/>
              </a:rPr>
              <a:t>фокус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SB Sans Display Light" panose="020B0303040504020204" pitchFamily="34" charset="0"/>
              </a:rPr>
              <a:t>на историях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SB Sans Display Light" panose="020B0303040504020204" pitchFamily="34" charset="0"/>
              </a:rPr>
              <a:t>волонтеров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SB Sans Display Light" panose="020B0303040504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noProof="0" dirty="0" smtClean="0">
                <a:solidFill>
                  <a:srgbClr val="00B05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Возможность записаться в ряды волонтеров для сотрудников и найти новых активистов в свои проекты для лидеров сообществ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Display Light" panose="020B0303040504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1274B715-8E79-4645-BF53-6C0675E1B442}"/>
              </a:ext>
            </a:extLst>
          </p:cNvPr>
          <p:cNvSpPr/>
          <p:nvPr/>
        </p:nvSpPr>
        <p:spPr>
          <a:xfrm>
            <a:off x="6502400" y="1862294"/>
            <a:ext cx="5234741" cy="4933604"/>
          </a:xfrm>
          <a:prstGeom prst="roundRect">
            <a:avLst>
              <a:gd name="adj" fmla="val 5367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3429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 anchorCtr="0">
            <a:noAutofit/>
          </a:bodyPr>
          <a:lstStyle/>
          <a:p>
            <a:pPr marL="0" marR="0" lvl="0" indent="0" algn="l" defTabSz="9131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 Sans Text" panose="020B0503040504020204" pitchFamily="34" charset="-52"/>
              <a:ea typeface="+mn-ea"/>
              <a:cs typeface="SB Sans Text" panose="020B0503040504020204" pitchFamily="34" charset="-52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3CA161C1-5F3D-0F44-BE6D-13E08124CBFB}"/>
              </a:ext>
            </a:extLst>
          </p:cNvPr>
          <p:cNvSpPr txBox="1">
            <a:spLocks/>
          </p:cNvSpPr>
          <p:nvPr/>
        </p:nvSpPr>
        <p:spPr>
          <a:xfrm>
            <a:off x="333813" y="130142"/>
            <a:ext cx="11858188" cy="74675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ru-RU" sz="2400" b="1" kern="1200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 w="6350" cap="flat">
                <a:noFill/>
                <a:miter lim="800000"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SB Sans Text" panose="020B0503040504020204" pitchFamily="34" charset="-52"/>
              <a:ea typeface="+mn-ea"/>
              <a:cs typeface="SB Sans Text" panose="020B0503040504020204" pitchFamily="34" charset="-52"/>
            </a:endParaRP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06" y="5543633"/>
            <a:ext cx="2855650" cy="552669"/>
          </a:xfrm>
          <a:prstGeom prst="rect">
            <a:avLst/>
          </a:prstGeom>
        </p:spPr>
      </p:pic>
      <p:sp>
        <p:nvSpPr>
          <p:cNvPr id="69" name="Прямоугольник 68"/>
          <p:cNvSpPr/>
          <p:nvPr/>
        </p:nvSpPr>
        <p:spPr>
          <a:xfrm>
            <a:off x="886886" y="4956075"/>
            <a:ext cx="2862570" cy="52795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38972C7-1C28-40A9-B0EE-78320919D065}"/>
              </a:ext>
            </a:extLst>
          </p:cNvPr>
          <p:cNvSpPr txBox="1"/>
          <p:nvPr/>
        </p:nvSpPr>
        <p:spPr>
          <a:xfrm>
            <a:off x="1073510" y="5053210"/>
            <a:ext cx="2675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B Sans Text" panose="020B0503040504020204" pitchFamily="34" charset="-52"/>
                <a:ea typeface="+mn-ea"/>
                <a:cs typeface="SB Sans Text" panose="020B0503040504020204" pitchFamily="34" charset="-52"/>
              </a:rPr>
              <a:t>+60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B Sans Text" panose="020B0503040504020204" pitchFamily="34" charset="-52"/>
                <a:ea typeface="+mn-ea"/>
                <a:cs typeface="SB Sans Text" panose="020B0503040504020204" pitchFamily="34" charset="-52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B Sans Text" panose="020B0503040504020204" pitchFamily="34" charset="-52"/>
                <a:ea typeface="+mn-ea"/>
                <a:cs typeface="SB Sans Text" panose="020B0503040504020204" pitchFamily="34" charset="-52"/>
              </a:rPr>
              <a:t>заявок новичков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Display Light" panose="020B0303040504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 rot="19660938">
            <a:off x="11064015" y="800432"/>
            <a:ext cx="766584" cy="766584"/>
            <a:chOff x="8778875" y="5426075"/>
            <a:chExt cx="962026" cy="962026"/>
          </a:xfrm>
          <a:solidFill>
            <a:srgbClr val="FFC000"/>
          </a:solidFill>
        </p:grpSpPr>
        <p:sp>
          <p:nvSpPr>
            <p:cNvPr id="26" name="Rectangle 881"/>
            <p:cNvSpPr>
              <a:spLocks noChangeArrowheads="1"/>
            </p:cNvSpPr>
            <p:nvPr/>
          </p:nvSpPr>
          <p:spPr bwMode="auto">
            <a:xfrm>
              <a:off x="8929688" y="5892800"/>
              <a:ext cx="30163" cy="28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882"/>
            <p:cNvSpPr>
              <a:spLocks noChangeArrowheads="1"/>
            </p:cNvSpPr>
            <p:nvPr/>
          </p:nvSpPr>
          <p:spPr bwMode="auto">
            <a:xfrm>
              <a:off x="8869363" y="5426075"/>
              <a:ext cx="30163" cy="746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883"/>
            <p:cNvSpPr>
              <a:spLocks/>
            </p:cNvSpPr>
            <p:nvPr/>
          </p:nvSpPr>
          <p:spPr bwMode="auto">
            <a:xfrm>
              <a:off x="8869363" y="5741988"/>
              <a:ext cx="241300" cy="239713"/>
            </a:xfrm>
            <a:custGeom>
              <a:avLst/>
              <a:gdLst>
                <a:gd name="T0" fmla="*/ 56 w 64"/>
                <a:gd name="T1" fmla="*/ 64 h 64"/>
                <a:gd name="T2" fmla="*/ 8 w 64"/>
                <a:gd name="T3" fmla="*/ 64 h 64"/>
                <a:gd name="T4" fmla="*/ 0 w 64"/>
                <a:gd name="T5" fmla="*/ 56 h 64"/>
                <a:gd name="T6" fmla="*/ 0 w 64"/>
                <a:gd name="T7" fmla="*/ 0 h 64"/>
                <a:gd name="T8" fmla="*/ 8 w 64"/>
                <a:gd name="T9" fmla="*/ 0 h 64"/>
                <a:gd name="T10" fmla="*/ 8 w 64"/>
                <a:gd name="T11" fmla="*/ 56 h 64"/>
                <a:gd name="T12" fmla="*/ 56 w 64"/>
                <a:gd name="T13" fmla="*/ 56 h 64"/>
                <a:gd name="T14" fmla="*/ 56 w 64"/>
                <a:gd name="T15" fmla="*/ 4 h 64"/>
                <a:gd name="T16" fmla="*/ 64 w 64"/>
                <a:gd name="T17" fmla="*/ 4 h 64"/>
                <a:gd name="T18" fmla="*/ 64 w 64"/>
                <a:gd name="T19" fmla="*/ 56 h 64"/>
                <a:gd name="T20" fmla="*/ 56 w 64"/>
                <a:gd name="T2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64">
                  <a:moveTo>
                    <a:pt x="56" y="64"/>
                  </a:moveTo>
                  <a:cubicBezTo>
                    <a:pt x="8" y="64"/>
                    <a:pt x="8" y="64"/>
                    <a:pt x="8" y="64"/>
                  </a:cubicBezTo>
                  <a:cubicBezTo>
                    <a:pt x="3" y="64"/>
                    <a:pt x="0" y="60"/>
                    <a:pt x="0" y="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56"/>
                    <a:pt x="64" y="56"/>
                    <a:pt x="64" y="56"/>
                  </a:cubicBezTo>
                  <a:cubicBezTo>
                    <a:pt x="64" y="60"/>
                    <a:pt x="60" y="64"/>
                    <a:pt x="56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884"/>
            <p:cNvSpPr>
              <a:spLocks noChangeArrowheads="1"/>
            </p:cNvSpPr>
            <p:nvPr/>
          </p:nvSpPr>
          <p:spPr bwMode="auto">
            <a:xfrm>
              <a:off x="9080500" y="5426075"/>
              <a:ext cx="30163" cy="90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885"/>
            <p:cNvSpPr>
              <a:spLocks/>
            </p:cNvSpPr>
            <p:nvPr/>
          </p:nvSpPr>
          <p:spPr bwMode="auto">
            <a:xfrm>
              <a:off x="8778875" y="5486400"/>
              <a:ext cx="420688" cy="269875"/>
            </a:xfrm>
            <a:custGeom>
              <a:avLst/>
              <a:gdLst>
                <a:gd name="T0" fmla="*/ 56 w 112"/>
                <a:gd name="T1" fmla="*/ 72 h 72"/>
                <a:gd name="T2" fmla="*/ 20 w 112"/>
                <a:gd name="T3" fmla="*/ 72 h 72"/>
                <a:gd name="T4" fmla="*/ 8 w 112"/>
                <a:gd name="T5" fmla="*/ 60 h 72"/>
                <a:gd name="T6" fmla="*/ 9 w 112"/>
                <a:gd name="T7" fmla="*/ 55 h 72"/>
                <a:gd name="T8" fmla="*/ 0 w 112"/>
                <a:gd name="T9" fmla="*/ 44 h 72"/>
                <a:gd name="T10" fmla="*/ 9 w 112"/>
                <a:gd name="T11" fmla="*/ 32 h 72"/>
                <a:gd name="T12" fmla="*/ 8 w 112"/>
                <a:gd name="T13" fmla="*/ 28 h 72"/>
                <a:gd name="T14" fmla="*/ 17 w 112"/>
                <a:gd name="T15" fmla="*/ 16 h 72"/>
                <a:gd name="T16" fmla="*/ 16 w 112"/>
                <a:gd name="T17" fmla="*/ 12 h 72"/>
                <a:gd name="T18" fmla="*/ 28 w 112"/>
                <a:gd name="T19" fmla="*/ 0 h 72"/>
                <a:gd name="T20" fmla="*/ 65 w 112"/>
                <a:gd name="T21" fmla="*/ 0 h 72"/>
                <a:gd name="T22" fmla="*/ 104 w 112"/>
                <a:gd name="T23" fmla="*/ 12 h 72"/>
                <a:gd name="T24" fmla="*/ 112 w 112"/>
                <a:gd name="T25" fmla="*/ 12 h 72"/>
                <a:gd name="T26" fmla="*/ 112 w 112"/>
                <a:gd name="T27" fmla="*/ 20 h 72"/>
                <a:gd name="T28" fmla="*/ 103 w 112"/>
                <a:gd name="T29" fmla="*/ 20 h 72"/>
                <a:gd name="T30" fmla="*/ 63 w 112"/>
                <a:gd name="T31" fmla="*/ 8 h 72"/>
                <a:gd name="T32" fmla="*/ 28 w 112"/>
                <a:gd name="T33" fmla="*/ 8 h 72"/>
                <a:gd name="T34" fmla="*/ 24 w 112"/>
                <a:gd name="T35" fmla="*/ 12 h 72"/>
                <a:gd name="T36" fmla="*/ 28 w 112"/>
                <a:gd name="T37" fmla="*/ 16 h 72"/>
                <a:gd name="T38" fmla="*/ 28 w 112"/>
                <a:gd name="T39" fmla="*/ 24 h 72"/>
                <a:gd name="T40" fmla="*/ 20 w 112"/>
                <a:gd name="T41" fmla="*/ 24 h 72"/>
                <a:gd name="T42" fmla="*/ 16 w 112"/>
                <a:gd name="T43" fmla="*/ 28 h 72"/>
                <a:gd name="T44" fmla="*/ 20 w 112"/>
                <a:gd name="T45" fmla="*/ 32 h 72"/>
                <a:gd name="T46" fmla="*/ 20 w 112"/>
                <a:gd name="T47" fmla="*/ 40 h 72"/>
                <a:gd name="T48" fmla="*/ 12 w 112"/>
                <a:gd name="T49" fmla="*/ 40 h 72"/>
                <a:gd name="T50" fmla="*/ 8 w 112"/>
                <a:gd name="T51" fmla="*/ 44 h 72"/>
                <a:gd name="T52" fmla="*/ 12 w 112"/>
                <a:gd name="T53" fmla="*/ 48 h 72"/>
                <a:gd name="T54" fmla="*/ 20 w 112"/>
                <a:gd name="T55" fmla="*/ 48 h 72"/>
                <a:gd name="T56" fmla="*/ 20 w 112"/>
                <a:gd name="T57" fmla="*/ 56 h 72"/>
                <a:gd name="T58" fmla="*/ 16 w 112"/>
                <a:gd name="T59" fmla="*/ 60 h 72"/>
                <a:gd name="T60" fmla="*/ 20 w 112"/>
                <a:gd name="T61" fmla="*/ 64 h 72"/>
                <a:gd name="T62" fmla="*/ 56 w 112"/>
                <a:gd name="T63" fmla="*/ 64 h 72"/>
                <a:gd name="T64" fmla="*/ 56 w 112"/>
                <a:gd name="T6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72">
                  <a:moveTo>
                    <a:pt x="56" y="72"/>
                  </a:moveTo>
                  <a:cubicBezTo>
                    <a:pt x="20" y="72"/>
                    <a:pt x="20" y="72"/>
                    <a:pt x="20" y="72"/>
                  </a:cubicBezTo>
                  <a:cubicBezTo>
                    <a:pt x="13" y="72"/>
                    <a:pt x="8" y="66"/>
                    <a:pt x="8" y="60"/>
                  </a:cubicBezTo>
                  <a:cubicBezTo>
                    <a:pt x="8" y="58"/>
                    <a:pt x="8" y="57"/>
                    <a:pt x="9" y="55"/>
                  </a:cubicBezTo>
                  <a:cubicBezTo>
                    <a:pt x="4" y="54"/>
                    <a:pt x="0" y="49"/>
                    <a:pt x="0" y="44"/>
                  </a:cubicBezTo>
                  <a:cubicBezTo>
                    <a:pt x="0" y="38"/>
                    <a:pt x="4" y="34"/>
                    <a:pt x="9" y="32"/>
                  </a:cubicBezTo>
                  <a:cubicBezTo>
                    <a:pt x="8" y="31"/>
                    <a:pt x="8" y="29"/>
                    <a:pt x="8" y="28"/>
                  </a:cubicBezTo>
                  <a:cubicBezTo>
                    <a:pt x="8" y="22"/>
                    <a:pt x="12" y="18"/>
                    <a:pt x="17" y="16"/>
                  </a:cubicBezTo>
                  <a:cubicBezTo>
                    <a:pt x="16" y="15"/>
                    <a:pt x="16" y="13"/>
                    <a:pt x="16" y="12"/>
                  </a:cubicBezTo>
                  <a:cubicBezTo>
                    <a:pt x="16" y="5"/>
                    <a:pt x="21" y="0"/>
                    <a:pt x="28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6" y="8"/>
                    <a:pt x="24" y="10"/>
                    <a:pt x="24" y="12"/>
                  </a:cubicBezTo>
                  <a:cubicBezTo>
                    <a:pt x="24" y="14"/>
                    <a:pt x="26" y="16"/>
                    <a:pt x="28" y="16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18" y="24"/>
                    <a:pt x="16" y="26"/>
                    <a:pt x="16" y="28"/>
                  </a:cubicBezTo>
                  <a:cubicBezTo>
                    <a:pt x="16" y="30"/>
                    <a:pt x="18" y="32"/>
                    <a:pt x="20" y="32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0" y="40"/>
                    <a:pt x="8" y="42"/>
                    <a:pt x="8" y="44"/>
                  </a:cubicBezTo>
                  <a:cubicBezTo>
                    <a:pt x="8" y="46"/>
                    <a:pt x="10" y="48"/>
                    <a:pt x="12" y="48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18" y="56"/>
                    <a:pt x="16" y="58"/>
                    <a:pt x="16" y="60"/>
                  </a:cubicBezTo>
                  <a:cubicBezTo>
                    <a:pt x="16" y="62"/>
                    <a:pt x="18" y="64"/>
                    <a:pt x="20" y="64"/>
                  </a:cubicBezTo>
                  <a:cubicBezTo>
                    <a:pt x="56" y="64"/>
                    <a:pt x="56" y="64"/>
                    <a:pt x="56" y="64"/>
                  </a:cubicBezTo>
                  <a:lnTo>
                    <a:pt x="56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886"/>
            <p:cNvSpPr>
              <a:spLocks noChangeArrowheads="1"/>
            </p:cNvSpPr>
            <p:nvPr/>
          </p:nvSpPr>
          <p:spPr bwMode="auto">
            <a:xfrm>
              <a:off x="8855075" y="5665788"/>
              <a:ext cx="904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887"/>
            <p:cNvSpPr>
              <a:spLocks noChangeArrowheads="1"/>
            </p:cNvSpPr>
            <p:nvPr/>
          </p:nvSpPr>
          <p:spPr bwMode="auto">
            <a:xfrm>
              <a:off x="8855075" y="5607050"/>
              <a:ext cx="904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888"/>
            <p:cNvSpPr>
              <a:spLocks noChangeArrowheads="1"/>
            </p:cNvSpPr>
            <p:nvPr/>
          </p:nvSpPr>
          <p:spPr bwMode="auto">
            <a:xfrm>
              <a:off x="8885238" y="5546725"/>
              <a:ext cx="60325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889"/>
            <p:cNvSpPr>
              <a:spLocks/>
            </p:cNvSpPr>
            <p:nvPr/>
          </p:nvSpPr>
          <p:spPr bwMode="auto">
            <a:xfrm>
              <a:off x="8915400" y="5711825"/>
              <a:ext cx="284163" cy="104775"/>
            </a:xfrm>
            <a:custGeom>
              <a:avLst/>
              <a:gdLst>
                <a:gd name="T0" fmla="*/ 29 w 76"/>
                <a:gd name="T1" fmla="*/ 28 h 28"/>
                <a:gd name="T2" fmla="*/ 12 w 76"/>
                <a:gd name="T3" fmla="*/ 28 h 28"/>
                <a:gd name="T4" fmla="*/ 0 w 76"/>
                <a:gd name="T5" fmla="*/ 16 h 28"/>
                <a:gd name="T6" fmla="*/ 0 w 76"/>
                <a:gd name="T7" fmla="*/ 8 h 28"/>
                <a:gd name="T8" fmla="*/ 8 w 76"/>
                <a:gd name="T9" fmla="*/ 8 h 28"/>
                <a:gd name="T10" fmla="*/ 8 w 76"/>
                <a:gd name="T11" fmla="*/ 16 h 28"/>
                <a:gd name="T12" fmla="*/ 12 w 76"/>
                <a:gd name="T13" fmla="*/ 20 h 28"/>
                <a:gd name="T14" fmla="*/ 27 w 76"/>
                <a:gd name="T15" fmla="*/ 20 h 28"/>
                <a:gd name="T16" fmla="*/ 42 w 76"/>
                <a:gd name="T17" fmla="*/ 12 h 28"/>
                <a:gd name="T18" fmla="*/ 59 w 76"/>
                <a:gd name="T19" fmla="*/ 0 h 28"/>
                <a:gd name="T20" fmla="*/ 76 w 76"/>
                <a:gd name="T21" fmla="*/ 0 h 28"/>
                <a:gd name="T22" fmla="*/ 76 w 76"/>
                <a:gd name="T23" fmla="*/ 8 h 28"/>
                <a:gd name="T24" fmla="*/ 61 w 76"/>
                <a:gd name="T25" fmla="*/ 8 h 28"/>
                <a:gd name="T26" fmla="*/ 46 w 76"/>
                <a:gd name="T27" fmla="*/ 19 h 28"/>
                <a:gd name="T28" fmla="*/ 29 w 76"/>
                <a:gd name="T2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28">
                  <a:moveTo>
                    <a:pt x="29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5" y="28"/>
                    <a:pt x="0" y="22"/>
                    <a:pt x="0" y="1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8"/>
                    <a:pt x="10" y="20"/>
                    <a:pt x="12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46" y="19"/>
                    <a:pt x="46" y="19"/>
                    <a:pt x="46" y="19"/>
                  </a:cubicBezTo>
                  <a:lnTo>
                    <a:pt x="29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890"/>
            <p:cNvSpPr>
              <a:spLocks noChangeArrowheads="1"/>
            </p:cNvSpPr>
            <p:nvPr/>
          </p:nvSpPr>
          <p:spPr bwMode="auto">
            <a:xfrm>
              <a:off x="9245600" y="5576888"/>
              <a:ext cx="3016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891"/>
            <p:cNvSpPr>
              <a:spLocks noChangeArrowheads="1"/>
            </p:cNvSpPr>
            <p:nvPr/>
          </p:nvSpPr>
          <p:spPr bwMode="auto">
            <a:xfrm>
              <a:off x="9666288" y="5516563"/>
              <a:ext cx="7461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892"/>
            <p:cNvSpPr>
              <a:spLocks/>
            </p:cNvSpPr>
            <p:nvPr/>
          </p:nvSpPr>
          <p:spPr bwMode="auto">
            <a:xfrm>
              <a:off x="9185275" y="5516563"/>
              <a:ext cx="239713" cy="239713"/>
            </a:xfrm>
            <a:custGeom>
              <a:avLst/>
              <a:gdLst>
                <a:gd name="T0" fmla="*/ 60 w 64"/>
                <a:gd name="T1" fmla="*/ 64 h 64"/>
                <a:gd name="T2" fmla="*/ 8 w 64"/>
                <a:gd name="T3" fmla="*/ 64 h 64"/>
                <a:gd name="T4" fmla="*/ 0 w 64"/>
                <a:gd name="T5" fmla="*/ 56 h 64"/>
                <a:gd name="T6" fmla="*/ 0 w 64"/>
                <a:gd name="T7" fmla="*/ 8 h 64"/>
                <a:gd name="T8" fmla="*/ 8 w 64"/>
                <a:gd name="T9" fmla="*/ 0 h 64"/>
                <a:gd name="T10" fmla="*/ 64 w 64"/>
                <a:gd name="T11" fmla="*/ 0 h 64"/>
                <a:gd name="T12" fmla="*/ 64 w 64"/>
                <a:gd name="T13" fmla="*/ 8 h 64"/>
                <a:gd name="T14" fmla="*/ 8 w 64"/>
                <a:gd name="T15" fmla="*/ 8 h 64"/>
                <a:gd name="T16" fmla="*/ 8 w 64"/>
                <a:gd name="T17" fmla="*/ 56 h 64"/>
                <a:gd name="T18" fmla="*/ 60 w 64"/>
                <a:gd name="T19" fmla="*/ 56 h 64"/>
                <a:gd name="T20" fmla="*/ 60 w 64"/>
                <a:gd name="T2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64">
                  <a:moveTo>
                    <a:pt x="60" y="64"/>
                  </a:moveTo>
                  <a:cubicBezTo>
                    <a:pt x="8" y="64"/>
                    <a:pt x="8" y="64"/>
                    <a:pt x="8" y="64"/>
                  </a:cubicBezTo>
                  <a:cubicBezTo>
                    <a:pt x="3" y="64"/>
                    <a:pt x="0" y="60"/>
                    <a:pt x="0" y="5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60" y="56"/>
                    <a:pt x="60" y="56"/>
                    <a:pt x="60" y="56"/>
                  </a:cubicBezTo>
                  <a:lnTo>
                    <a:pt x="60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893"/>
            <p:cNvSpPr>
              <a:spLocks noChangeArrowheads="1"/>
            </p:cNvSpPr>
            <p:nvPr/>
          </p:nvSpPr>
          <p:spPr bwMode="auto">
            <a:xfrm>
              <a:off x="9650413" y="5726113"/>
              <a:ext cx="904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894"/>
            <p:cNvSpPr>
              <a:spLocks/>
            </p:cNvSpPr>
            <p:nvPr/>
          </p:nvSpPr>
          <p:spPr bwMode="auto">
            <a:xfrm>
              <a:off x="9410700" y="5426075"/>
              <a:ext cx="269875" cy="420688"/>
            </a:xfrm>
            <a:custGeom>
              <a:avLst/>
              <a:gdLst>
                <a:gd name="T0" fmla="*/ 60 w 72"/>
                <a:gd name="T1" fmla="*/ 112 h 112"/>
                <a:gd name="T2" fmla="*/ 52 w 72"/>
                <a:gd name="T3" fmla="*/ 112 h 112"/>
                <a:gd name="T4" fmla="*/ 52 w 72"/>
                <a:gd name="T5" fmla="*/ 103 h 112"/>
                <a:gd name="T6" fmla="*/ 64 w 72"/>
                <a:gd name="T7" fmla="*/ 63 h 112"/>
                <a:gd name="T8" fmla="*/ 64 w 72"/>
                <a:gd name="T9" fmla="*/ 28 h 112"/>
                <a:gd name="T10" fmla="*/ 60 w 72"/>
                <a:gd name="T11" fmla="*/ 24 h 112"/>
                <a:gd name="T12" fmla="*/ 56 w 72"/>
                <a:gd name="T13" fmla="*/ 28 h 112"/>
                <a:gd name="T14" fmla="*/ 48 w 72"/>
                <a:gd name="T15" fmla="*/ 28 h 112"/>
                <a:gd name="T16" fmla="*/ 48 w 72"/>
                <a:gd name="T17" fmla="*/ 20 h 112"/>
                <a:gd name="T18" fmla="*/ 44 w 72"/>
                <a:gd name="T19" fmla="*/ 16 h 112"/>
                <a:gd name="T20" fmla="*/ 40 w 72"/>
                <a:gd name="T21" fmla="*/ 20 h 112"/>
                <a:gd name="T22" fmla="*/ 32 w 72"/>
                <a:gd name="T23" fmla="*/ 20 h 112"/>
                <a:gd name="T24" fmla="*/ 32 w 72"/>
                <a:gd name="T25" fmla="*/ 12 h 112"/>
                <a:gd name="T26" fmla="*/ 28 w 72"/>
                <a:gd name="T27" fmla="*/ 8 h 112"/>
                <a:gd name="T28" fmla="*/ 24 w 72"/>
                <a:gd name="T29" fmla="*/ 12 h 112"/>
                <a:gd name="T30" fmla="*/ 24 w 72"/>
                <a:gd name="T31" fmla="*/ 20 h 112"/>
                <a:gd name="T32" fmla="*/ 16 w 72"/>
                <a:gd name="T33" fmla="*/ 20 h 112"/>
                <a:gd name="T34" fmla="*/ 12 w 72"/>
                <a:gd name="T35" fmla="*/ 16 h 112"/>
                <a:gd name="T36" fmla="*/ 8 w 72"/>
                <a:gd name="T37" fmla="*/ 20 h 112"/>
                <a:gd name="T38" fmla="*/ 8 w 72"/>
                <a:gd name="T39" fmla="*/ 56 h 112"/>
                <a:gd name="T40" fmla="*/ 0 w 72"/>
                <a:gd name="T41" fmla="*/ 56 h 112"/>
                <a:gd name="T42" fmla="*/ 0 w 72"/>
                <a:gd name="T43" fmla="*/ 20 h 112"/>
                <a:gd name="T44" fmla="*/ 12 w 72"/>
                <a:gd name="T45" fmla="*/ 8 h 112"/>
                <a:gd name="T46" fmla="*/ 16 w 72"/>
                <a:gd name="T47" fmla="*/ 9 h 112"/>
                <a:gd name="T48" fmla="*/ 28 w 72"/>
                <a:gd name="T49" fmla="*/ 0 h 112"/>
                <a:gd name="T50" fmla="*/ 39 w 72"/>
                <a:gd name="T51" fmla="*/ 9 h 112"/>
                <a:gd name="T52" fmla="*/ 44 w 72"/>
                <a:gd name="T53" fmla="*/ 8 h 112"/>
                <a:gd name="T54" fmla="*/ 55 w 72"/>
                <a:gd name="T55" fmla="*/ 17 h 112"/>
                <a:gd name="T56" fmla="*/ 60 w 72"/>
                <a:gd name="T57" fmla="*/ 16 h 112"/>
                <a:gd name="T58" fmla="*/ 72 w 72"/>
                <a:gd name="T59" fmla="*/ 28 h 112"/>
                <a:gd name="T60" fmla="*/ 72 w 72"/>
                <a:gd name="T61" fmla="*/ 65 h 112"/>
                <a:gd name="T62" fmla="*/ 60 w 72"/>
                <a:gd name="T63" fmla="*/ 104 h 112"/>
                <a:gd name="T64" fmla="*/ 60 w 72"/>
                <a:gd name="T6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12">
                  <a:moveTo>
                    <a:pt x="60" y="112"/>
                  </a:moveTo>
                  <a:cubicBezTo>
                    <a:pt x="52" y="112"/>
                    <a:pt x="52" y="112"/>
                    <a:pt x="52" y="112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4" y="26"/>
                    <a:pt x="62" y="24"/>
                    <a:pt x="60" y="24"/>
                  </a:cubicBezTo>
                  <a:cubicBezTo>
                    <a:pt x="58" y="24"/>
                    <a:pt x="56" y="26"/>
                    <a:pt x="5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48" y="18"/>
                    <a:pt x="46" y="16"/>
                    <a:pt x="44" y="16"/>
                  </a:cubicBezTo>
                  <a:cubicBezTo>
                    <a:pt x="42" y="16"/>
                    <a:pt x="40" y="18"/>
                    <a:pt x="40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0"/>
                    <a:pt x="30" y="8"/>
                    <a:pt x="28" y="8"/>
                  </a:cubicBezTo>
                  <a:cubicBezTo>
                    <a:pt x="26" y="8"/>
                    <a:pt x="24" y="10"/>
                    <a:pt x="2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8"/>
                    <a:pt x="14" y="16"/>
                    <a:pt x="12" y="16"/>
                  </a:cubicBezTo>
                  <a:cubicBezTo>
                    <a:pt x="10" y="16"/>
                    <a:pt x="8" y="18"/>
                    <a:pt x="8" y="20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3"/>
                    <a:pt x="5" y="8"/>
                    <a:pt x="12" y="8"/>
                  </a:cubicBezTo>
                  <a:cubicBezTo>
                    <a:pt x="13" y="8"/>
                    <a:pt x="15" y="8"/>
                    <a:pt x="16" y="9"/>
                  </a:cubicBezTo>
                  <a:cubicBezTo>
                    <a:pt x="18" y="4"/>
                    <a:pt x="22" y="0"/>
                    <a:pt x="28" y="0"/>
                  </a:cubicBezTo>
                  <a:cubicBezTo>
                    <a:pt x="33" y="0"/>
                    <a:pt x="38" y="4"/>
                    <a:pt x="39" y="9"/>
                  </a:cubicBezTo>
                  <a:cubicBezTo>
                    <a:pt x="41" y="8"/>
                    <a:pt x="42" y="8"/>
                    <a:pt x="44" y="8"/>
                  </a:cubicBezTo>
                  <a:cubicBezTo>
                    <a:pt x="49" y="8"/>
                    <a:pt x="54" y="12"/>
                    <a:pt x="55" y="17"/>
                  </a:cubicBezTo>
                  <a:cubicBezTo>
                    <a:pt x="57" y="16"/>
                    <a:pt x="58" y="16"/>
                    <a:pt x="60" y="16"/>
                  </a:cubicBezTo>
                  <a:cubicBezTo>
                    <a:pt x="66" y="16"/>
                    <a:pt x="72" y="21"/>
                    <a:pt x="72" y="28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0" y="104"/>
                    <a:pt x="60" y="104"/>
                    <a:pt x="60" y="104"/>
                  </a:cubicBezTo>
                  <a:lnTo>
                    <a:pt x="6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895"/>
            <p:cNvSpPr>
              <a:spLocks noChangeArrowheads="1"/>
            </p:cNvSpPr>
            <p:nvPr/>
          </p:nvSpPr>
          <p:spPr bwMode="auto">
            <a:xfrm>
              <a:off x="9471025" y="5500688"/>
              <a:ext cx="30163" cy="90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896"/>
            <p:cNvSpPr>
              <a:spLocks noChangeArrowheads="1"/>
            </p:cNvSpPr>
            <p:nvPr/>
          </p:nvSpPr>
          <p:spPr bwMode="auto">
            <a:xfrm>
              <a:off x="9531350" y="5500688"/>
              <a:ext cx="30163" cy="90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897"/>
            <p:cNvSpPr>
              <a:spLocks noChangeArrowheads="1"/>
            </p:cNvSpPr>
            <p:nvPr/>
          </p:nvSpPr>
          <p:spPr bwMode="auto">
            <a:xfrm>
              <a:off x="9590088" y="5530850"/>
              <a:ext cx="30163" cy="603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898"/>
            <p:cNvSpPr>
              <a:spLocks/>
            </p:cNvSpPr>
            <p:nvPr/>
          </p:nvSpPr>
          <p:spPr bwMode="auto">
            <a:xfrm>
              <a:off x="9350375" y="5561013"/>
              <a:ext cx="104775" cy="285750"/>
            </a:xfrm>
            <a:custGeom>
              <a:avLst/>
              <a:gdLst>
                <a:gd name="T0" fmla="*/ 28 w 28"/>
                <a:gd name="T1" fmla="*/ 76 h 76"/>
                <a:gd name="T2" fmla="*/ 20 w 28"/>
                <a:gd name="T3" fmla="*/ 76 h 76"/>
                <a:gd name="T4" fmla="*/ 20 w 28"/>
                <a:gd name="T5" fmla="*/ 61 h 76"/>
                <a:gd name="T6" fmla="*/ 8 w 28"/>
                <a:gd name="T7" fmla="*/ 46 h 76"/>
                <a:gd name="T8" fmla="*/ 0 w 28"/>
                <a:gd name="T9" fmla="*/ 29 h 76"/>
                <a:gd name="T10" fmla="*/ 0 w 28"/>
                <a:gd name="T11" fmla="*/ 12 h 76"/>
                <a:gd name="T12" fmla="*/ 12 w 28"/>
                <a:gd name="T13" fmla="*/ 0 h 76"/>
                <a:gd name="T14" fmla="*/ 20 w 28"/>
                <a:gd name="T15" fmla="*/ 0 h 76"/>
                <a:gd name="T16" fmla="*/ 20 w 28"/>
                <a:gd name="T17" fmla="*/ 8 h 76"/>
                <a:gd name="T18" fmla="*/ 12 w 28"/>
                <a:gd name="T19" fmla="*/ 8 h 76"/>
                <a:gd name="T20" fmla="*/ 8 w 28"/>
                <a:gd name="T21" fmla="*/ 12 h 76"/>
                <a:gd name="T22" fmla="*/ 8 w 28"/>
                <a:gd name="T23" fmla="*/ 27 h 76"/>
                <a:gd name="T24" fmla="*/ 15 w 28"/>
                <a:gd name="T25" fmla="*/ 42 h 76"/>
                <a:gd name="T26" fmla="*/ 28 w 28"/>
                <a:gd name="T27" fmla="*/ 58 h 76"/>
                <a:gd name="T28" fmla="*/ 28 w 28"/>
                <a:gd name="T2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76">
                  <a:moveTo>
                    <a:pt x="28" y="76"/>
                  </a:moveTo>
                  <a:cubicBezTo>
                    <a:pt x="20" y="76"/>
                    <a:pt x="20" y="76"/>
                    <a:pt x="20" y="76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0" y="8"/>
                    <a:pt x="8" y="10"/>
                    <a:pt x="8" y="12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28" y="58"/>
                    <a:pt x="28" y="58"/>
                    <a:pt x="28" y="58"/>
                  </a:cubicBezTo>
                  <a:lnTo>
                    <a:pt x="28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899"/>
            <p:cNvSpPr>
              <a:spLocks noChangeArrowheads="1"/>
            </p:cNvSpPr>
            <p:nvPr/>
          </p:nvSpPr>
          <p:spPr bwMode="auto">
            <a:xfrm>
              <a:off x="9561513" y="5892800"/>
              <a:ext cx="28575" cy="28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900"/>
            <p:cNvSpPr>
              <a:spLocks noChangeArrowheads="1"/>
            </p:cNvSpPr>
            <p:nvPr/>
          </p:nvSpPr>
          <p:spPr bwMode="auto">
            <a:xfrm>
              <a:off x="9410700" y="6297613"/>
              <a:ext cx="30163" cy="90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901"/>
            <p:cNvSpPr>
              <a:spLocks/>
            </p:cNvSpPr>
            <p:nvPr/>
          </p:nvSpPr>
          <p:spPr bwMode="auto">
            <a:xfrm>
              <a:off x="9410700" y="5832475"/>
              <a:ext cx="239713" cy="225425"/>
            </a:xfrm>
            <a:custGeom>
              <a:avLst/>
              <a:gdLst>
                <a:gd name="T0" fmla="*/ 8 w 64"/>
                <a:gd name="T1" fmla="*/ 60 h 60"/>
                <a:gd name="T2" fmla="*/ 0 w 64"/>
                <a:gd name="T3" fmla="*/ 60 h 60"/>
                <a:gd name="T4" fmla="*/ 0 w 64"/>
                <a:gd name="T5" fmla="*/ 8 h 60"/>
                <a:gd name="T6" fmla="*/ 8 w 64"/>
                <a:gd name="T7" fmla="*/ 0 h 60"/>
                <a:gd name="T8" fmla="*/ 56 w 64"/>
                <a:gd name="T9" fmla="*/ 0 h 60"/>
                <a:gd name="T10" fmla="*/ 64 w 64"/>
                <a:gd name="T11" fmla="*/ 8 h 60"/>
                <a:gd name="T12" fmla="*/ 64 w 64"/>
                <a:gd name="T13" fmla="*/ 56 h 60"/>
                <a:gd name="T14" fmla="*/ 56 w 64"/>
                <a:gd name="T15" fmla="*/ 56 h 60"/>
                <a:gd name="T16" fmla="*/ 56 w 64"/>
                <a:gd name="T17" fmla="*/ 8 h 60"/>
                <a:gd name="T18" fmla="*/ 8 w 64"/>
                <a:gd name="T19" fmla="*/ 8 h 60"/>
                <a:gd name="T20" fmla="*/ 8 w 64"/>
                <a:gd name="T2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60">
                  <a:moveTo>
                    <a:pt x="8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0" y="0"/>
                    <a:pt x="64" y="3"/>
                    <a:pt x="64" y="8"/>
                  </a:cubicBezTo>
                  <a:cubicBezTo>
                    <a:pt x="64" y="56"/>
                    <a:pt x="64" y="56"/>
                    <a:pt x="64" y="56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8" y="8"/>
                    <a:pt x="8" y="8"/>
                    <a:pt x="8" y="8"/>
                  </a:cubicBezTo>
                  <a:lnTo>
                    <a:pt x="8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902"/>
            <p:cNvSpPr>
              <a:spLocks noChangeArrowheads="1"/>
            </p:cNvSpPr>
            <p:nvPr/>
          </p:nvSpPr>
          <p:spPr bwMode="auto">
            <a:xfrm>
              <a:off x="9620250" y="6283325"/>
              <a:ext cx="30163" cy="104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903"/>
            <p:cNvSpPr>
              <a:spLocks/>
            </p:cNvSpPr>
            <p:nvPr/>
          </p:nvSpPr>
          <p:spPr bwMode="auto">
            <a:xfrm>
              <a:off x="9320213" y="6027738"/>
              <a:ext cx="420688" cy="269875"/>
            </a:xfrm>
            <a:custGeom>
              <a:avLst/>
              <a:gdLst>
                <a:gd name="T0" fmla="*/ 92 w 112"/>
                <a:gd name="T1" fmla="*/ 72 h 72"/>
                <a:gd name="T2" fmla="*/ 56 w 112"/>
                <a:gd name="T3" fmla="*/ 72 h 72"/>
                <a:gd name="T4" fmla="*/ 56 w 112"/>
                <a:gd name="T5" fmla="*/ 64 h 72"/>
                <a:gd name="T6" fmla="*/ 92 w 112"/>
                <a:gd name="T7" fmla="*/ 64 h 72"/>
                <a:gd name="T8" fmla="*/ 96 w 112"/>
                <a:gd name="T9" fmla="*/ 60 h 72"/>
                <a:gd name="T10" fmla="*/ 92 w 112"/>
                <a:gd name="T11" fmla="*/ 56 h 72"/>
                <a:gd name="T12" fmla="*/ 92 w 112"/>
                <a:gd name="T13" fmla="*/ 48 h 72"/>
                <a:gd name="T14" fmla="*/ 100 w 112"/>
                <a:gd name="T15" fmla="*/ 48 h 72"/>
                <a:gd name="T16" fmla="*/ 104 w 112"/>
                <a:gd name="T17" fmla="*/ 44 h 72"/>
                <a:gd name="T18" fmla="*/ 100 w 112"/>
                <a:gd name="T19" fmla="*/ 40 h 72"/>
                <a:gd name="T20" fmla="*/ 92 w 112"/>
                <a:gd name="T21" fmla="*/ 40 h 72"/>
                <a:gd name="T22" fmla="*/ 92 w 112"/>
                <a:gd name="T23" fmla="*/ 32 h 72"/>
                <a:gd name="T24" fmla="*/ 96 w 112"/>
                <a:gd name="T25" fmla="*/ 28 h 72"/>
                <a:gd name="T26" fmla="*/ 92 w 112"/>
                <a:gd name="T27" fmla="*/ 24 h 72"/>
                <a:gd name="T28" fmla="*/ 84 w 112"/>
                <a:gd name="T29" fmla="*/ 24 h 72"/>
                <a:gd name="T30" fmla="*/ 84 w 112"/>
                <a:gd name="T31" fmla="*/ 16 h 72"/>
                <a:gd name="T32" fmla="*/ 88 w 112"/>
                <a:gd name="T33" fmla="*/ 12 h 72"/>
                <a:gd name="T34" fmla="*/ 84 w 112"/>
                <a:gd name="T35" fmla="*/ 8 h 72"/>
                <a:gd name="T36" fmla="*/ 48 w 112"/>
                <a:gd name="T37" fmla="*/ 8 h 72"/>
                <a:gd name="T38" fmla="*/ 8 w 112"/>
                <a:gd name="T39" fmla="*/ 20 h 72"/>
                <a:gd name="T40" fmla="*/ 0 w 112"/>
                <a:gd name="T41" fmla="*/ 20 h 72"/>
                <a:gd name="T42" fmla="*/ 0 w 112"/>
                <a:gd name="T43" fmla="*/ 12 h 72"/>
                <a:gd name="T44" fmla="*/ 7 w 112"/>
                <a:gd name="T45" fmla="*/ 12 h 72"/>
                <a:gd name="T46" fmla="*/ 48 w 112"/>
                <a:gd name="T47" fmla="*/ 0 h 72"/>
                <a:gd name="T48" fmla="*/ 84 w 112"/>
                <a:gd name="T49" fmla="*/ 0 h 72"/>
                <a:gd name="T50" fmla="*/ 96 w 112"/>
                <a:gd name="T51" fmla="*/ 12 h 72"/>
                <a:gd name="T52" fmla="*/ 95 w 112"/>
                <a:gd name="T53" fmla="*/ 16 h 72"/>
                <a:gd name="T54" fmla="*/ 104 w 112"/>
                <a:gd name="T55" fmla="*/ 28 h 72"/>
                <a:gd name="T56" fmla="*/ 103 w 112"/>
                <a:gd name="T57" fmla="*/ 32 h 72"/>
                <a:gd name="T58" fmla="*/ 112 w 112"/>
                <a:gd name="T59" fmla="*/ 44 h 72"/>
                <a:gd name="T60" fmla="*/ 103 w 112"/>
                <a:gd name="T61" fmla="*/ 55 h 72"/>
                <a:gd name="T62" fmla="*/ 104 w 112"/>
                <a:gd name="T63" fmla="*/ 60 h 72"/>
                <a:gd name="T64" fmla="*/ 92 w 112"/>
                <a:gd name="T6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72">
                  <a:moveTo>
                    <a:pt x="92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4" y="64"/>
                    <a:pt x="96" y="62"/>
                    <a:pt x="96" y="60"/>
                  </a:cubicBezTo>
                  <a:cubicBezTo>
                    <a:pt x="96" y="58"/>
                    <a:pt x="94" y="56"/>
                    <a:pt x="92" y="56"/>
                  </a:cubicBezTo>
                  <a:cubicBezTo>
                    <a:pt x="92" y="48"/>
                    <a:pt x="92" y="48"/>
                    <a:pt x="92" y="48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102" y="48"/>
                    <a:pt x="104" y="46"/>
                    <a:pt x="104" y="44"/>
                  </a:cubicBezTo>
                  <a:cubicBezTo>
                    <a:pt x="104" y="42"/>
                    <a:pt x="102" y="40"/>
                    <a:pt x="100" y="40"/>
                  </a:cubicBezTo>
                  <a:cubicBezTo>
                    <a:pt x="92" y="40"/>
                    <a:pt x="92" y="40"/>
                    <a:pt x="92" y="40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4" y="32"/>
                    <a:pt x="96" y="30"/>
                    <a:pt x="96" y="28"/>
                  </a:cubicBezTo>
                  <a:cubicBezTo>
                    <a:pt x="96" y="26"/>
                    <a:pt x="94" y="24"/>
                    <a:pt x="92" y="24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6" y="16"/>
                    <a:pt x="88" y="14"/>
                    <a:pt x="88" y="12"/>
                  </a:cubicBezTo>
                  <a:cubicBezTo>
                    <a:pt x="88" y="10"/>
                    <a:pt x="86" y="8"/>
                    <a:pt x="84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90" y="0"/>
                    <a:pt x="96" y="5"/>
                    <a:pt x="96" y="12"/>
                  </a:cubicBezTo>
                  <a:cubicBezTo>
                    <a:pt x="96" y="13"/>
                    <a:pt x="96" y="15"/>
                    <a:pt x="95" y="16"/>
                  </a:cubicBezTo>
                  <a:cubicBezTo>
                    <a:pt x="100" y="18"/>
                    <a:pt x="104" y="22"/>
                    <a:pt x="104" y="28"/>
                  </a:cubicBezTo>
                  <a:cubicBezTo>
                    <a:pt x="104" y="29"/>
                    <a:pt x="104" y="31"/>
                    <a:pt x="103" y="32"/>
                  </a:cubicBezTo>
                  <a:cubicBezTo>
                    <a:pt x="108" y="34"/>
                    <a:pt x="112" y="38"/>
                    <a:pt x="112" y="44"/>
                  </a:cubicBezTo>
                  <a:cubicBezTo>
                    <a:pt x="112" y="49"/>
                    <a:pt x="108" y="54"/>
                    <a:pt x="103" y="55"/>
                  </a:cubicBezTo>
                  <a:cubicBezTo>
                    <a:pt x="104" y="57"/>
                    <a:pt x="104" y="58"/>
                    <a:pt x="104" y="60"/>
                  </a:cubicBezTo>
                  <a:cubicBezTo>
                    <a:pt x="104" y="66"/>
                    <a:pt x="98" y="72"/>
                    <a:pt x="9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904"/>
            <p:cNvSpPr>
              <a:spLocks noChangeArrowheads="1"/>
            </p:cNvSpPr>
            <p:nvPr/>
          </p:nvSpPr>
          <p:spPr bwMode="auto">
            <a:xfrm>
              <a:off x="9575800" y="6207125"/>
              <a:ext cx="904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905"/>
            <p:cNvSpPr>
              <a:spLocks noChangeArrowheads="1"/>
            </p:cNvSpPr>
            <p:nvPr/>
          </p:nvSpPr>
          <p:spPr bwMode="auto">
            <a:xfrm>
              <a:off x="9575800" y="6146800"/>
              <a:ext cx="904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906"/>
            <p:cNvSpPr>
              <a:spLocks noChangeArrowheads="1"/>
            </p:cNvSpPr>
            <p:nvPr/>
          </p:nvSpPr>
          <p:spPr bwMode="auto">
            <a:xfrm>
              <a:off x="9575800" y="6088063"/>
              <a:ext cx="60325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907"/>
            <p:cNvSpPr>
              <a:spLocks/>
            </p:cNvSpPr>
            <p:nvPr/>
          </p:nvSpPr>
          <p:spPr bwMode="auto">
            <a:xfrm>
              <a:off x="9320213" y="6253163"/>
              <a:ext cx="285750" cy="104775"/>
            </a:xfrm>
            <a:custGeom>
              <a:avLst/>
              <a:gdLst>
                <a:gd name="T0" fmla="*/ 64 w 76"/>
                <a:gd name="T1" fmla="*/ 28 h 28"/>
                <a:gd name="T2" fmla="*/ 47 w 76"/>
                <a:gd name="T3" fmla="*/ 28 h 28"/>
                <a:gd name="T4" fmla="*/ 29 w 76"/>
                <a:gd name="T5" fmla="*/ 19 h 28"/>
                <a:gd name="T6" fmla="*/ 15 w 76"/>
                <a:gd name="T7" fmla="*/ 8 h 28"/>
                <a:gd name="T8" fmla="*/ 0 w 76"/>
                <a:gd name="T9" fmla="*/ 8 h 28"/>
                <a:gd name="T10" fmla="*/ 0 w 76"/>
                <a:gd name="T11" fmla="*/ 0 h 28"/>
                <a:gd name="T12" fmla="*/ 17 w 76"/>
                <a:gd name="T13" fmla="*/ 0 h 28"/>
                <a:gd name="T14" fmla="*/ 34 w 76"/>
                <a:gd name="T15" fmla="*/ 12 h 28"/>
                <a:gd name="T16" fmla="*/ 49 w 76"/>
                <a:gd name="T17" fmla="*/ 20 h 28"/>
                <a:gd name="T18" fmla="*/ 64 w 76"/>
                <a:gd name="T19" fmla="*/ 20 h 28"/>
                <a:gd name="T20" fmla="*/ 68 w 76"/>
                <a:gd name="T21" fmla="*/ 16 h 28"/>
                <a:gd name="T22" fmla="*/ 68 w 76"/>
                <a:gd name="T23" fmla="*/ 8 h 28"/>
                <a:gd name="T24" fmla="*/ 76 w 76"/>
                <a:gd name="T25" fmla="*/ 8 h 28"/>
                <a:gd name="T26" fmla="*/ 76 w 76"/>
                <a:gd name="T27" fmla="*/ 16 h 28"/>
                <a:gd name="T28" fmla="*/ 64 w 76"/>
                <a:gd name="T2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28">
                  <a:moveTo>
                    <a:pt x="64" y="28"/>
                  </a:moveTo>
                  <a:cubicBezTo>
                    <a:pt x="47" y="28"/>
                    <a:pt x="47" y="28"/>
                    <a:pt x="47" y="28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6" y="20"/>
                    <a:pt x="68" y="18"/>
                    <a:pt x="68" y="16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22"/>
                    <a:pt x="70" y="28"/>
                    <a:pt x="6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908"/>
            <p:cNvSpPr>
              <a:spLocks noChangeArrowheads="1"/>
            </p:cNvSpPr>
            <p:nvPr/>
          </p:nvSpPr>
          <p:spPr bwMode="auto">
            <a:xfrm>
              <a:off x="9245600" y="6118225"/>
              <a:ext cx="30163" cy="28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909"/>
            <p:cNvSpPr>
              <a:spLocks noChangeArrowheads="1"/>
            </p:cNvSpPr>
            <p:nvPr/>
          </p:nvSpPr>
          <p:spPr bwMode="auto">
            <a:xfrm>
              <a:off x="8778875" y="6057900"/>
              <a:ext cx="10636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910"/>
            <p:cNvSpPr>
              <a:spLocks/>
            </p:cNvSpPr>
            <p:nvPr/>
          </p:nvSpPr>
          <p:spPr bwMode="auto">
            <a:xfrm>
              <a:off x="9094788" y="6057900"/>
              <a:ext cx="241300" cy="239713"/>
            </a:xfrm>
            <a:custGeom>
              <a:avLst/>
              <a:gdLst>
                <a:gd name="T0" fmla="*/ 56 w 64"/>
                <a:gd name="T1" fmla="*/ 64 h 64"/>
                <a:gd name="T2" fmla="*/ 0 w 64"/>
                <a:gd name="T3" fmla="*/ 64 h 64"/>
                <a:gd name="T4" fmla="*/ 0 w 64"/>
                <a:gd name="T5" fmla="*/ 56 h 64"/>
                <a:gd name="T6" fmla="*/ 56 w 64"/>
                <a:gd name="T7" fmla="*/ 56 h 64"/>
                <a:gd name="T8" fmla="*/ 56 w 64"/>
                <a:gd name="T9" fmla="*/ 8 h 64"/>
                <a:gd name="T10" fmla="*/ 8 w 64"/>
                <a:gd name="T11" fmla="*/ 8 h 64"/>
                <a:gd name="T12" fmla="*/ 8 w 64"/>
                <a:gd name="T13" fmla="*/ 0 h 64"/>
                <a:gd name="T14" fmla="*/ 56 w 64"/>
                <a:gd name="T15" fmla="*/ 0 h 64"/>
                <a:gd name="T16" fmla="*/ 64 w 64"/>
                <a:gd name="T17" fmla="*/ 8 h 64"/>
                <a:gd name="T18" fmla="*/ 64 w 64"/>
                <a:gd name="T19" fmla="*/ 56 h 64"/>
                <a:gd name="T20" fmla="*/ 56 w 64"/>
                <a:gd name="T2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64">
                  <a:moveTo>
                    <a:pt x="56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0" y="0"/>
                    <a:pt x="64" y="3"/>
                    <a:pt x="64" y="8"/>
                  </a:cubicBezTo>
                  <a:cubicBezTo>
                    <a:pt x="64" y="56"/>
                    <a:pt x="64" y="56"/>
                    <a:pt x="64" y="56"/>
                  </a:cubicBezTo>
                  <a:cubicBezTo>
                    <a:pt x="64" y="60"/>
                    <a:pt x="60" y="64"/>
                    <a:pt x="56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911"/>
            <p:cNvSpPr>
              <a:spLocks noChangeArrowheads="1"/>
            </p:cNvSpPr>
            <p:nvPr/>
          </p:nvSpPr>
          <p:spPr bwMode="auto">
            <a:xfrm>
              <a:off x="8778875" y="6267450"/>
              <a:ext cx="7620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912"/>
            <p:cNvSpPr>
              <a:spLocks/>
            </p:cNvSpPr>
            <p:nvPr/>
          </p:nvSpPr>
          <p:spPr bwMode="auto">
            <a:xfrm>
              <a:off x="8839200" y="5967413"/>
              <a:ext cx="271463" cy="420688"/>
            </a:xfrm>
            <a:custGeom>
              <a:avLst/>
              <a:gdLst>
                <a:gd name="T0" fmla="*/ 44 w 72"/>
                <a:gd name="T1" fmla="*/ 112 h 112"/>
                <a:gd name="T2" fmla="*/ 32 w 72"/>
                <a:gd name="T3" fmla="*/ 103 h 112"/>
                <a:gd name="T4" fmla="*/ 28 w 72"/>
                <a:gd name="T5" fmla="*/ 104 h 112"/>
                <a:gd name="T6" fmla="*/ 16 w 72"/>
                <a:gd name="T7" fmla="*/ 95 h 112"/>
                <a:gd name="T8" fmla="*/ 12 w 72"/>
                <a:gd name="T9" fmla="*/ 96 h 112"/>
                <a:gd name="T10" fmla="*/ 0 w 72"/>
                <a:gd name="T11" fmla="*/ 84 h 112"/>
                <a:gd name="T12" fmla="*/ 0 w 72"/>
                <a:gd name="T13" fmla="*/ 47 h 112"/>
                <a:gd name="T14" fmla="*/ 12 w 72"/>
                <a:gd name="T15" fmla="*/ 7 h 112"/>
                <a:gd name="T16" fmla="*/ 12 w 72"/>
                <a:gd name="T17" fmla="*/ 0 h 112"/>
                <a:gd name="T18" fmla="*/ 20 w 72"/>
                <a:gd name="T19" fmla="*/ 0 h 112"/>
                <a:gd name="T20" fmla="*/ 20 w 72"/>
                <a:gd name="T21" fmla="*/ 9 h 112"/>
                <a:gd name="T22" fmla="*/ 8 w 72"/>
                <a:gd name="T23" fmla="*/ 48 h 112"/>
                <a:gd name="T24" fmla="*/ 8 w 72"/>
                <a:gd name="T25" fmla="*/ 84 h 112"/>
                <a:gd name="T26" fmla="*/ 12 w 72"/>
                <a:gd name="T27" fmla="*/ 88 h 112"/>
                <a:gd name="T28" fmla="*/ 16 w 72"/>
                <a:gd name="T29" fmla="*/ 84 h 112"/>
                <a:gd name="T30" fmla="*/ 24 w 72"/>
                <a:gd name="T31" fmla="*/ 84 h 112"/>
                <a:gd name="T32" fmla="*/ 24 w 72"/>
                <a:gd name="T33" fmla="*/ 92 h 112"/>
                <a:gd name="T34" fmla="*/ 28 w 72"/>
                <a:gd name="T35" fmla="*/ 96 h 112"/>
                <a:gd name="T36" fmla="*/ 32 w 72"/>
                <a:gd name="T37" fmla="*/ 92 h 112"/>
                <a:gd name="T38" fmla="*/ 40 w 72"/>
                <a:gd name="T39" fmla="*/ 92 h 112"/>
                <a:gd name="T40" fmla="*/ 40 w 72"/>
                <a:gd name="T41" fmla="*/ 100 h 112"/>
                <a:gd name="T42" fmla="*/ 44 w 72"/>
                <a:gd name="T43" fmla="*/ 104 h 112"/>
                <a:gd name="T44" fmla="*/ 48 w 72"/>
                <a:gd name="T45" fmla="*/ 100 h 112"/>
                <a:gd name="T46" fmla="*/ 48 w 72"/>
                <a:gd name="T47" fmla="*/ 92 h 112"/>
                <a:gd name="T48" fmla="*/ 56 w 72"/>
                <a:gd name="T49" fmla="*/ 92 h 112"/>
                <a:gd name="T50" fmla="*/ 60 w 72"/>
                <a:gd name="T51" fmla="*/ 96 h 112"/>
                <a:gd name="T52" fmla="*/ 64 w 72"/>
                <a:gd name="T53" fmla="*/ 92 h 112"/>
                <a:gd name="T54" fmla="*/ 64 w 72"/>
                <a:gd name="T55" fmla="*/ 56 h 112"/>
                <a:gd name="T56" fmla="*/ 72 w 72"/>
                <a:gd name="T57" fmla="*/ 56 h 112"/>
                <a:gd name="T58" fmla="*/ 72 w 72"/>
                <a:gd name="T59" fmla="*/ 92 h 112"/>
                <a:gd name="T60" fmla="*/ 60 w 72"/>
                <a:gd name="T61" fmla="*/ 104 h 112"/>
                <a:gd name="T62" fmla="*/ 55 w 72"/>
                <a:gd name="T63" fmla="*/ 103 h 112"/>
                <a:gd name="T64" fmla="*/ 44 w 72"/>
                <a:gd name="T6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12">
                  <a:moveTo>
                    <a:pt x="44" y="112"/>
                  </a:moveTo>
                  <a:cubicBezTo>
                    <a:pt x="38" y="112"/>
                    <a:pt x="34" y="108"/>
                    <a:pt x="32" y="103"/>
                  </a:cubicBezTo>
                  <a:cubicBezTo>
                    <a:pt x="31" y="103"/>
                    <a:pt x="29" y="104"/>
                    <a:pt x="28" y="104"/>
                  </a:cubicBezTo>
                  <a:cubicBezTo>
                    <a:pt x="22" y="104"/>
                    <a:pt x="18" y="100"/>
                    <a:pt x="16" y="95"/>
                  </a:cubicBezTo>
                  <a:cubicBezTo>
                    <a:pt x="15" y="95"/>
                    <a:pt x="13" y="96"/>
                    <a:pt x="12" y="96"/>
                  </a:cubicBezTo>
                  <a:cubicBezTo>
                    <a:pt x="5" y="96"/>
                    <a:pt x="0" y="90"/>
                    <a:pt x="0" y="84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8" y="86"/>
                    <a:pt x="10" y="88"/>
                    <a:pt x="12" y="88"/>
                  </a:cubicBezTo>
                  <a:cubicBezTo>
                    <a:pt x="14" y="88"/>
                    <a:pt x="16" y="86"/>
                    <a:pt x="16" y="84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24" y="92"/>
                    <a:pt x="24" y="92"/>
                    <a:pt x="24" y="92"/>
                  </a:cubicBezTo>
                  <a:cubicBezTo>
                    <a:pt x="24" y="94"/>
                    <a:pt x="26" y="96"/>
                    <a:pt x="28" y="96"/>
                  </a:cubicBezTo>
                  <a:cubicBezTo>
                    <a:pt x="30" y="96"/>
                    <a:pt x="32" y="94"/>
                    <a:pt x="32" y="92"/>
                  </a:cubicBezTo>
                  <a:cubicBezTo>
                    <a:pt x="40" y="92"/>
                    <a:pt x="40" y="92"/>
                    <a:pt x="40" y="92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40" y="102"/>
                    <a:pt x="42" y="104"/>
                    <a:pt x="44" y="104"/>
                  </a:cubicBezTo>
                  <a:cubicBezTo>
                    <a:pt x="46" y="104"/>
                    <a:pt x="48" y="102"/>
                    <a:pt x="48" y="100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4"/>
                    <a:pt x="58" y="96"/>
                    <a:pt x="60" y="96"/>
                  </a:cubicBezTo>
                  <a:cubicBezTo>
                    <a:pt x="62" y="96"/>
                    <a:pt x="64" y="94"/>
                    <a:pt x="64" y="92"/>
                  </a:cubicBezTo>
                  <a:cubicBezTo>
                    <a:pt x="64" y="56"/>
                    <a:pt x="64" y="56"/>
                    <a:pt x="64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2" y="98"/>
                    <a:pt x="66" y="104"/>
                    <a:pt x="60" y="104"/>
                  </a:cubicBezTo>
                  <a:cubicBezTo>
                    <a:pt x="58" y="104"/>
                    <a:pt x="57" y="103"/>
                    <a:pt x="55" y="103"/>
                  </a:cubicBezTo>
                  <a:cubicBezTo>
                    <a:pt x="54" y="108"/>
                    <a:pt x="49" y="112"/>
                    <a:pt x="44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913"/>
            <p:cNvSpPr>
              <a:spLocks noChangeArrowheads="1"/>
            </p:cNvSpPr>
            <p:nvPr/>
          </p:nvSpPr>
          <p:spPr bwMode="auto">
            <a:xfrm>
              <a:off x="9020175" y="6223000"/>
              <a:ext cx="30163" cy="90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914"/>
            <p:cNvSpPr>
              <a:spLocks noChangeArrowheads="1"/>
            </p:cNvSpPr>
            <p:nvPr/>
          </p:nvSpPr>
          <p:spPr bwMode="auto">
            <a:xfrm>
              <a:off x="8959850" y="6223000"/>
              <a:ext cx="30163" cy="90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915"/>
            <p:cNvSpPr>
              <a:spLocks noChangeArrowheads="1"/>
            </p:cNvSpPr>
            <p:nvPr/>
          </p:nvSpPr>
          <p:spPr bwMode="auto">
            <a:xfrm>
              <a:off x="8899525" y="6223000"/>
              <a:ext cx="30163" cy="603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916"/>
            <p:cNvSpPr>
              <a:spLocks/>
            </p:cNvSpPr>
            <p:nvPr/>
          </p:nvSpPr>
          <p:spPr bwMode="auto">
            <a:xfrm>
              <a:off x="9064625" y="5967413"/>
              <a:ext cx="106363" cy="285750"/>
            </a:xfrm>
            <a:custGeom>
              <a:avLst/>
              <a:gdLst>
                <a:gd name="T0" fmla="*/ 16 w 28"/>
                <a:gd name="T1" fmla="*/ 76 h 76"/>
                <a:gd name="T2" fmla="*/ 8 w 28"/>
                <a:gd name="T3" fmla="*/ 76 h 76"/>
                <a:gd name="T4" fmla="*/ 8 w 28"/>
                <a:gd name="T5" fmla="*/ 68 h 76"/>
                <a:gd name="T6" fmla="*/ 16 w 28"/>
                <a:gd name="T7" fmla="*/ 68 h 76"/>
                <a:gd name="T8" fmla="*/ 20 w 28"/>
                <a:gd name="T9" fmla="*/ 64 h 76"/>
                <a:gd name="T10" fmla="*/ 20 w 28"/>
                <a:gd name="T11" fmla="*/ 49 h 76"/>
                <a:gd name="T12" fmla="*/ 12 w 28"/>
                <a:gd name="T13" fmla="*/ 34 h 76"/>
                <a:gd name="T14" fmla="*/ 0 w 28"/>
                <a:gd name="T15" fmla="*/ 17 h 76"/>
                <a:gd name="T16" fmla="*/ 0 w 28"/>
                <a:gd name="T17" fmla="*/ 0 h 76"/>
                <a:gd name="T18" fmla="*/ 8 w 28"/>
                <a:gd name="T19" fmla="*/ 0 h 76"/>
                <a:gd name="T20" fmla="*/ 8 w 28"/>
                <a:gd name="T21" fmla="*/ 14 h 76"/>
                <a:gd name="T22" fmla="*/ 19 w 28"/>
                <a:gd name="T23" fmla="*/ 30 h 76"/>
                <a:gd name="T24" fmla="*/ 28 w 28"/>
                <a:gd name="T25" fmla="*/ 47 h 76"/>
                <a:gd name="T26" fmla="*/ 28 w 28"/>
                <a:gd name="T27" fmla="*/ 64 h 76"/>
                <a:gd name="T28" fmla="*/ 16 w 28"/>
                <a:gd name="T2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76">
                  <a:moveTo>
                    <a:pt x="16" y="76"/>
                  </a:moveTo>
                  <a:cubicBezTo>
                    <a:pt x="8" y="76"/>
                    <a:pt x="8" y="76"/>
                    <a:pt x="8" y="7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8" y="68"/>
                    <a:pt x="20" y="66"/>
                    <a:pt x="20" y="6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8" y="70"/>
                    <a:pt x="22" y="76"/>
                    <a:pt x="16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917"/>
            <p:cNvSpPr>
              <a:spLocks noChangeArrowheads="1"/>
            </p:cNvSpPr>
            <p:nvPr/>
          </p:nvSpPr>
          <p:spPr bwMode="auto">
            <a:xfrm>
              <a:off x="8885238" y="5951538"/>
              <a:ext cx="209550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3" name="Google Shape;160;p22"/>
          <p:cNvSpPr txBox="1">
            <a:spLocks/>
          </p:cNvSpPr>
          <p:nvPr/>
        </p:nvSpPr>
        <p:spPr>
          <a:xfrm>
            <a:off x="260226" y="351580"/>
            <a:ext cx="11601422" cy="80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ru-RU" sz="3200" b="1" kern="0" dirty="0" smtClean="0">
                <a:solidFill>
                  <a:srgbClr val="343D44"/>
                </a:solidFill>
                <a:highlight>
                  <a:srgbClr val="FFFF00"/>
                </a:highlight>
                <a:latin typeface="SB Sans Display" panose="020B0503040504020204" pitchFamily="34" charset="0"/>
                <a:cs typeface="SB Sans Display" panose="020B0503040504020204" pitchFamily="34" charset="0"/>
              </a:rPr>
              <a:t>ИНФОРМАЦИОННАЯ ПОДДЕРЖКА</a:t>
            </a:r>
          </a:p>
          <a:p>
            <a:pPr marL="0" indent="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ru-RU" sz="3200" kern="0" dirty="0" smtClean="0">
                <a:solidFill>
                  <a:srgbClr val="343D44"/>
                </a:solidFill>
                <a:highlight>
                  <a:srgbClr val="FFFF00"/>
                </a:highlight>
                <a:latin typeface="SB Sans Display" panose="020B0503040504020204" pitchFamily="34" charset="0"/>
                <a:cs typeface="SB Sans Display" panose="020B0503040504020204" pitchFamily="34" charset="0"/>
              </a:rPr>
              <a:t>ЕЖЕНЕДЕЛЬНЫЕ РАССЫЛКИ НА СИБИРЬ </a:t>
            </a:r>
          </a:p>
          <a:p>
            <a:pPr marL="0" indent="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ru-RU" sz="3200" kern="0" dirty="0" smtClean="0">
                <a:solidFill>
                  <a:srgbClr val="343D44"/>
                </a:solidFill>
                <a:highlight>
                  <a:srgbClr val="FFFF00"/>
                </a:highlight>
                <a:latin typeface="SB Sans Display" panose="020B0503040504020204" pitchFamily="34" charset="0"/>
                <a:cs typeface="SB Sans Display" panose="020B0503040504020204" pitchFamily="34" charset="0"/>
              </a:rPr>
              <a:t>(&gt;20 ТЫС. ПОЛЬЗОВАТЕЛЕЙ)</a:t>
            </a:r>
            <a:endParaRPr lang="ru-RU" sz="3200" kern="0" dirty="0">
              <a:solidFill>
                <a:srgbClr val="343D44"/>
              </a:solidFill>
              <a:highlight>
                <a:srgbClr val="FFFF00"/>
              </a:highlight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55664" t="33000" r="3602" b="8128"/>
          <a:stretch/>
        </p:blipFill>
        <p:spPr>
          <a:xfrm>
            <a:off x="6502400" y="2226836"/>
            <a:ext cx="5187919" cy="421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2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41">
            <a:extLst>
              <a:ext uri="{FF2B5EF4-FFF2-40B4-BE49-F238E27FC236}">
                <a16:creationId xmlns:a16="http://schemas.microsoft.com/office/drawing/2014/main" id="{011F8C51-F9ED-E3F8-1C3A-1DFB5EA5E0B4}"/>
              </a:ext>
            </a:extLst>
          </p:cNvPr>
          <p:cNvSpPr/>
          <p:nvPr/>
        </p:nvSpPr>
        <p:spPr>
          <a:xfrm>
            <a:off x="74814" y="66503"/>
            <a:ext cx="9734203" cy="6791498"/>
          </a:xfrm>
          <a:prstGeom prst="roundRect">
            <a:avLst>
              <a:gd name="adj" fmla="val 4806"/>
            </a:avLst>
          </a:prstGeom>
          <a:solidFill>
            <a:schemeClr val="bg1">
              <a:alpha val="80000"/>
            </a:schemeClr>
          </a:solidFill>
        </p:spPr>
        <p:txBody>
          <a:bodyPr wrap="square" lIns="0" tIns="0" rIns="0" bIns="0" rtlCol="0"/>
          <a:lstStyle/>
          <a:p>
            <a:endParaRPr lang="ru-RU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93A78C4-B8D5-4E4D-B67A-85E3D189F1AD}"/>
              </a:ext>
            </a:extLst>
          </p:cNvPr>
          <p:cNvSpPr txBox="1">
            <a:spLocks/>
          </p:cNvSpPr>
          <p:nvPr/>
        </p:nvSpPr>
        <p:spPr>
          <a:xfrm>
            <a:off x="1342371" y="2273613"/>
            <a:ext cx="7868131" cy="6241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 smtClean="0"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СОВМЕСТНЫЕ ПРОЕКТЫ СБЕРА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 smtClean="0"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И </a:t>
            </a:r>
            <a:r>
              <a:rPr lang="ru-RU" sz="5400" b="1" dirty="0" smtClean="0"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ЗСЖД </a:t>
            </a:r>
            <a:r>
              <a:rPr lang="ru-RU" sz="5400" b="1" dirty="0" smtClean="0"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В СИБИРИ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40E3B4"/>
                  </a:gs>
                  <a:gs pos="74000">
                    <a:srgbClr val="FFC000"/>
                  </a:gs>
                  <a:gs pos="99000">
                    <a:srgbClr val="FA0782"/>
                  </a:gs>
                </a:gsLst>
                <a:lin ang="0" scaled="0"/>
              </a:gradFill>
              <a:effectLst/>
              <a:uLnTx/>
              <a:uFillTx/>
              <a:latin typeface="SB Sans Display" panose="020B0503040504020204" pitchFamily="34" charset="0"/>
              <a:ea typeface="+mj-ea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79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41">
            <a:extLst>
              <a:ext uri="{FF2B5EF4-FFF2-40B4-BE49-F238E27FC236}">
                <a16:creationId xmlns:a16="http://schemas.microsoft.com/office/drawing/2014/main" id="{011F8C51-F9ED-E3F8-1C3A-1DFB5EA5E0B4}"/>
              </a:ext>
            </a:extLst>
          </p:cNvPr>
          <p:cNvSpPr/>
          <p:nvPr/>
        </p:nvSpPr>
        <p:spPr>
          <a:xfrm>
            <a:off x="74814" y="1299411"/>
            <a:ext cx="11956765" cy="5558590"/>
          </a:xfrm>
          <a:prstGeom prst="roundRect">
            <a:avLst>
              <a:gd name="adj" fmla="val 4806"/>
            </a:avLst>
          </a:prstGeom>
          <a:solidFill>
            <a:schemeClr val="bg1">
              <a:alpha val="80000"/>
            </a:schemeClr>
          </a:solidFill>
        </p:spPr>
        <p:txBody>
          <a:bodyPr wrap="square" lIns="0" tIns="0" rIns="0" bIns="0" rtlCol="0"/>
          <a:lstStyle/>
          <a:p>
            <a:endParaRPr lang="ru-RU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93A78C4-B8D5-4E4D-B67A-85E3D189F1AD}"/>
              </a:ext>
            </a:extLst>
          </p:cNvPr>
          <p:cNvSpPr txBox="1">
            <a:spLocks/>
          </p:cNvSpPr>
          <p:nvPr/>
        </p:nvSpPr>
        <p:spPr>
          <a:xfrm>
            <a:off x="1007849" y="480908"/>
            <a:ext cx="9808540" cy="6241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 smtClean="0"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ЧТО РЕАЛИЗОВАНО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40E3B4"/>
                  </a:gs>
                  <a:gs pos="74000">
                    <a:srgbClr val="FFC000"/>
                  </a:gs>
                  <a:gs pos="99000">
                    <a:srgbClr val="FA0782"/>
                  </a:gs>
                </a:gsLst>
                <a:lin ang="0" scaled="0"/>
              </a:gradFill>
              <a:effectLst/>
              <a:uLnTx/>
              <a:uFillTx/>
              <a:latin typeface="SB Sans Display" panose="020B0503040504020204" pitchFamily="34" charset="0"/>
              <a:ea typeface="+mj-ea"/>
              <a:cs typeface="SB Sans Display" panose="020B0503040504020204" pitchFamily="34" charset="0"/>
            </a:endParaRPr>
          </a:p>
        </p:txBody>
      </p:sp>
      <p:sp>
        <p:nvSpPr>
          <p:cNvPr id="73" name="Google Shape;160;p22"/>
          <p:cNvSpPr txBox="1">
            <a:spLocks/>
          </p:cNvSpPr>
          <p:nvPr/>
        </p:nvSpPr>
        <p:spPr>
          <a:xfrm>
            <a:off x="4595219" y="1503955"/>
            <a:ext cx="3515522" cy="80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bin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43D44"/>
                </a:solidFill>
                <a:effectLst/>
                <a:highlight>
                  <a:srgbClr val="FFFF00"/>
                </a:highlight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  <a:sym typeface="Cabin"/>
              </a:rPr>
              <a:t>2022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343D44"/>
              </a:solidFill>
              <a:effectLst/>
              <a:highlight>
                <a:srgbClr val="FFFF00"/>
              </a:highlight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  <a:sym typeface="Cabin"/>
            </a:endParaRPr>
          </a:p>
        </p:txBody>
      </p:sp>
      <p:sp>
        <p:nvSpPr>
          <p:cNvPr id="77" name="Google Shape;160;p22"/>
          <p:cNvSpPr txBox="1">
            <a:spLocks/>
          </p:cNvSpPr>
          <p:nvPr/>
        </p:nvSpPr>
        <p:spPr>
          <a:xfrm>
            <a:off x="1007849" y="1503955"/>
            <a:ext cx="2654335" cy="598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bin"/>
              <a:buNone/>
              <a:tabLst/>
              <a:defRPr/>
            </a:pPr>
            <a:r>
              <a:rPr lang="ru-RU" sz="2400" b="1" kern="0" dirty="0" smtClean="0">
                <a:solidFill>
                  <a:srgbClr val="343D44"/>
                </a:solidFill>
                <a:highlight>
                  <a:srgbClr val="FFFF00"/>
                </a:highlight>
                <a:latin typeface="SB Sans Display" panose="020B0503040504020204" pitchFamily="34" charset="0"/>
                <a:cs typeface="SB Sans Display" panose="020B0503040504020204" pitchFamily="34" charset="0"/>
              </a:rPr>
              <a:t>2021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343D44"/>
              </a:solidFill>
              <a:effectLst/>
              <a:highlight>
                <a:srgbClr val="FFFF00"/>
              </a:highlight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  <a:sym typeface="Cabi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AA16F4-C1B2-60BA-6791-32478B0D6908}"/>
              </a:ext>
            </a:extLst>
          </p:cNvPr>
          <p:cNvSpPr txBox="1"/>
          <p:nvPr/>
        </p:nvSpPr>
        <p:spPr>
          <a:xfrm>
            <a:off x="1007849" y="2293126"/>
            <a:ext cx="28517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КРУГЛЫЙ СТОЛ СИБИРСКОГО БАНКА «МЕСТО ПОД СОЛНЦЕМ: ЛУЧШИЕ ПРАКТИКИ КОРПОРАТИВНОГО ВОЛОНТЕРСТВА ПО ПРОФОРИЕНТАЦИИ ДЕТЕЙ ИЗ ДЕТСКИХ ДОМОВ»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AA16F4-C1B2-60BA-6791-32478B0D6908}"/>
              </a:ext>
            </a:extLst>
          </p:cNvPr>
          <p:cNvSpPr txBox="1"/>
          <p:nvPr/>
        </p:nvSpPr>
        <p:spPr>
          <a:xfrm>
            <a:off x="1007849" y="4240851"/>
            <a:ext cx="24122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ФОРУМ ВОЛОНТЕРОВ </a:t>
            </a: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ЗСЖД </a:t>
            </a:r>
            <a:endParaRPr lang="ru-RU" sz="1200" b="1" dirty="0" smtClean="0">
              <a:solidFill>
                <a:prstClr val="black">
                  <a:lumMod val="75000"/>
                  <a:lumOff val="25000"/>
                </a:prstClr>
              </a:solidFill>
              <a:latin typeface="SB Sans Display" panose="020B0503040504020204" pitchFamily="34" charset="0"/>
              <a:ea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A16F4-C1B2-60BA-6791-32478B0D6908}"/>
              </a:ext>
            </a:extLst>
          </p:cNvPr>
          <p:cNvSpPr txBox="1"/>
          <p:nvPr/>
        </p:nvSpPr>
        <p:spPr>
          <a:xfrm>
            <a:off x="4583466" y="2102230"/>
            <a:ext cx="307197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МАРАФОН ПОБЕДЫ \ УРОКИ МУЖЕСТВА:</a:t>
            </a:r>
          </a:p>
          <a:p>
            <a:pPr lvl="0">
              <a:spcAft>
                <a:spcPts val="1800"/>
              </a:spcAft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НОВОСИБИРСК, БАРНАУЛ, КРАСНОЯРСК </a:t>
            </a:r>
            <a:endParaRPr lang="en-US" sz="1200" dirty="0" smtClean="0">
              <a:solidFill>
                <a:prstClr val="black">
                  <a:lumMod val="75000"/>
                  <a:lumOff val="25000"/>
                </a:prstClr>
              </a:solidFill>
              <a:latin typeface="SB Sans Display" panose="020B0503040504020204" pitchFamily="34" charset="0"/>
              <a:ea typeface="SB Sans Display" panose="020B0503040504020204" pitchFamily="34" charset="0"/>
              <a:cs typeface="SB Sans Display" panose="020B0503040504020204" pitchFamily="34" charset="0"/>
            </a:endParaRPr>
          </a:p>
          <a:p>
            <a:pPr lvl="0">
              <a:spcAft>
                <a:spcPts val="1800"/>
              </a:spcAft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ПРОВЕДЕНЫ ЭКСКУРСИИ ДЛЯ ПОДШЕФНЫХ ДЕТСКИХ ДОМОВ НА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ЗСЖД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С ПОСЕЩЕНИЕМ МУЗЕЯ, ОСМОТРОМ ТЕХНИКИ, УПРАВЛЕНИЕМ ВИРТУАЛЬНЫМ ПОЕЗДОМ В ТРЕНИРОВОЧНОЙ КАБИНЕ </a:t>
            </a:r>
            <a:endParaRPr lang="ru-RU" sz="1200" dirty="0">
              <a:solidFill>
                <a:prstClr val="black">
                  <a:lumMod val="75000"/>
                  <a:lumOff val="25000"/>
                </a:prstClr>
              </a:solidFill>
              <a:latin typeface="SB Sans Display" panose="020B0503040504020204" pitchFamily="34" charset="0"/>
              <a:ea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AA16F4-C1B2-60BA-6791-32478B0D6908}"/>
              </a:ext>
            </a:extLst>
          </p:cNvPr>
          <p:cNvSpPr txBox="1"/>
          <p:nvPr/>
        </p:nvSpPr>
        <p:spPr>
          <a:xfrm>
            <a:off x="8379289" y="3606149"/>
            <a:ext cx="27317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ЭКСКУРСИЯ ДЛЯ ДЕТЕЙ СОТРУДНИКОВ БЛОКА РПАИПВ НА ЖД ВОКЗАЛ «НОВОСИБИРСК-ГЛАВНЫЙ»</a:t>
            </a:r>
            <a:endParaRPr lang="ru-RU" sz="1200" dirty="0">
              <a:solidFill>
                <a:prstClr val="black">
                  <a:lumMod val="75000"/>
                  <a:lumOff val="25000"/>
                </a:prstClr>
              </a:solidFill>
              <a:latin typeface="SB Sans Display" panose="020B0503040504020204" pitchFamily="34" charset="0"/>
              <a:ea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AA16F4-C1B2-60BA-6791-32478B0D6908}"/>
              </a:ext>
            </a:extLst>
          </p:cNvPr>
          <p:cNvSpPr txBox="1"/>
          <p:nvPr/>
        </p:nvSpPr>
        <p:spPr>
          <a:xfrm>
            <a:off x="8379289" y="2102230"/>
            <a:ext cx="307197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ФОРУМ  ВОЛОНТЕРОВ </a:t>
            </a: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ЗСЖД</a:t>
            </a: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:</a:t>
            </a:r>
          </a:p>
          <a:p>
            <a:pPr lvl="0">
              <a:spcAft>
                <a:spcPts val="1800"/>
              </a:spcAft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МАСТЕР-КЛАСС УРОКОВ ПРАВОВОЙ ГРАМОТНОСТИ  ДЛЯ ДЕТЕЙ ИЗ ДЕТСКИХ ДОМОВ.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AA16F4-C1B2-60BA-6791-32478B0D6908}"/>
              </a:ext>
            </a:extLst>
          </p:cNvPr>
          <p:cNvSpPr txBox="1"/>
          <p:nvPr/>
        </p:nvSpPr>
        <p:spPr>
          <a:xfrm>
            <a:off x="8379289" y="4879975"/>
            <a:ext cx="2964530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ЭКСКУРСИЯ ДЛЯ ДЕТЕЙ СОТРУДНИКОВ </a:t>
            </a: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ЗСЖД </a:t>
            </a: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В СИБИРСКИЙ БАНК:  </a:t>
            </a:r>
          </a:p>
          <a:p>
            <a:pPr lvl="0">
              <a:spcAft>
                <a:spcPts val="1800"/>
              </a:spcAft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ЗНАКОМСТВО С ПРОФЕССИЯМИ   ИНКАССАТОР, КАССИР, ЛАЗЕРНЫЙ ТИР</a:t>
            </a:r>
            <a:endParaRPr lang="ru-RU" sz="1200" dirty="0">
              <a:solidFill>
                <a:prstClr val="black">
                  <a:lumMod val="75000"/>
                  <a:lumOff val="25000"/>
                </a:prstClr>
              </a:solidFill>
              <a:latin typeface="SB Sans Display" panose="020B0503040504020204" pitchFamily="34" charset="0"/>
              <a:ea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64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41">
            <a:extLst>
              <a:ext uri="{FF2B5EF4-FFF2-40B4-BE49-F238E27FC236}">
                <a16:creationId xmlns:a16="http://schemas.microsoft.com/office/drawing/2014/main" id="{011F8C51-F9ED-E3F8-1C3A-1DFB5EA5E0B4}"/>
              </a:ext>
            </a:extLst>
          </p:cNvPr>
          <p:cNvSpPr/>
          <p:nvPr/>
        </p:nvSpPr>
        <p:spPr>
          <a:xfrm>
            <a:off x="74814" y="1299411"/>
            <a:ext cx="11956765" cy="5558590"/>
          </a:xfrm>
          <a:prstGeom prst="roundRect">
            <a:avLst>
              <a:gd name="adj" fmla="val 4806"/>
            </a:avLst>
          </a:prstGeom>
          <a:solidFill>
            <a:schemeClr val="bg1">
              <a:alpha val="80000"/>
            </a:schemeClr>
          </a:solidFill>
        </p:spPr>
        <p:txBody>
          <a:bodyPr wrap="square" lIns="0" tIns="0" rIns="0" bIns="0" rtlCol="0"/>
          <a:lstStyle/>
          <a:p>
            <a:endParaRPr lang="ru-RU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93A78C4-B8D5-4E4D-B67A-85E3D189F1AD}"/>
              </a:ext>
            </a:extLst>
          </p:cNvPr>
          <p:cNvSpPr txBox="1">
            <a:spLocks/>
          </p:cNvSpPr>
          <p:nvPr/>
        </p:nvSpPr>
        <p:spPr>
          <a:xfrm>
            <a:off x="1007849" y="480908"/>
            <a:ext cx="9808540" cy="6241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 smtClean="0"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ЧТО </a:t>
            </a:r>
            <a:r>
              <a:rPr lang="ru-RU" sz="5400" b="1" dirty="0" smtClean="0"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ПЛАНИРУЕМ 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40E3B4"/>
                  </a:gs>
                  <a:gs pos="74000">
                    <a:srgbClr val="FFC000"/>
                  </a:gs>
                  <a:gs pos="99000">
                    <a:srgbClr val="FA0782"/>
                  </a:gs>
                </a:gsLst>
                <a:lin ang="0" scaled="0"/>
              </a:gradFill>
              <a:effectLst/>
              <a:uLnTx/>
              <a:uFillTx/>
              <a:latin typeface="SB Sans Display" panose="020B0503040504020204" pitchFamily="34" charset="0"/>
              <a:ea typeface="+mj-ea"/>
              <a:cs typeface="SB Sans Display" panose="020B0503040504020204" pitchFamily="34" charset="0"/>
            </a:endParaRPr>
          </a:p>
        </p:txBody>
      </p:sp>
      <p:sp>
        <p:nvSpPr>
          <p:cNvPr id="77" name="Google Shape;160;p22"/>
          <p:cNvSpPr txBox="1">
            <a:spLocks/>
          </p:cNvSpPr>
          <p:nvPr/>
        </p:nvSpPr>
        <p:spPr>
          <a:xfrm>
            <a:off x="1007849" y="1503955"/>
            <a:ext cx="2654335" cy="598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bin"/>
              <a:buNone/>
              <a:tabLst/>
              <a:defRPr/>
            </a:pPr>
            <a:r>
              <a:rPr lang="ru-RU" sz="2400" b="1" kern="0" dirty="0" smtClean="0">
                <a:solidFill>
                  <a:srgbClr val="343D44"/>
                </a:solidFill>
                <a:highlight>
                  <a:srgbClr val="FFFF00"/>
                </a:highlight>
                <a:latin typeface="SB Sans Display" panose="020B0503040504020204" pitchFamily="34" charset="0"/>
                <a:cs typeface="SB Sans Display" panose="020B0503040504020204" pitchFamily="34" charset="0"/>
              </a:rPr>
              <a:t>2023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343D44"/>
              </a:solidFill>
              <a:effectLst/>
              <a:highlight>
                <a:srgbClr val="FFFF00"/>
              </a:highlight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  <a:sym typeface="Cabi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AA16F4-C1B2-60BA-6791-32478B0D6908}"/>
              </a:ext>
            </a:extLst>
          </p:cNvPr>
          <p:cNvSpPr txBox="1"/>
          <p:nvPr/>
        </p:nvSpPr>
        <p:spPr>
          <a:xfrm>
            <a:off x="1007848" y="2102231"/>
            <a:ext cx="310695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РЕАЛИЗАЦИЯ </a:t>
            </a: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ПРОЕКТОВ PRO–BONO ИНТЕЛЛЕКТУАЛЬНОЕ ВОЛОНТЕРСТВО: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ПРАВОВАЯ / ЭКОЛОГИЧЕСКАЯ/ ФИНАНСОВАЯ ГРАМОТНОСТЬ   </a:t>
            </a:r>
          </a:p>
          <a:p>
            <a:pPr lvl="0">
              <a:spcAft>
                <a:spcPts val="1800"/>
              </a:spcAft>
              <a:defRPr/>
            </a:pP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ВЗАИМОДЕЙСТВИЕ С </a:t>
            </a: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СЕРЕБРЯНЫМИ </a:t>
            </a: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ВОЛОНТЕРАМИ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АЛТАЙСКОГО РЕГИОНА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ЗС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ЖД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ПО ПРОГРАММЕ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ДЕМЕНЦИИ НЕТ</a:t>
            </a:r>
            <a:endParaRPr lang="ru-RU" sz="1200" dirty="0" smtClean="0">
              <a:solidFill>
                <a:prstClr val="black">
                  <a:lumMod val="75000"/>
                  <a:lumOff val="25000"/>
                </a:prstClr>
              </a:solidFill>
              <a:latin typeface="SB Sans Display" panose="020B0503040504020204" pitchFamily="34" charset="0"/>
              <a:ea typeface="SB Sans Display" panose="020B0503040504020204" pitchFamily="34" charset="0"/>
              <a:cs typeface="SB Sans Display" panose="020B0503040504020204" pitchFamily="34" charset="0"/>
            </a:endParaRPr>
          </a:p>
          <a:p>
            <a:pPr lvl="0">
              <a:spcAft>
                <a:spcPts val="1800"/>
              </a:spcAft>
              <a:defRPr/>
            </a:pP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РЕАЛИЗАЦИЯ ПРОЕКТА «МАРАФОН ПОБЕДЫ»</a:t>
            </a:r>
          </a:p>
          <a:p>
            <a:pPr lvl="0">
              <a:spcAft>
                <a:spcPts val="1800"/>
              </a:spcAft>
              <a:defRPr/>
            </a:pP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ПОПУЛЯРИЗАЦИЯ ВСТУПЛЕНИЯ В РЕГИСТР ДОНОРОВ КОСТНОГО МОЗГА   </a:t>
            </a:r>
          </a:p>
          <a:p>
            <a:pPr lvl="0">
              <a:spcAft>
                <a:spcPts val="1800"/>
              </a:spcAft>
              <a:defRPr/>
            </a:pP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ИНТЕГРАЦИЯ НА КАРТУ 2ГИС МЕСТ ВЫСАДКИ ДЕРЕВЬЕВ </a:t>
            </a:r>
            <a:r>
              <a:rPr lang="ru-RU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СОТРУДНИКАМИ </a:t>
            </a: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-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СОВМЕСТНЫЙ ПРОЕКТ 2ГИС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И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ЗС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ЖД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В ТОМСКОМ ГОСБ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AA16F4-C1B2-60BA-6791-32478B0D6908}"/>
              </a:ext>
            </a:extLst>
          </p:cNvPr>
          <p:cNvSpPr txBox="1"/>
          <p:nvPr/>
        </p:nvSpPr>
        <p:spPr>
          <a:xfrm>
            <a:off x="4710223" y="2066393"/>
            <a:ext cx="3306017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ПРОВЕДЕНИЕ ДОБРОЙ ДЕТСКОЙ ПОЛКИ.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СБОР ДЕТСКИХ КНИГ НА ПЛОЩАДКАХ, ОРГАНИЗАЦИЯ ЯРМАРКИ. НА ВЫРУЧЕННЫЕ СРЕДСТВА ОСУЩЕСТВЛЯЕТСЯ ПОДДЕРЖКА ОБУЧЕНИЯ ДЕТЕЙ С ОВЗ, ЗАПИСЬ АУДИО-СКАЗОК</a:t>
            </a:r>
          </a:p>
          <a:p>
            <a:pPr lvl="0">
              <a:spcAft>
                <a:spcPts val="1800"/>
              </a:spcAft>
              <a:defRPr/>
            </a:pP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ПРОВЕДЕНИЕ СЛЕТА ВОЛОНТЕРОВ </a:t>
            </a: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ЗСЖД </a:t>
            </a: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И СБЕРА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ПРИ УЧАСТИИ НСКВО  </a:t>
            </a:r>
          </a:p>
          <a:p>
            <a:pPr lvl="0">
              <a:spcAft>
                <a:spcPts val="1800"/>
              </a:spcAft>
              <a:defRPr/>
            </a:pP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ОРГАНИЗАЦИЯ КРУГЛОГО СТОЛА СО СМИ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. ПРИ УЧАСТИИ ГТРК СИБИРЬ СОЗДАТЬ ДИСКУССИОННУЮ ПЛОЩАДКУ ПО ПРОБЛЕМАМ ИНФОРМАЦИОННОЙ  ОТКРЫТОСТИ БЛАГОТВОРИТЕЛЬНЫХ ПРОЕКТОВ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 </a:t>
            </a:r>
            <a:endParaRPr lang="ru-RU" sz="1200" dirty="0" smtClean="0">
              <a:solidFill>
                <a:prstClr val="black">
                  <a:lumMod val="75000"/>
                  <a:lumOff val="25000"/>
                </a:prstClr>
              </a:solidFill>
              <a:latin typeface="SB Sans Display" panose="020B0503040504020204" pitchFamily="34" charset="0"/>
              <a:ea typeface="SB Sans Display" panose="020B0503040504020204" pitchFamily="34" charset="0"/>
              <a:cs typeface="SB Sans Display" panose="020B0503040504020204" pitchFamily="34" charset="0"/>
            </a:endParaRPr>
          </a:p>
          <a:p>
            <a:pPr lvl="0">
              <a:spcAft>
                <a:spcPts val="1800"/>
              </a:spcAft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КАК СОВМЕСТНЫМИ УСИЛИЯМИ СФОРМИРОВАТЬ ДОСТУПНОСТЬ АКТИВНОСТЕЙ И  СФОРМИРОВАТЬ ДОБРУЮ НОВОСТНУЮ ПОВЕСТКУ</a:t>
            </a:r>
            <a:endParaRPr lang="ru-RU" sz="1200" dirty="0">
              <a:solidFill>
                <a:prstClr val="black">
                  <a:lumMod val="75000"/>
                  <a:lumOff val="25000"/>
                </a:prstClr>
              </a:solidFill>
              <a:latin typeface="SB Sans Display" panose="020B0503040504020204" pitchFamily="34" charset="0"/>
              <a:ea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AA16F4-C1B2-60BA-6791-32478B0D6908}"/>
              </a:ext>
            </a:extLst>
          </p:cNvPr>
          <p:cNvSpPr txBox="1"/>
          <p:nvPr/>
        </p:nvSpPr>
        <p:spPr>
          <a:xfrm>
            <a:off x="8750208" y="2066393"/>
            <a:ext cx="314723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МАРТ </a:t>
            </a: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СЕМЕЙНЫЙ СПОРТИВНЫЙ ПРАЗДНИК «ЗДОРОВАЯ СИБИРЬ» </a:t>
            </a:r>
          </a:p>
          <a:p>
            <a:pPr lvl="0">
              <a:defRPr/>
            </a:pPr>
            <a:endParaRPr lang="ru-RU" sz="1200" dirty="0" smtClean="0">
              <a:solidFill>
                <a:prstClr val="black">
                  <a:lumMod val="75000"/>
                  <a:lumOff val="25000"/>
                </a:prstClr>
              </a:solidFill>
              <a:latin typeface="SB Sans Display" panose="020B0503040504020204" pitchFamily="34" charset="0"/>
              <a:ea typeface="SB Sans Display" panose="020B0503040504020204" pitchFamily="34" charset="0"/>
              <a:cs typeface="SB Sans Display" panose="020B0503040504020204" pitchFamily="34" charset="0"/>
            </a:endParaRPr>
          </a:p>
          <a:p>
            <a:pPr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АПРЕЛЬ-МАЙ </a:t>
            </a:r>
            <a:r>
              <a:rPr lang="ru-RU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СУББОТНИКИ</a:t>
            </a:r>
          </a:p>
          <a:p>
            <a:pPr lvl="0">
              <a:defRPr/>
            </a:pP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СБЕРЕГИ </a:t>
            </a:r>
            <a:r>
              <a:rPr lang="ru-RU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ПЛАНЕТУ </a:t>
            </a:r>
          </a:p>
          <a:p>
            <a:pPr lvl="0">
              <a:defRPr/>
            </a:pPr>
            <a:endParaRPr lang="ru-RU" sz="1200" dirty="0" smtClean="0">
              <a:solidFill>
                <a:prstClr val="black">
                  <a:lumMod val="75000"/>
                  <a:lumOff val="25000"/>
                </a:prstClr>
              </a:solidFill>
              <a:latin typeface="SB Sans Display" panose="020B0503040504020204" pitchFamily="34" charset="0"/>
              <a:ea typeface="SB Sans Display" panose="020B0503040504020204" pitchFamily="34" charset="0"/>
              <a:cs typeface="SB Sans Display" panose="020B0503040504020204" pitchFamily="34" charset="0"/>
            </a:endParaRPr>
          </a:p>
          <a:p>
            <a:pPr lvl="0"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ВЕСНА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- ОСЕНЬ </a:t>
            </a: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ЛЕСОПОСАДКИ - ПРОЕКТЫ СООБЩЕСТВА ОЗЕЛЕНЕНИЕ</a:t>
            </a:r>
          </a:p>
          <a:p>
            <a:pPr lvl="0">
              <a:defRPr/>
            </a:pPr>
            <a:endParaRPr lang="ru-RU" sz="1200" dirty="0" smtClean="0">
              <a:solidFill>
                <a:prstClr val="black">
                  <a:lumMod val="75000"/>
                  <a:lumOff val="25000"/>
                </a:prstClr>
              </a:solidFill>
              <a:latin typeface="SB Sans Display" panose="020B0503040504020204" pitchFamily="34" charset="0"/>
              <a:ea typeface="SB Sans Display" panose="020B0503040504020204" pitchFamily="34" charset="0"/>
              <a:cs typeface="SB Sans Display" panose="020B0503040504020204" pitchFamily="34" charset="0"/>
            </a:endParaRPr>
          </a:p>
          <a:p>
            <a:pPr lvl="0"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ВЕСНА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- ОСЕНЬ </a:t>
            </a: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СПАСЕНИЕ ДЕРЕВЬЕВ ИЗ ПОД ЛЭП - ОМСК - НОВОСИБИРСК </a:t>
            </a:r>
          </a:p>
          <a:p>
            <a:pPr lvl="0">
              <a:defRPr/>
            </a:pPr>
            <a:endParaRPr lang="ru-RU" sz="1200" dirty="0" smtClean="0">
              <a:solidFill>
                <a:prstClr val="black">
                  <a:lumMod val="75000"/>
                  <a:lumOff val="25000"/>
                </a:prstClr>
              </a:solidFill>
              <a:latin typeface="SB Sans Display" panose="020B0503040504020204" pitchFamily="34" charset="0"/>
              <a:ea typeface="SB Sans Display" panose="020B0503040504020204" pitchFamily="34" charset="0"/>
              <a:cs typeface="SB Sans Display" panose="020B0503040504020204" pitchFamily="34" charset="0"/>
            </a:endParaRPr>
          </a:p>
          <a:p>
            <a:pPr lvl="0"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МАЙ </a:t>
            </a: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ЗЕЛЕНЫЙ МАРАФОН – СПОРТИВНЫЙ ЗАБЕГ, ВКЛЮЧЕНИЕ ВОЛОНТЕРОВ В ТРЕК ПО ЭКОЛОГИИ</a:t>
            </a:r>
          </a:p>
          <a:p>
            <a:pPr lvl="0">
              <a:defRPr/>
            </a:pPr>
            <a:endParaRPr lang="ru-RU" sz="1200" dirty="0" smtClean="0">
              <a:solidFill>
                <a:prstClr val="black">
                  <a:lumMod val="75000"/>
                  <a:lumOff val="25000"/>
                </a:prstClr>
              </a:solidFill>
              <a:latin typeface="SB Sans Display" panose="020B0503040504020204" pitchFamily="34" charset="0"/>
              <a:ea typeface="SB Sans Display" panose="020B0503040504020204" pitchFamily="34" charset="0"/>
              <a:cs typeface="SB Sans Display" panose="020B0503040504020204" pitchFamily="34" charset="0"/>
            </a:endParaRPr>
          </a:p>
          <a:p>
            <a:pPr lvl="0"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ИЮНЬ – АВГУСТ </a:t>
            </a: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ДЕНЬ ОТКРЫТЫХ ДВЕРЕЙ ДЛЯ ДЕТЕЙ, ДЕНЬ ЗАЩИТЫ ДЕТЕЙ</a:t>
            </a:r>
          </a:p>
          <a:p>
            <a:pPr lvl="0">
              <a:defRPr/>
            </a:pPr>
            <a:endParaRPr lang="ru-RU" sz="1200" b="1" dirty="0" smtClean="0">
              <a:solidFill>
                <a:prstClr val="black">
                  <a:lumMod val="75000"/>
                  <a:lumOff val="25000"/>
                </a:prstClr>
              </a:solidFill>
              <a:latin typeface="SB Sans Display" panose="020B0503040504020204" pitchFamily="34" charset="0"/>
              <a:ea typeface="SB Sans Display" panose="020B0503040504020204" pitchFamily="34" charset="0"/>
              <a:cs typeface="SB Sans Display" panose="020B0503040504020204" pitchFamily="34" charset="0"/>
            </a:endParaRPr>
          </a:p>
          <a:p>
            <a:pPr lvl="0">
              <a:spcAft>
                <a:spcPts val="1800"/>
              </a:spcAft>
              <a:defRPr/>
            </a:pP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B Sans Display" panose="020B0503040504020204" pitchFamily="34" charset="0"/>
                <a:ea typeface="SB Sans Display" panose="020B0503040504020204" pitchFamily="34" charset="0"/>
                <a:cs typeface="SB Sans Display" panose="020B0503040504020204" pitchFamily="34" charset="0"/>
              </a:rPr>
              <a:t>ДЕНЬ ФИЗКУЛЬТУРНИКА -  ПРАЗДНИК СПОРТА И СЕМЬИ</a:t>
            </a:r>
            <a:endParaRPr lang="ru-RU" sz="1200" b="1" dirty="0">
              <a:solidFill>
                <a:prstClr val="black">
                  <a:lumMod val="75000"/>
                  <a:lumOff val="25000"/>
                </a:prstClr>
              </a:solidFill>
              <a:latin typeface="SB Sans Display" panose="020B0503040504020204" pitchFamily="34" charset="0"/>
              <a:ea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50208" y="1502689"/>
            <a:ext cx="2989921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16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Спорт и ЭКО-направления </a:t>
            </a:r>
          </a:p>
        </p:txBody>
      </p:sp>
    </p:spTree>
    <p:extLst>
      <p:ext uri="{BB962C8B-B14F-4D97-AF65-F5344CB8AC3E}">
        <p14:creationId xmlns:p14="http://schemas.microsoft.com/office/powerpoint/2010/main" val="278834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7041" y="2048973"/>
            <a:ext cx="9038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7879"/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rPr>
              <a:t> У ДОБРОВОЛЬЦА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7879"/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rPr>
              <a:t>НЕ ВСЕГДА ЕСТЬ ВРЕМЯ,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7879"/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rPr>
              <a:t>НО У НЕГО ВСЕГДА ЕСТЬ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rPr>
              <a:t>СЕРДЦЕ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40E3B4"/>
                  </a:gs>
                  <a:gs pos="74000">
                    <a:srgbClr val="FFC000"/>
                  </a:gs>
                  <a:gs pos="99000">
                    <a:srgbClr val="FA0782"/>
                  </a:gs>
                </a:gsLst>
                <a:lin ang="0" scaled="0"/>
              </a:gradFill>
              <a:effectLst/>
              <a:uLnTx/>
              <a:uFillTx/>
              <a:latin typeface="SB Sans Display" panose="020B0503040504020204" pitchFamily="34" charset="0"/>
              <a:ea typeface="+mn-ea"/>
              <a:cs typeface="SB Sans Display" panose="020B0503040504020204" pitchFamily="34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93A78C4-B8D5-4E4D-B67A-85E3D189F1AD}"/>
              </a:ext>
            </a:extLst>
          </p:cNvPr>
          <p:cNvSpPr txBox="1">
            <a:spLocks/>
          </p:cNvSpPr>
          <p:nvPr/>
        </p:nvSpPr>
        <p:spPr>
          <a:xfrm>
            <a:off x="792480" y="2423160"/>
            <a:ext cx="1105883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BAC03"/>
                  </a:gs>
                  <a:gs pos="100000">
                    <a:srgbClr val="1E97FF"/>
                  </a:gs>
                </a:gsLst>
                <a:lin ang="0" scaled="0"/>
              </a:gradFill>
              <a:effectLst/>
              <a:uLnTx/>
              <a:uFillTx/>
              <a:latin typeface="Muller Heavy" pitchFamily="2" charset="-52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70485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82AB54-8DFC-9EB6-B148-7437A2AECD73}"/>
              </a:ext>
            </a:extLst>
          </p:cNvPr>
          <p:cNvSpPr txBox="1"/>
          <p:nvPr/>
        </p:nvSpPr>
        <p:spPr>
          <a:xfrm>
            <a:off x="546904" y="2173094"/>
            <a:ext cx="735860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ru-RU" sz="5400" b="1" kern="0" dirty="0">
                <a:solidFill>
                  <a:srgbClr val="333F48"/>
                </a:solidFill>
                <a:latin typeface="SB Sans Display Semibold" panose="020B0503040504020204" pitchFamily="34" charset="0"/>
                <a:ea typeface="+mj-ea"/>
              </a:rPr>
              <a:t>ПОЧЕМУ ЛЮДИ ЗАНИМАЮТСЯ ВОЛОНТЕРСТВОМ</a:t>
            </a:r>
            <a:r>
              <a:rPr lang="ru-RU" sz="5400" b="1" kern="0" dirty="0" smtClean="0">
                <a:solidFill>
                  <a:srgbClr val="333F48"/>
                </a:solidFill>
                <a:latin typeface="SB Sans Display Semibold" panose="020B0503040504020204" pitchFamily="34" charset="0"/>
                <a:ea typeface="+mj-ea"/>
              </a:rPr>
              <a:t>?</a:t>
            </a:r>
            <a:endParaRPr lang="ru-RU" sz="5400" b="1" kern="0" dirty="0">
              <a:solidFill>
                <a:srgbClr val="333F48"/>
              </a:solidFill>
              <a:latin typeface="SB Sans Display Semibold" panose="020B0503040504020204" pitchFamily="34" charset="0"/>
              <a:ea typeface="+mj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3EABA2-FB7E-02E6-5D06-5BA8720CE067}"/>
              </a:ext>
            </a:extLst>
          </p:cNvPr>
          <p:cNvSpPr txBox="1"/>
          <p:nvPr/>
        </p:nvSpPr>
        <p:spPr>
          <a:xfrm>
            <a:off x="546904" y="234597"/>
            <a:ext cx="7158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080" defTabSz="360000"/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B Sans Display Light" panose="020B0303040504020204" pitchFamily="34" charset="0"/>
                <a:ea typeface="SB Sans Display" panose="020B0503040504020204" pitchFamily="34" charset="0"/>
                <a:cs typeface="SB Sans Display Light" panose="020B0303040504020204" pitchFamily="34" charset="0"/>
              </a:rPr>
              <a:t>ЦЕЛИ И ЗАДАЧИ РАЗВИТИЯ ВОЛОНТЕРСТВА В СБЕРЕ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SB Sans Display Light" panose="020B0303040504020204" pitchFamily="34" charset="0"/>
              <a:ea typeface="SB Sans Display" panose="020B0503040504020204" pitchFamily="34" charset="0"/>
              <a:cs typeface="SB Sans Display Light" panose="020B03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85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5E197B-BC67-BF3E-13FA-A32A8C4730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3165" r="10252" b="38851"/>
          <a:stretch/>
        </p:blipFill>
        <p:spPr>
          <a:xfrm>
            <a:off x="5741595" y="3220560"/>
            <a:ext cx="6450405" cy="3025488"/>
          </a:xfrm>
          <a:prstGeom prst="rect">
            <a:avLst/>
          </a:prstGeom>
          <a:ln w="12700">
            <a:noFill/>
          </a:ln>
        </p:spPr>
      </p:pic>
      <p:sp>
        <p:nvSpPr>
          <p:cNvPr id="15" name="Скругленный прямоугольник 41">
            <a:extLst>
              <a:ext uri="{FF2B5EF4-FFF2-40B4-BE49-F238E27FC236}">
                <a16:creationId xmlns:a16="http://schemas.microsoft.com/office/drawing/2014/main" id="{7AF9C8BE-D73A-058A-6467-BFCB31963B6A}"/>
              </a:ext>
            </a:extLst>
          </p:cNvPr>
          <p:cNvSpPr/>
          <p:nvPr/>
        </p:nvSpPr>
        <p:spPr>
          <a:xfrm>
            <a:off x="1" y="1844567"/>
            <a:ext cx="5741594" cy="440148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lang="ru-RU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90615-054B-1924-C22B-3E6718040D43}"/>
              </a:ext>
            </a:extLst>
          </p:cNvPr>
          <p:cNvSpPr txBox="1"/>
          <p:nvPr/>
        </p:nvSpPr>
        <p:spPr>
          <a:xfrm>
            <a:off x="546099" y="901082"/>
            <a:ext cx="114067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spcBef>
                <a:spcPct val="0"/>
              </a:spcBef>
              <a:spcAft>
                <a:spcPts val="1200"/>
              </a:spcAft>
            </a:pPr>
            <a:r>
              <a:rPr lang="ru-RU" sz="3600" dirty="0">
                <a:solidFill>
                  <a:srgbClr val="333F48"/>
                </a:solidFill>
                <a:latin typeface="SB Sans Display Semibold" panose="020B0703040504020204" pitchFamily="34" charset="0"/>
                <a:ea typeface="+mj-ea"/>
              </a:rPr>
              <a:t>Исследования показывают, что волонтерство*: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064507-A9A2-C119-BEF2-72C0D09AD62C}"/>
              </a:ext>
            </a:extLst>
          </p:cNvPr>
          <p:cNvSpPr txBox="1"/>
          <p:nvPr/>
        </p:nvSpPr>
        <p:spPr>
          <a:xfrm>
            <a:off x="591819" y="6411836"/>
            <a:ext cx="63631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60000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SB Sans Display" panose="020B0503040504020204" pitchFamily="34" charset="0"/>
                <a:cs typeface="SB Sans Text Light" panose="020B0303040504020204" pitchFamily="34" charset="-52"/>
              </a:rPr>
              <a:t>*опрос сотрудников Сбера на тему волонтерства, январь_21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SB Sans Text Light" panose="020B0303040504020204" pitchFamily="34" charset="-52"/>
              <a:ea typeface="SB Sans Display" panose="020B0503040504020204" pitchFamily="34" charset="0"/>
              <a:cs typeface="SB Sans Text Light" panose="020B0303040504020204" pitchFamily="34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132CBC-A70B-001C-97AE-FF6E6A4E5B24}"/>
              </a:ext>
            </a:extLst>
          </p:cNvPr>
          <p:cNvSpPr txBox="1"/>
          <p:nvPr/>
        </p:nvSpPr>
        <p:spPr>
          <a:xfrm>
            <a:off x="381210" y="2504539"/>
            <a:ext cx="5100848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fontAlgn="base">
              <a:spcAft>
                <a:spcPts val="1500"/>
              </a:spcAft>
              <a:buClr>
                <a:srgbClr val="92D050"/>
              </a:buClr>
              <a:buSzPct val="119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  <a:ea typeface="+mj-ea"/>
                <a:cs typeface="SB Sans Display Light" panose="020B0303040504020204" pitchFamily="34" charset="0"/>
              </a:rPr>
              <a:t>Дает возможность менять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  <a:ea typeface="SB Sans Display" panose="020B0503040504020204" pitchFamily="34" charset="0"/>
                <a:cs typeface="SB Sans Display Light" panose="020B0303040504020204" pitchFamily="34" charset="0"/>
              </a:rPr>
              <a:t>жизнь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  <a:ea typeface="SB Sans Display" panose="020B05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  <a:ea typeface="SB Sans Display" panose="020B0503040504020204" pitchFamily="34" charset="0"/>
                <a:cs typeface="SB Sans Display Light" panose="020B0303040504020204" pitchFamily="34" charset="0"/>
              </a:rPr>
              <a:t>к лучшему</a:t>
            </a:r>
          </a:p>
          <a:p>
            <a:pPr marL="285750" lvl="0" indent="-285750" fontAlgn="base">
              <a:spcAft>
                <a:spcPts val="1500"/>
              </a:spcAft>
              <a:buClr>
                <a:srgbClr val="92D050"/>
              </a:buClr>
              <a:buSzPct val="119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  <a:ea typeface="+mj-ea"/>
                <a:cs typeface="SB Sans Display Light" panose="020B0303040504020204" pitchFamily="34" charset="0"/>
              </a:rPr>
              <a:t>Делает людей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  <a:ea typeface="SB Sans Display" panose="020B0503040504020204" pitchFamily="34" charset="0"/>
                <a:cs typeface="SB Sans Display Light" panose="020B0303040504020204" pitchFamily="34" charset="0"/>
              </a:rPr>
              <a:t>счастливыми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  <a:ea typeface="+mj-ea"/>
                <a:cs typeface="SB Sans Display Light" panose="020B0303040504020204" pitchFamily="34" charset="0"/>
              </a:rPr>
              <a:t>,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  <a:ea typeface="SB Sans Display" panose="020B0503040504020204" pitchFamily="34" charset="0"/>
                <a:cs typeface="SB Sans Display Light" panose="020B0303040504020204" pitchFamily="34" charset="0"/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  <a:ea typeface="+mj-ea"/>
                <a:cs typeface="SB Sans Display Light" panose="020B0303040504020204" pitchFamily="34" charset="0"/>
              </a:rPr>
              <a:t>улучшает настроение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  <a:ea typeface="+mj-ea"/>
                <a:cs typeface="SB Sans Display Light" panose="020B0303040504020204" pitchFamily="34" charset="0"/>
              </a:rPr>
              <a:t>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  <a:ea typeface="+mj-ea"/>
                <a:cs typeface="SB Sans Display Light" panose="020B0303040504020204" pitchFamily="34" charset="0"/>
              </a:rPr>
              <a:t>продлевает жизнь</a:t>
            </a:r>
          </a:p>
          <a:p>
            <a:pPr marL="285750" lvl="0" indent="-285750" fontAlgn="base">
              <a:spcAft>
                <a:spcPts val="1500"/>
              </a:spcAft>
              <a:buClr>
                <a:srgbClr val="92D050"/>
              </a:buClr>
              <a:buSzPct val="119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  <a:ea typeface="+mj-ea"/>
                <a:cs typeface="SB Sans Display Light" panose="020B0303040504020204" pitchFamily="34" charset="0"/>
              </a:rPr>
              <a:t>Дарит чувство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  <a:ea typeface="SB Sans Display" panose="020B0503040504020204" pitchFamily="34" charset="0"/>
                <a:cs typeface="SB Sans Display Light" panose="020B0303040504020204" pitchFamily="34" charset="0"/>
              </a:rPr>
              <a:t>значимости</a:t>
            </a:r>
          </a:p>
          <a:p>
            <a:pPr marL="285750" lvl="0" indent="-285750" fontAlgn="base">
              <a:spcAft>
                <a:spcPts val="1500"/>
              </a:spcAft>
              <a:buClr>
                <a:srgbClr val="92D050"/>
              </a:buClr>
              <a:buSzPct val="119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  <a:ea typeface="+mj-ea"/>
                <a:cs typeface="SB Sans Display Light" panose="020B0303040504020204" pitchFamily="34" charset="0"/>
              </a:rPr>
              <a:t>Помогает завести новые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  <a:ea typeface="SB Sans Display" panose="020B0503040504020204" pitchFamily="34" charset="0"/>
                <a:cs typeface="SB Sans Display Light" panose="020B0303040504020204" pitchFamily="34" charset="0"/>
              </a:rPr>
              <a:t>знакомства</a:t>
            </a:r>
          </a:p>
          <a:p>
            <a:pPr marL="285750" lvl="0" indent="-285750" fontAlgn="base">
              <a:spcAft>
                <a:spcPts val="1500"/>
              </a:spcAft>
              <a:buClr>
                <a:srgbClr val="92D050"/>
              </a:buClr>
              <a:buSzPct val="119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  <a:ea typeface="+mj-ea"/>
                <a:cs typeface="SB Sans Display Light" panose="020B0303040504020204" pitchFamily="34" charset="0"/>
              </a:rPr>
              <a:t>Позволяет приобрести новый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  <a:ea typeface="SB Sans Display" panose="020B0503040504020204" pitchFamily="34" charset="0"/>
                <a:cs typeface="SB Sans Display Light" panose="020B0303040504020204" pitchFamily="34" charset="0"/>
              </a:rPr>
              <a:t>опыт и навыки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3EABA2-FB7E-02E6-5D06-5BA8720CE067}"/>
              </a:ext>
            </a:extLst>
          </p:cNvPr>
          <p:cNvSpPr txBox="1"/>
          <p:nvPr/>
        </p:nvSpPr>
        <p:spPr>
          <a:xfrm>
            <a:off x="546904" y="234597"/>
            <a:ext cx="7158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080" defTabSz="360000"/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B Sans Display Light" panose="020B0303040504020204" pitchFamily="34" charset="0"/>
                <a:ea typeface="SB Sans Display" panose="020B0503040504020204" pitchFamily="34" charset="0"/>
                <a:cs typeface="SB Sans Display Light" panose="020B0303040504020204" pitchFamily="34" charset="0"/>
              </a:rPr>
              <a:t>ЦЕЛИ И ЗАДАЧИ РАЗВИТИЯ ВОЛОНТЕРСТВА В СБЕРЕ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SB Sans Display Light" panose="020B0303040504020204" pitchFamily="34" charset="0"/>
              <a:ea typeface="SB Sans Display" panose="020B05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02AF29-8212-8E5E-4195-CA0C296FE24B}"/>
              </a:ext>
            </a:extLst>
          </p:cNvPr>
          <p:cNvSpPr txBox="1"/>
          <p:nvPr/>
        </p:nvSpPr>
        <p:spPr>
          <a:xfrm>
            <a:off x="6171223" y="2260678"/>
            <a:ext cx="240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СОТРУДНИКОВ СЧИТАЮТ, ЧТО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rPr>
              <a:t>ЗАНИМАТЬСЯ ВОЛОНТЕРСТВОМ ВАЖНО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B Sans Text Light" panose="020B0303040504020204" pitchFamily="34" charset="-52"/>
              <a:ea typeface="+mn-ea"/>
              <a:cs typeface="SB Sans Text Light" panose="020B0303040504020204" pitchFamily="3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02AF29-8212-8E5E-4195-CA0C296FE24B}"/>
              </a:ext>
            </a:extLst>
          </p:cNvPr>
          <p:cNvSpPr txBox="1"/>
          <p:nvPr/>
        </p:nvSpPr>
        <p:spPr>
          <a:xfrm>
            <a:off x="9160982" y="2259570"/>
            <a:ext cx="303101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СОТРУДНИКОВ СЧИТАЮТ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rPr>
              <a:t>ВАЖНЫМ НАЛИЧИЕ ВОЛОНТЕРСКОГО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rPr>
              <a:t>ДВИЖЕНИЯ В ОРГАНИЗАЦИИ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B Sans Text Light" panose="020B0303040504020204" pitchFamily="34" charset="-52"/>
              <a:ea typeface="+mn-ea"/>
              <a:cs typeface="SB Sans Text Light" panose="020B0303040504020204" pitchFamily="34" charset="-52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493A78C4-B8D5-4E4D-B67A-85E3D189F1AD}"/>
              </a:ext>
            </a:extLst>
          </p:cNvPr>
          <p:cNvSpPr txBox="1">
            <a:spLocks/>
          </p:cNvSpPr>
          <p:nvPr/>
        </p:nvSpPr>
        <p:spPr>
          <a:xfrm>
            <a:off x="6171223" y="1809724"/>
            <a:ext cx="1249121" cy="5177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effectLst/>
                <a:uLnTx/>
                <a:uFillTx/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91%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40E3B4"/>
                  </a:gs>
                  <a:gs pos="74000">
                    <a:srgbClr val="FFC000"/>
                  </a:gs>
                  <a:gs pos="99000">
                    <a:srgbClr val="FA0782"/>
                  </a:gs>
                </a:gsLst>
                <a:lin ang="0" scaled="0"/>
              </a:gradFill>
              <a:effectLst/>
              <a:uLnTx/>
              <a:uFillTx/>
              <a:latin typeface="SB Sans Display" panose="020B0503040504020204" pitchFamily="34" charset="0"/>
              <a:ea typeface="+mj-ea"/>
              <a:cs typeface="SB Sans Display" panose="020B0503040504020204" pitchFamily="34" charset="0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93A78C4-B8D5-4E4D-B67A-85E3D189F1AD}"/>
              </a:ext>
            </a:extLst>
          </p:cNvPr>
          <p:cNvSpPr txBox="1">
            <a:spLocks/>
          </p:cNvSpPr>
          <p:nvPr/>
        </p:nvSpPr>
        <p:spPr>
          <a:xfrm>
            <a:off x="9160982" y="1801581"/>
            <a:ext cx="1249121" cy="5177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effectLst/>
                <a:uLnTx/>
                <a:uFillTx/>
                <a:latin typeface="SB Sans Display" panose="020B0503040504020204" pitchFamily="34" charset="0"/>
                <a:ea typeface="+mj-ea"/>
                <a:cs typeface="SB Sans Display" panose="020B0503040504020204" pitchFamily="34" charset="0"/>
              </a:rPr>
              <a:t>70%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40E3B4"/>
                  </a:gs>
                  <a:gs pos="74000">
                    <a:srgbClr val="FFC000"/>
                  </a:gs>
                  <a:gs pos="99000">
                    <a:srgbClr val="FA0782"/>
                  </a:gs>
                </a:gsLst>
                <a:lin ang="0" scaled="0"/>
              </a:gradFill>
              <a:effectLst/>
              <a:uLnTx/>
              <a:uFillTx/>
              <a:latin typeface="SB Sans Display" panose="020B0503040504020204" pitchFamily="34" charset="0"/>
              <a:ea typeface="+mj-ea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9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A74D1C-FA3E-347C-B06D-F769BE381A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4" t="33875" r="23998" b="14575"/>
          <a:stretch/>
        </p:blipFill>
        <p:spPr>
          <a:xfrm rot="11137684" flipH="1">
            <a:off x="6702275" y="1428853"/>
            <a:ext cx="11652221" cy="7237259"/>
          </a:xfrm>
          <a:custGeom>
            <a:avLst/>
            <a:gdLst>
              <a:gd name="connsiteX0" fmla="*/ 12670192 w 12670192"/>
              <a:gd name="connsiteY0" fmla="*/ 1582438 h 7869526"/>
              <a:gd name="connsiteX1" fmla="*/ 0 w 12670192"/>
              <a:gd name="connsiteY1" fmla="*/ 0 h 7869526"/>
              <a:gd name="connsiteX2" fmla="*/ 1 w 12670192"/>
              <a:gd name="connsiteY2" fmla="*/ 7869526 h 7869526"/>
              <a:gd name="connsiteX3" fmla="*/ 12670192 w 12670192"/>
              <a:gd name="connsiteY3" fmla="*/ 7869526 h 7869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70192" h="7869526">
                <a:moveTo>
                  <a:pt x="12670192" y="1582438"/>
                </a:moveTo>
                <a:lnTo>
                  <a:pt x="0" y="0"/>
                </a:lnTo>
                <a:lnTo>
                  <a:pt x="1" y="7869526"/>
                </a:lnTo>
                <a:lnTo>
                  <a:pt x="12670192" y="7869526"/>
                </a:lnTo>
                <a:close/>
              </a:path>
            </a:pathLst>
          </a:custGeom>
        </p:spPr>
      </p:pic>
      <p:sp>
        <p:nvSpPr>
          <p:cNvPr id="11" name="Скругленный прямоугольник 41">
            <a:extLst>
              <a:ext uri="{FF2B5EF4-FFF2-40B4-BE49-F238E27FC236}">
                <a16:creationId xmlns:a16="http://schemas.microsoft.com/office/drawing/2014/main" id="{01F4072B-DBC4-885E-93B3-83B586C47CC9}"/>
              </a:ext>
            </a:extLst>
          </p:cNvPr>
          <p:cNvSpPr/>
          <p:nvPr/>
        </p:nvSpPr>
        <p:spPr>
          <a:xfrm>
            <a:off x="233609" y="2232054"/>
            <a:ext cx="5359117" cy="3530794"/>
          </a:xfrm>
          <a:prstGeom prst="roundRect">
            <a:avLst>
              <a:gd name="adj" fmla="val 3662"/>
            </a:avLst>
          </a:prstGeom>
          <a:solidFill>
            <a:schemeClr val="bg1">
              <a:alpha val="80000"/>
            </a:schemeClr>
          </a:solidFill>
        </p:spPr>
        <p:txBody>
          <a:bodyPr wrap="square" lIns="0" tIns="0" rIns="0" bIns="0" rtlCol="0"/>
          <a:lstStyle/>
          <a:p>
            <a:endParaRPr lang="ru-RU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987526-55F5-FF64-83AC-F205EB45F791}"/>
              </a:ext>
            </a:extLst>
          </p:cNvPr>
          <p:cNvSpPr txBox="1"/>
          <p:nvPr/>
        </p:nvSpPr>
        <p:spPr>
          <a:xfrm>
            <a:off x="546904" y="660227"/>
            <a:ext cx="82714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ru-RU" sz="3600" dirty="0" smtClean="0">
                <a:solidFill>
                  <a:srgbClr val="333F48"/>
                </a:solidFill>
                <a:latin typeface="SB Sans Display Semibold" panose="020B0703040504020204" pitchFamily="34" charset="0"/>
                <a:ea typeface="+mj-ea"/>
              </a:rPr>
              <a:t>Почему для Сбера важно развитие волонтерства</a:t>
            </a:r>
            <a:endParaRPr lang="en-US" sz="3600" dirty="0">
              <a:solidFill>
                <a:srgbClr val="333F48"/>
              </a:solidFill>
              <a:latin typeface="SB Sans Display Semibold" panose="020B0703040504020204" pitchFamily="34" charset="0"/>
              <a:ea typeface="+mj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E8ADF3-F892-2B3A-C8C0-0519BB35695B}"/>
              </a:ext>
            </a:extLst>
          </p:cNvPr>
          <p:cNvSpPr txBox="1"/>
          <p:nvPr/>
        </p:nvSpPr>
        <p:spPr>
          <a:xfrm>
            <a:off x="8631403" y="4097939"/>
            <a:ext cx="2918300" cy="2058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r">
              <a:lnSpc>
                <a:spcPct val="103299"/>
              </a:lnSpc>
              <a:spcBef>
                <a:spcPts val="50"/>
              </a:spcBef>
            </a:pPr>
            <a:r>
              <a:rPr lang="ru-RU" sz="24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Semibold" panose="020B0703040504020204" pitchFamily="34" charset="0"/>
                <a:cs typeface="SB Sans Text Light" panose="020B0303040504020204" pitchFamily="34" charset="-52"/>
              </a:rPr>
              <a:t>ВОЛОНТЕРСТВО</a:t>
            </a:r>
          </a:p>
          <a:p>
            <a:pPr marL="12700" marR="5080" algn="r">
              <a:lnSpc>
                <a:spcPct val="103299"/>
              </a:lnSpc>
              <a:spcBef>
                <a:spcPts val="50"/>
              </a:spcBef>
            </a:pPr>
            <a:r>
              <a:rPr lang="ru-RU" sz="2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cs typeface="SB Sans Text Light" panose="020B0303040504020204" pitchFamily="34" charset="-52"/>
              </a:rPr>
              <a:t>важный инструмент реализации социальной миссии Сбера и драйвер ESG-повестки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SB Sans Text Light" panose="020B0303040504020204" pitchFamily="34" charset="-52"/>
              <a:cs typeface="SB Sans Text Light" panose="020B0303040504020204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2690" y="6434281"/>
            <a:ext cx="1113701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</a:rPr>
              <a:t>* </a:t>
            </a:r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</a:rPr>
              <a:t>Источник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</a:rPr>
              <a:t>и</a:t>
            </a:r>
            <a:r>
              <a:rPr lang="fr-F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</a:rPr>
              <a:t>: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</a:rPr>
              <a:t>исследование 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</a:rPr>
              <a:t>Deloitte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</a:rPr>
              <a:t> (2017)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</a:rPr>
              <a:t>,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</a:rPr>
              <a:t> опрос вовлеченности сотрудников Сбера-2021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SB Sans Display Light" panose="020B030304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3EABA2-FB7E-02E6-5D06-5BA8720CE067}"/>
              </a:ext>
            </a:extLst>
          </p:cNvPr>
          <p:cNvSpPr txBox="1"/>
          <p:nvPr/>
        </p:nvSpPr>
        <p:spPr>
          <a:xfrm>
            <a:off x="546904" y="234597"/>
            <a:ext cx="7158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080" defTabSz="360000"/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B Sans Display Light" panose="020B0303040504020204" pitchFamily="34" charset="0"/>
                <a:ea typeface="SB Sans Display" panose="020B0503040504020204" pitchFamily="34" charset="0"/>
                <a:cs typeface="SB Sans Display Light" panose="020B0303040504020204" pitchFamily="34" charset="0"/>
              </a:rPr>
              <a:t>ЦЕЛИ И ЗАДАЧИ РАЗВИТИЯ ВОЛОНТЕРСТВА В СБЕРЕ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SB Sans Display Light" panose="020B0303040504020204" pitchFamily="34" charset="0"/>
              <a:ea typeface="SB Sans Display" panose="020B05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93A78C4-B8D5-4E4D-B67A-85E3D189F1AD}"/>
              </a:ext>
            </a:extLst>
          </p:cNvPr>
          <p:cNvSpPr txBox="1">
            <a:spLocks/>
          </p:cNvSpPr>
          <p:nvPr/>
        </p:nvSpPr>
        <p:spPr>
          <a:xfrm>
            <a:off x="582533" y="2751818"/>
            <a:ext cx="4790645" cy="6241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2400" b="1" dirty="0"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Социальная миссия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493A78C4-B8D5-4E4D-B67A-85E3D189F1AD}"/>
              </a:ext>
            </a:extLst>
          </p:cNvPr>
          <p:cNvSpPr txBox="1">
            <a:spLocks/>
          </p:cNvSpPr>
          <p:nvPr/>
        </p:nvSpPr>
        <p:spPr>
          <a:xfrm>
            <a:off x="597589" y="4580938"/>
            <a:ext cx="4790645" cy="6241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2400" b="1" dirty="0"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Развивает (</a:t>
            </a:r>
            <a:r>
              <a:rPr lang="en-US" sz="2400" b="1" dirty="0"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HR) </a:t>
            </a:r>
            <a:r>
              <a:rPr lang="ru-RU" sz="2400" b="1" dirty="0"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бренд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493A78C4-B8D5-4E4D-B67A-85E3D189F1AD}"/>
              </a:ext>
            </a:extLst>
          </p:cNvPr>
          <p:cNvSpPr txBox="1">
            <a:spLocks/>
          </p:cNvSpPr>
          <p:nvPr/>
        </p:nvSpPr>
        <p:spPr>
          <a:xfrm>
            <a:off x="546904" y="3669455"/>
            <a:ext cx="4790645" cy="6241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2400" b="1" dirty="0"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Самореализация сотрудников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236591" y="2232054"/>
            <a:ext cx="24651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Semibold" panose="020B0703040504020204" pitchFamily="34" charset="0"/>
                <a:cs typeface="SB Sans Display Semibold" panose="020B0703040504020204" pitchFamily="34" charset="0"/>
              </a:rPr>
              <a:t>ИНДЕКС ВОВЛЕЧЕННОСТИ СОТРУДНИКОВ-ВОЛОНТЕРОВ</a:t>
            </a: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Semibold" panose="020B0703040504020204" pitchFamily="34" charset="0"/>
                <a:cs typeface="SB Sans Display Semibold" panose="020B0703040504020204" pitchFamily="34" charset="0"/>
              </a:rPr>
              <a:t>ВЫШЕ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</a:rPr>
              <a:t>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Light" panose="020B0303040504020204" pitchFamily="34" charset="0"/>
              </a:rPr>
              <a:t>ПО СРАВНЕНИЮ СО ВСЕМИ СОТРУДНИКАМИ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SB Sans Display Light" panose="020B0303040504020204" pitchFamily="34" charset="0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493A78C4-B8D5-4E4D-B67A-85E3D189F1AD}"/>
              </a:ext>
            </a:extLst>
          </p:cNvPr>
          <p:cNvSpPr txBox="1">
            <a:spLocks/>
          </p:cNvSpPr>
          <p:nvPr/>
        </p:nvSpPr>
        <p:spPr>
          <a:xfrm>
            <a:off x="6166295" y="1684021"/>
            <a:ext cx="1214354" cy="6241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4000" b="1" dirty="0" smtClean="0"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+6</a:t>
            </a:r>
            <a:r>
              <a:rPr lang="ru-RU" sz="2000" b="1" dirty="0" smtClean="0"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пп</a:t>
            </a:r>
            <a:endParaRPr lang="ru-RU" sz="2000" b="1" dirty="0">
              <a:gradFill>
                <a:gsLst>
                  <a:gs pos="0">
                    <a:srgbClr val="40E3B4"/>
                  </a:gs>
                  <a:gs pos="74000">
                    <a:srgbClr val="FFC000"/>
                  </a:gs>
                  <a:gs pos="99000">
                    <a:srgbClr val="FA0782"/>
                  </a:gs>
                </a:gsLst>
                <a:lin ang="0" scaled="0"/>
              </a:gra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75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088A6B-3690-C85E-C8AD-25B2CFB0A648}"/>
              </a:ext>
            </a:extLst>
          </p:cNvPr>
          <p:cNvSpPr txBox="1"/>
          <p:nvPr/>
        </p:nvSpPr>
        <p:spPr>
          <a:xfrm>
            <a:off x="546904" y="722144"/>
            <a:ext cx="9270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ru-RU" sz="3600" dirty="0">
                <a:solidFill>
                  <a:srgbClr val="333F48"/>
                </a:solidFill>
                <a:latin typeface="SB Sans Display Semibold" panose="020B0703040504020204" pitchFamily="34" charset="0"/>
                <a:ea typeface="+mj-ea"/>
              </a:rPr>
              <a:t>Принципы «умной» помощи в Сбере</a:t>
            </a:r>
            <a:endParaRPr lang="en-US" sz="3600" dirty="0">
              <a:solidFill>
                <a:srgbClr val="333F48"/>
              </a:solidFill>
              <a:latin typeface="SB Sans Display Semibold" panose="020B0703040504020204" pitchFamily="34" charset="0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3EABA2-FB7E-02E6-5D06-5BA8720CE067}"/>
              </a:ext>
            </a:extLst>
          </p:cNvPr>
          <p:cNvSpPr txBox="1"/>
          <p:nvPr/>
        </p:nvSpPr>
        <p:spPr>
          <a:xfrm>
            <a:off x="546904" y="234597"/>
            <a:ext cx="7158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080" defTabSz="360000"/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B Sans Display Light" panose="020B0303040504020204" pitchFamily="34" charset="0"/>
                <a:ea typeface="SB Sans Display" panose="020B0503040504020204" pitchFamily="34" charset="0"/>
                <a:cs typeface="SB Sans Display Light" panose="020B0303040504020204" pitchFamily="34" charset="0"/>
              </a:rPr>
              <a:t>ЦЕЛИ И ЗАДАЧИ РАЗВИТИЯ ВОЛОНТЕРСТВА В СБЕРЕ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SB Sans Display Light" panose="020B0303040504020204" pitchFamily="34" charset="0"/>
              <a:ea typeface="SB Sans Display" panose="020B05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02AF29-8212-8E5E-4195-CA0C296FE24B}"/>
              </a:ext>
            </a:extLst>
          </p:cNvPr>
          <p:cNvSpPr txBox="1"/>
          <p:nvPr/>
        </p:nvSpPr>
        <p:spPr>
          <a:xfrm>
            <a:off x="1589196" y="1851429"/>
            <a:ext cx="36373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rPr>
              <a:t>ПОМОГАЕМ РЕГУЛЯРНО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последовательно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развиваем свою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инициативу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E9A5D8-65BA-EAD3-1083-922281C739D6}"/>
              </a:ext>
            </a:extLst>
          </p:cNvPr>
          <p:cNvSpPr txBox="1"/>
          <p:nvPr/>
        </p:nvSpPr>
        <p:spPr>
          <a:xfrm>
            <a:off x="260702" y="6487279"/>
            <a:ext cx="61747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6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SB Sans Display" panose="020B0503040504020204" pitchFamily="34" charset="0"/>
                <a:cs typeface="SB Sans Text Light" panose="020B0303040504020204" pitchFamily="34" charset="-52"/>
              </a:rPr>
              <a:t>*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SB Sans Display" panose="020B0503040504020204" pitchFamily="34" charset="0"/>
                <a:cs typeface="SB Sans Text Light" panose="020B0303040504020204" pitchFamily="34" charset="-52"/>
              </a:rPr>
              <a:t>pro bono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SB Sans Display" panose="020B0503040504020204" pitchFamily="34" charset="0"/>
                <a:cs typeface="SB Sans Text Light" panose="020B0303040504020204" pitchFamily="34" charset="-52"/>
              </a:rPr>
              <a:t>волонтерство – оказание профессиональной помощи безвозмездно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B Sans Text Light" panose="020B0303040504020204" pitchFamily="34" charset="-52"/>
              <a:ea typeface="SB Sans Display" panose="020B0503040504020204" pitchFamily="34" charset="0"/>
              <a:cs typeface="SB Sans Text Light" panose="020B0303040504020204" pitchFamily="34" charset="-52"/>
            </a:endParaRPr>
          </a:p>
        </p:txBody>
      </p:sp>
      <p:grpSp>
        <p:nvGrpSpPr>
          <p:cNvPr id="15" name="Google Shape;662;p40"/>
          <p:cNvGrpSpPr/>
          <p:nvPr/>
        </p:nvGrpSpPr>
        <p:grpSpPr>
          <a:xfrm>
            <a:off x="4936247" y="2676558"/>
            <a:ext cx="1927285" cy="1926061"/>
            <a:chOff x="8841136" y="2681942"/>
            <a:chExt cx="720985" cy="720528"/>
          </a:xfrm>
        </p:grpSpPr>
        <p:sp>
          <p:nvSpPr>
            <p:cNvPr id="16" name="Google Shape;663;p40"/>
            <p:cNvSpPr/>
            <p:nvPr/>
          </p:nvSpPr>
          <p:spPr>
            <a:xfrm>
              <a:off x="8841136" y="2874747"/>
              <a:ext cx="210627" cy="348807"/>
            </a:xfrm>
            <a:custGeom>
              <a:avLst/>
              <a:gdLst/>
              <a:ahLst/>
              <a:cxnLst/>
              <a:rect l="l" t="t" r="r" b="b"/>
              <a:pathLst>
                <a:path w="312" h="516" extrusionOk="0">
                  <a:moveTo>
                    <a:pt x="131" y="453"/>
                  </a:moveTo>
                  <a:cubicBezTo>
                    <a:pt x="126" y="444"/>
                    <a:pt x="125" y="433"/>
                    <a:pt x="128" y="423"/>
                  </a:cubicBezTo>
                  <a:cubicBezTo>
                    <a:pt x="134" y="408"/>
                    <a:pt x="146" y="395"/>
                    <a:pt x="162" y="385"/>
                  </a:cubicBezTo>
                  <a:cubicBezTo>
                    <a:pt x="178" y="375"/>
                    <a:pt x="195" y="371"/>
                    <a:pt x="211" y="374"/>
                  </a:cubicBezTo>
                  <a:cubicBezTo>
                    <a:pt x="222" y="375"/>
                    <a:pt x="231" y="382"/>
                    <a:pt x="236" y="390"/>
                  </a:cubicBezTo>
                  <a:cubicBezTo>
                    <a:pt x="238" y="394"/>
                    <a:pt x="240" y="399"/>
                    <a:pt x="240" y="403"/>
                  </a:cubicBezTo>
                  <a:cubicBezTo>
                    <a:pt x="241" y="410"/>
                    <a:pt x="249" y="415"/>
                    <a:pt x="256" y="41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11" y="378"/>
                    <a:pt x="312" y="372"/>
                    <a:pt x="310" y="367"/>
                  </a:cubicBezTo>
                  <a:cubicBezTo>
                    <a:pt x="291" y="333"/>
                    <a:pt x="280" y="293"/>
                    <a:pt x="280" y="251"/>
                  </a:cubicBezTo>
                  <a:cubicBezTo>
                    <a:pt x="279" y="214"/>
                    <a:pt x="287" y="179"/>
                    <a:pt x="300" y="148"/>
                  </a:cubicBezTo>
                  <a:cubicBezTo>
                    <a:pt x="302" y="143"/>
                    <a:pt x="301" y="137"/>
                    <a:pt x="296" y="135"/>
                  </a:cubicBezTo>
                  <a:cubicBezTo>
                    <a:pt x="208" y="85"/>
                    <a:pt x="208" y="85"/>
                    <a:pt x="208" y="85"/>
                  </a:cubicBezTo>
                  <a:cubicBezTo>
                    <a:pt x="206" y="84"/>
                    <a:pt x="204" y="82"/>
                    <a:pt x="204" y="80"/>
                  </a:cubicBezTo>
                  <a:cubicBezTo>
                    <a:pt x="203" y="78"/>
                    <a:pt x="203" y="76"/>
                    <a:pt x="204" y="75"/>
                  </a:cubicBezTo>
                  <a:cubicBezTo>
                    <a:pt x="207" y="69"/>
                    <a:pt x="210" y="63"/>
                    <a:pt x="218" y="62"/>
                  </a:cubicBezTo>
                  <a:cubicBezTo>
                    <a:pt x="222" y="62"/>
                    <a:pt x="226" y="62"/>
                    <a:pt x="230" y="62"/>
                  </a:cubicBezTo>
                  <a:cubicBezTo>
                    <a:pt x="243" y="62"/>
                    <a:pt x="251" y="50"/>
                    <a:pt x="246" y="38"/>
                  </a:cubicBezTo>
                  <a:cubicBezTo>
                    <a:pt x="242" y="26"/>
                    <a:pt x="231" y="17"/>
                    <a:pt x="220" y="11"/>
                  </a:cubicBezTo>
                  <a:cubicBezTo>
                    <a:pt x="209" y="4"/>
                    <a:pt x="195" y="0"/>
                    <a:pt x="182" y="2"/>
                  </a:cubicBezTo>
                  <a:cubicBezTo>
                    <a:pt x="170" y="4"/>
                    <a:pt x="164" y="17"/>
                    <a:pt x="170" y="28"/>
                  </a:cubicBezTo>
                  <a:cubicBezTo>
                    <a:pt x="172" y="32"/>
                    <a:pt x="175" y="35"/>
                    <a:pt x="177" y="39"/>
                  </a:cubicBezTo>
                  <a:cubicBezTo>
                    <a:pt x="180" y="46"/>
                    <a:pt x="177" y="52"/>
                    <a:pt x="173" y="57"/>
                  </a:cubicBezTo>
                  <a:cubicBezTo>
                    <a:pt x="172" y="59"/>
                    <a:pt x="171" y="60"/>
                    <a:pt x="169" y="60"/>
                  </a:cubicBezTo>
                  <a:cubicBezTo>
                    <a:pt x="167" y="61"/>
                    <a:pt x="164" y="61"/>
                    <a:pt x="162" y="59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65" y="5"/>
                    <a:pt x="58" y="7"/>
                    <a:pt x="56" y="12"/>
                  </a:cubicBezTo>
                  <a:cubicBezTo>
                    <a:pt x="20" y="85"/>
                    <a:pt x="0" y="167"/>
                    <a:pt x="1" y="254"/>
                  </a:cubicBezTo>
                  <a:cubicBezTo>
                    <a:pt x="2" y="347"/>
                    <a:pt x="26" y="434"/>
                    <a:pt x="69" y="509"/>
                  </a:cubicBezTo>
                  <a:cubicBezTo>
                    <a:pt x="72" y="514"/>
                    <a:pt x="78" y="516"/>
                    <a:pt x="83" y="513"/>
                  </a:cubicBezTo>
                  <a:cubicBezTo>
                    <a:pt x="139" y="480"/>
                    <a:pt x="139" y="480"/>
                    <a:pt x="139" y="480"/>
                  </a:cubicBezTo>
                  <a:cubicBezTo>
                    <a:pt x="146" y="476"/>
                    <a:pt x="146" y="467"/>
                    <a:pt x="140" y="463"/>
                  </a:cubicBezTo>
                  <a:cubicBezTo>
                    <a:pt x="136" y="460"/>
                    <a:pt x="133" y="457"/>
                    <a:pt x="131" y="453"/>
                  </a:cubicBezTo>
                  <a:close/>
                </a:path>
              </a:pathLst>
            </a:custGeom>
            <a:solidFill>
              <a:srgbClr val="7DD87A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664;p40"/>
            <p:cNvSpPr/>
            <p:nvPr/>
          </p:nvSpPr>
          <p:spPr>
            <a:xfrm>
              <a:off x="8899695" y="3138377"/>
              <a:ext cx="304599" cy="264093"/>
            </a:xfrm>
            <a:custGeom>
              <a:avLst/>
              <a:gdLst/>
              <a:ahLst/>
              <a:cxnLst/>
              <a:rect l="l" t="t" r="r" b="b"/>
              <a:pathLst>
                <a:path w="451" h="391" extrusionOk="0">
                  <a:moveTo>
                    <a:pt x="423" y="309"/>
                  </a:moveTo>
                  <a:cubicBezTo>
                    <a:pt x="413" y="309"/>
                    <a:pt x="403" y="305"/>
                    <a:pt x="396" y="297"/>
                  </a:cubicBezTo>
                  <a:cubicBezTo>
                    <a:pt x="385" y="285"/>
                    <a:pt x="380" y="268"/>
                    <a:pt x="380" y="249"/>
                  </a:cubicBezTo>
                  <a:cubicBezTo>
                    <a:pt x="379" y="230"/>
                    <a:pt x="385" y="213"/>
                    <a:pt x="394" y="201"/>
                  </a:cubicBezTo>
                  <a:cubicBezTo>
                    <a:pt x="401" y="192"/>
                    <a:pt x="411" y="187"/>
                    <a:pt x="421" y="187"/>
                  </a:cubicBezTo>
                  <a:cubicBezTo>
                    <a:pt x="426" y="187"/>
                    <a:pt x="431" y="188"/>
                    <a:pt x="435" y="190"/>
                  </a:cubicBezTo>
                  <a:cubicBezTo>
                    <a:pt x="442" y="193"/>
                    <a:pt x="449" y="188"/>
                    <a:pt x="449" y="180"/>
                  </a:cubicBezTo>
                  <a:cubicBezTo>
                    <a:pt x="448" y="122"/>
                    <a:pt x="448" y="122"/>
                    <a:pt x="448" y="122"/>
                  </a:cubicBezTo>
                  <a:cubicBezTo>
                    <a:pt x="448" y="117"/>
                    <a:pt x="444" y="112"/>
                    <a:pt x="438" y="112"/>
                  </a:cubicBezTo>
                  <a:cubicBezTo>
                    <a:pt x="359" y="109"/>
                    <a:pt x="288" y="70"/>
                    <a:pt x="243" y="10"/>
                  </a:cubicBezTo>
                  <a:cubicBezTo>
                    <a:pt x="240" y="6"/>
                    <a:pt x="234" y="5"/>
                    <a:pt x="230" y="7"/>
                  </a:cubicBezTo>
                  <a:cubicBezTo>
                    <a:pt x="143" y="59"/>
                    <a:pt x="143" y="59"/>
                    <a:pt x="143" y="59"/>
                  </a:cubicBezTo>
                  <a:cubicBezTo>
                    <a:pt x="141" y="60"/>
                    <a:pt x="139" y="61"/>
                    <a:pt x="136" y="60"/>
                  </a:cubicBezTo>
                  <a:cubicBezTo>
                    <a:pt x="134" y="59"/>
                    <a:pt x="133" y="59"/>
                    <a:pt x="132" y="57"/>
                  </a:cubicBezTo>
                  <a:cubicBezTo>
                    <a:pt x="128" y="51"/>
                    <a:pt x="125" y="46"/>
                    <a:pt x="128" y="39"/>
                  </a:cubicBezTo>
                  <a:cubicBezTo>
                    <a:pt x="130" y="35"/>
                    <a:pt x="133" y="32"/>
                    <a:pt x="135" y="28"/>
                  </a:cubicBezTo>
                  <a:cubicBezTo>
                    <a:pt x="140" y="17"/>
                    <a:pt x="134" y="4"/>
                    <a:pt x="122" y="2"/>
                  </a:cubicBezTo>
                  <a:cubicBezTo>
                    <a:pt x="109" y="0"/>
                    <a:pt x="95" y="4"/>
                    <a:pt x="84" y="11"/>
                  </a:cubicBezTo>
                  <a:cubicBezTo>
                    <a:pt x="73" y="18"/>
                    <a:pt x="63" y="27"/>
                    <a:pt x="58" y="39"/>
                  </a:cubicBezTo>
                  <a:cubicBezTo>
                    <a:pt x="54" y="52"/>
                    <a:pt x="62" y="63"/>
                    <a:pt x="75" y="63"/>
                  </a:cubicBezTo>
                  <a:cubicBezTo>
                    <a:pt x="79" y="63"/>
                    <a:pt x="83" y="63"/>
                    <a:pt x="88" y="63"/>
                  </a:cubicBezTo>
                  <a:cubicBezTo>
                    <a:pt x="95" y="64"/>
                    <a:pt x="98" y="69"/>
                    <a:pt x="102" y="75"/>
                  </a:cubicBezTo>
                  <a:cubicBezTo>
                    <a:pt x="103" y="77"/>
                    <a:pt x="103" y="78"/>
                    <a:pt x="102" y="80"/>
                  </a:cubicBezTo>
                  <a:cubicBezTo>
                    <a:pt x="102" y="82"/>
                    <a:pt x="100" y="84"/>
                    <a:pt x="98" y="86"/>
                  </a:cubicBezTo>
                  <a:cubicBezTo>
                    <a:pt x="7" y="140"/>
                    <a:pt x="7" y="140"/>
                    <a:pt x="7" y="140"/>
                  </a:cubicBezTo>
                  <a:cubicBezTo>
                    <a:pt x="2" y="143"/>
                    <a:pt x="0" y="149"/>
                    <a:pt x="4" y="154"/>
                  </a:cubicBezTo>
                  <a:cubicBezTo>
                    <a:pt x="98" y="296"/>
                    <a:pt x="259" y="389"/>
                    <a:pt x="441" y="391"/>
                  </a:cubicBezTo>
                  <a:cubicBezTo>
                    <a:pt x="447" y="391"/>
                    <a:pt x="451" y="387"/>
                    <a:pt x="451" y="381"/>
                  </a:cubicBezTo>
                  <a:cubicBezTo>
                    <a:pt x="450" y="316"/>
                    <a:pt x="450" y="316"/>
                    <a:pt x="450" y="316"/>
                  </a:cubicBezTo>
                  <a:cubicBezTo>
                    <a:pt x="450" y="308"/>
                    <a:pt x="443" y="304"/>
                    <a:pt x="436" y="307"/>
                  </a:cubicBezTo>
                  <a:cubicBezTo>
                    <a:pt x="432" y="308"/>
                    <a:pt x="427" y="309"/>
                    <a:pt x="423" y="309"/>
                  </a:cubicBezTo>
                  <a:close/>
                </a:path>
              </a:pathLst>
            </a:custGeom>
            <a:solidFill>
              <a:srgbClr val="B9CD4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665;p40"/>
            <p:cNvSpPr/>
            <p:nvPr/>
          </p:nvSpPr>
          <p:spPr>
            <a:xfrm>
              <a:off x="8889741" y="2681942"/>
              <a:ext cx="344871" cy="273814"/>
            </a:xfrm>
            <a:custGeom>
              <a:avLst/>
              <a:gdLst/>
              <a:ahLst/>
              <a:cxnLst/>
              <a:rect l="l" t="t" r="r" b="b"/>
              <a:pathLst>
                <a:path w="511" h="405" extrusionOk="0">
                  <a:moveTo>
                    <a:pt x="83" y="286"/>
                  </a:moveTo>
                  <a:cubicBezTo>
                    <a:pt x="88" y="277"/>
                    <a:pt x="97" y="271"/>
                    <a:pt x="108" y="269"/>
                  </a:cubicBezTo>
                  <a:cubicBezTo>
                    <a:pt x="123" y="266"/>
                    <a:pt x="141" y="270"/>
                    <a:pt x="157" y="279"/>
                  </a:cubicBezTo>
                  <a:cubicBezTo>
                    <a:pt x="174" y="288"/>
                    <a:pt x="186" y="301"/>
                    <a:pt x="191" y="316"/>
                  </a:cubicBezTo>
                  <a:cubicBezTo>
                    <a:pt x="195" y="326"/>
                    <a:pt x="195" y="337"/>
                    <a:pt x="189" y="346"/>
                  </a:cubicBezTo>
                  <a:cubicBezTo>
                    <a:pt x="187" y="350"/>
                    <a:pt x="184" y="354"/>
                    <a:pt x="181" y="356"/>
                  </a:cubicBezTo>
                  <a:cubicBezTo>
                    <a:pt x="175" y="361"/>
                    <a:pt x="175" y="370"/>
                    <a:pt x="182" y="373"/>
                  </a:cubicBezTo>
                  <a:cubicBezTo>
                    <a:pt x="233" y="402"/>
                    <a:pt x="233" y="402"/>
                    <a:pt x="233" y="402"/>
                  </a:cubicBezTo>
                  <a:cubicBezTo>
                    <a:pt x="237" y="405"/>
                    <a:pt x="243" y="403"/>
                    <a:pt x="246" y="398"/>
                  </a:cubicBezTo>
                  <a:cubicBezTo>
                    <a:pt x="286" y="335"/>
                    <a:pt x="353" y="290"/>
                    <a:pt x="432" y="280"/>
                  </a:cubicBezTo>
                  <a:cubicBezTo>
                    <a:pt x="437" y="280"/>
                    <a:pt x="441" y="275"/>
                    <a:pt x="441" y="270"/>
                  </a:cubicBezTo>
                  <a:cubicBezTo>
                    <a:pt x="440" y="170"/>
                    <a:pt x="440" y="170"/>
                    <a:pt x="440" y="170"/>
                  </a:cubicBezTo>
                  <a:cubicBezTo>
                    <a:pt x="440" y="167"/>
                    <a:pt x="441" y="164"/>
                    <a:pt x="442" y="163"/>
                  </a:cubicBezTo>
                  <a:cubicBezTo>
                    <a:pt x="444" y="161"/>
                    <a:pt x="445" y="161"/>
                    <a:pt x="447" y="160"/>
                  </a:cubicBezTo>
                  <a:cubicBezTo>
                    <a:pt x="454" y="160"/>
                    <a:pt x="460" y="160"/>
                    <a:pt x="465" y="166"/>
                  </a:cubicBezTo>
                  <a:cubicBezTo>
                    <a:pt x="467" y="170"/>
                    <a:pt x="469" y="174"/>
                    <a:pt x="471" y="177"/>
                  </a:cubicBezTo>
                  <a:cubicBezTo>
                    <a:pt x="478" y="188"/>
                    <a:pt x="492" y="189"/>
                    <a:pt x="500" y="179"/>
                  </a:cubicBezTo>
                  <a:cubicBezTo>
                    <a:pt x="508" y="169"/>
                    <a:pt x="511" y="155"/>
                    <a:pt x="510" y="142"/>
                  </a:cubicBezTo>
                  <a:cubicBezTo>
                    <a:pt x="511" y="129"/>
                    <a:pt x="507" y="115"/>
                    <a:pt x="499" y="106"/>
                  </a:cubicBezTo>
                  <a:cubicBezTo>
                    <a:pt x="491" y="96"/>
                    <a:pt x="477" y="97"/>
                    <a:pt x="470" y="108"/>
                  </a:cubicBezTo>
                  <a:cubicBezTo>
                    <a:pt x="468" y="112"/>
                    <a:pt x="466" y="116"/>
                    <a:pt x="464" y="119"/>
                  </a:cubicBezTo>
                  <a:cubicBezTo>
                    <a:pt x="460" y="125"/>
                    <a:pt x="453" y="125"/>
                    <a:pt x="447" y="125"/>
                  </a:cubicBezTo>
                  <a:cubicBezTo>
                    <a:pt x="445" y="125"/>
                    <a:pt x="443" y="124"/>
                    <a:pt x="442" y="123"/>
                  </a:cubicBezTo>
                  <a:cubicBezTo>
                    <a:pt x="440" y="121"/>
                    <a:pt x="439" y="119"/>
                    <a:pt x="439" y="116"/>
                  </a:cubicBezTo>
                  <a:cubicBezTo>
                    <a:pt x="438" y="11"/>
                    <a:pt x="438" y="11"/>
                    <a:pt x="438" y="11"/>
                  </a:cubicBezTo>
                  <a:cubicBezTo>
                    <a:pt x="438" y="5"/>
                    <a:pt x="433" y="0"/>
                    <a:pt x="427" y="1"/>
                  </a:cubicBezTo>
                  <a:cubicBezTo>
                    <a:pt x="246" y="12"/>
                    <a:pt x="91" y="114"/>
                    <a:pt x="3" y="261"/>
                  </a:cubicBezTo>
                  <a:cubicBezTo>
                    <a:pt x="0" y="266"/>
                    <a:pt x="2" y="272"/>
                    <a:pt x="7" y="275"/>
                  </a:cubicBezTo>
                  <a:cubicBezTo>
                    <a:pt x="64" y="307"/>
                    <a:pt x="64" y="307"/>
                    <a:pt x="64" y="307"/>
                  </a:cubicBezTo>
                  <a:cubicBezTo>
                    <a:pt x="70" y="311"/>
                    <a:pt x="78" y="306"/>
                    <a:pt x="79" y="299"/>
                  </a:cubicBezTo>
                  <a:cubicBezTo>
                    <a:pt x="79" y="295"/>
                    <a:pt x="81" y="290"/>
                    <a:pt x="83" y="286"/>
                  </a:cubicBezTo>
                  <a:close/>
                </a:path>
              </a:pathLst>
            </a:custGeom>
            <a:solidFill>
              <a:srgbClr val="44E2B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666;p40"/>
            <p:cNvSpPr/>
            <p:nvPr/>
          </p:nvSpPr>
          <p:spPr>
            <a:xfrm>
              <a:off x="9198968" y="2681942"/>
              <a:ext cx="304599" cy="264325"/>
            </a:xfrm>
            <a:custGeom>
              <a:avLst/>
              <a:gdLst/>
              <a:ahLst/>
              <a:cxnLst/>
              <a:rect l="l" t="t" r="r" b="b"/>
              <a:pathLst>
                <a:path w="451" h="391" extrusionOk="0">
                  <a:moveTo>
                    <a:pt x="28" y="81"/>
                  </a:moveTo>
                  <a:cubicBezTo>
                    <a:pt x="38" y="81"/>
                    <a:pt x="48" y="86"/>
                    <a:pt x="55" y="94"/>
                  </a:cubicBezTo>
                  <a:cubicBezTo>
                    <a:pt x="66" y="106"/>
                    <a:pt x="71" y="123"/>
                    <a:pt x="71" y="142"/>
                  </a:cubicBezTo>
                  <a:cubicBezTo>
                    <a:pt x="72" y="161"/>
                    <a:pt x="66" y="178"/>
                    <a:pt x="57" y="190"/>
                  </a:cubicBezTo>
                  <a:cubicBezTo>
                    <a:pt x="50" y="198"/>
                    <a:pt x="40" y="203"/>
                    <a:pt x="30" y="203"/>
                  </a:cubicBezTo>
                  <a:cubicBezTo>
                    <a:pt x="25" y="204"/>
                    <a:pt x="20" y="203"/>
                    <a:pt x="16" y="201"/>
                  </a:cubicBezTo>
                  <a:cubicBezTo>
                    <a:pt x="9" y="198"/>
                    <a:pt x="2" y="203"/>
                    <a:pt x="2" y="210"/>
                  </a:cubicBezTo>
                  <a:cubicBezTo>
                    <a:pt x="3" y="269"/>
                    <a:pt x="3" y="269"/>
                    <a:pt x="3" y="269"/>
                  </a:cubicBezTo>
                  <a:cubicBezTo>
                    <a:pt x="3" y="274"/>
                    <a:pt x="7" y="279"/>
                    <a:pt x="13" y="279"/>
                  </a:cubicBezTo>
                  <a:cubicBezTo>
                    <a:pt x="92" y="281"/>
                    <a:pt x="163" y="321"/>
                    <a:pt x="208" y="381"/>
                  </a:cubicBezTo>
                  <a:cubicBezTo>
                    <a:pt x="211" y="385"/>
                    <a:pt x="217" y="386"/>
                    <a:pt x="221" y="383"/>
                  </a:cubicBezTo>
                  <a:cubicBezTo>
                    <a:pt x="308" y="332"/>
                    <a:pt x="308" y="332"/>
                    <a:pt x="308" y="332"/>
                  </a:cubicBezTo>
                  <a:cubicBezTo>
                    <a:pt x="310" y="331"/>
                    <a:pt x="312" y="330"/>
                    <a:pt x="315" y="331"/>
                  </a:cubicBezTo>
                  <a:cubicBezTo>
                    <a:pt x="316" y="331"/>
                    <a:pt x="318" y="332"/>
                    <a:pt x="319" y="334"/>
                  </a:cubicBezTo>
                  <a:cubicBezTo>
                    <a:pt x="323" y="339"/>
                    <a:pt x="326" y="345"/>
                    <a:pt x="323" y="352"/>
                  </a:cubicBezTo>
                  <a:cubicBezTo>
                    <a:pt x="321" y="356"/>
                    <a:pt x="318" y="359"/>
                    <a:pt x="316" y="363"/>
                  </a:cubicBezTo>
                  <a:cubicBezTo>
                    <a:pt x="311" y="374"/>
                    <a:pt x="317" y="387"/>
                    <a:pt x="329" y="389"/>
                  </a:cubicBezTo>
                  <a:cubicBezTo>
                    <a:pt x="342" y="391"/>
                    <a:pt x="356" y="386"/>
                    <a:pt x="367" y="379"/>
                  </a:cubicBezTo>
                  <a:cubicBezTo>
                    <a:pt x="378" y="373"/>
                    <a:pt x="388" y="363"/>
                    <a:pt x="393" y="351"/>
                  </a:cubicBezTo>
                  <a:cubicBezTo>
                    <a:pt x="397" y="339"/>
                    <a:pt x="389" y="328"/>
                    <a:pt x="376" y="328"/>
                  </a:cubicBezTo>
                  <a:cubicBezTo>
                    <a:pt x="372" y="327"/>
                    <a:pt x="368" y="328"/>
                    <a:pt x="363" y="328"/>
                  </a:cubicBezTo>
                  <a:cubicBezTo>
                    <a:pt x="356" y="327"/>
                    <a:pt x="353" y="322"/>
                    <a:pt x="349" y="316"/>
                  </a:cubicBezTo>
                  <a:cubicBezTo>
                    <a:pt x="348" y="314"/>
                    <a:pt x="348" y="312"/>
                    <a:pt x="349" y="311"/>
                  </a:cubicBezTo>
                  <a:cubicBezTo>
                    <a:pt x="349" y="308"/>
                    <a:pt x="351" y="306"/>
                    <a:pt x="353" y="305"/>
                  </a:cubicBezTo>
                  <a:cubicBezTo>
                    <a:pt x="444" y="251"/>
                    <a:pt x="444" y="251"/>
                    <a:pt x="444" y="251"/>
                  </a:cubicBezTo>
                  <a:cubicBezTo>
                    <a:pt x="449" y="248"/>
                    <a:pt x="451" y="241"/>
                    <a:pt x="447" y="237"/>
                  </a:cubicBezTo>
                  <a:cubicBezTo>
                    <a:pt x="353" y="95"/>
                    <a:pt x="192" y="2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83"/>
                    <a:pt x="8" y="87"/>
                    <a:pt x="15" y="84"/>
                  </a:cubicBezTo>
                  <a:cubicBezTo>
                    <a:pt x="19" y="82"/>
                    <a:pt x="24" y="81"/>
                    <a:pt x="28" y="81"/>
                  </a:cubicBezTo>
                  <a:close/>
                </a:path>
              </a:pathLst>
            </a:custGeom>
            <a:solidFill>
              <a:srgbClr val="FA107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667;p40"/>
            <p:cNvSpPr/>
            <p:nvPr/>
          </p:nvSpPr>
          <p:spPr>
            <a:xfrm>
              <a:off x="9351494" y="2861089"/>
              <a:ext cx="210627" cy="348807"/>
            </a:xfrm>
            <a:custGeom>
              <a:avLst/>
              <a:gdLst/>
              <a:ahLst/>
              <a:cxnLst/>
              <a:rect l="l" t="t" r="r" b="b"/>
              <a:pathLst>
                <a:path w="312" h="516" extrusionOk="0">
                  <a:moveTo>
                    <a:pt x="181" y="63"/>
                  </a:moveTo>
                  <a:cubicBezTo>
                    <a:pt x="186" y="72"/>
                    <a:pt x="187" y="83"/>
                    <a:pt x="184" y="93"/>
                  </a:cubicBezTo>
                  <a:cubicBezTo>
                    <a:pt x="178" y="108"/>
                    <a:pt x="166" y="121"/>
                    <a:pt x="150" y="130"/>
                  </a:cubicBezTo>
                  <a:cubicBezTo>
                    <a:pt x="134" y="140"/>
                    <a:pt x="117" y="144"/>
                    <a:pt x="101" y="142"/>
                  </a:cubicBezTo>
                  <a:cubicBezTo>
                    <a:pt x="90" y="140"/>
                    <a:pt x="81" y="134"/>
                    <a:pt x="76" y="125"/>
                  </a:cubicBezTo>
                  <a:cubicBezTo>
                    <a:pt x="74" y="121"/>
                    <a:pt x="72" y="117"/>
                    <a:pt x="72" y="113"/>
                  </a:cubicBezTo>
                  <a:cubicBezTo>
                    <a:pt x="71" y="105"/>
                    <a:pt x="63" y="101"/>
                    <a:pt x="56" y="105"/>
                  </a:cubicBezTo>
                  <a:cubicBezTo>
                    <a:pt x="6" y="135"/>
                    <a:pt x="6" y="135"/>
                    <a:pt x="6" y="135"/>
                  </a:cubicBezTo>
                  <a:cubicBezTo>
                    <a:pt x="1" y="137"/>
                    <a:pt x="0" y="143"/>
                    <a:pt x="2" y="148"/>
                  </a:cubicBezTo>
                  <a:cubicBezTo>
                    <a:pt x="21" y="183"/>
                    <a:pt x="32" y="223"/>
                    <a:pt x="32" y="265"/>
                  </a:cubicBezTo>
                  <a:cubicBezTo>
                    <a:pt x="33" y="302"/>
                    <a:pt x="25" y="337"/>
                    <a:pt x="12" y="368"/>
                  </a:cubicBezTo>
                  <a:cubicBezTo>
                    <a:pt x="10" y="373"/>
                    <a:pt x="11" y="379"/>
                    <a:pt x="16" y="381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6" y="432"/>
                    <a:pt x="108" y="434"/>
                    <a:pt x="108" y="436"/>
                  </a:cubicBezTo>
                  <a:cubicBezTo>
                    <a:pt x="109" y="438"/>
                    <a:pt x="109" y="439"/>
                    <a:pt x="108" y="441"/>
                  </a:cubicBezTo>
                  <a:cubicBezTo>
                    <a:pt x="105" y="447"/>
                    <a:pt x="102" y="453"/>
                    <a:pt x="94" y="453"/>
                  </a:cubicBezTo>
                  <a:cubicBezTo>
                    <a:pt x="90" y="454"/>
                    <a:pt x="86" y="453"/>
                    <a:pt x="82" y="453"/>
                  </a:cubicBezTo>
                  <a:cubicBezTo>
                    <a:pt x="69" y="454"/>
                    <a:pt x="61" y="466"/>
                    <a:pt x="65" y="478"/>
                  </a:cubicBezTo>
                  <a:cubicBezTo>
                    <a:pt x="70" y="489"/>
                    <a:pt x="81" y="499"/>
                    <a:pt x="92" y="505"/>
                  </a:cubicBezTo>
                  <a:cubicBezTo>
                    <a:pt x="103" y="512"/>
                    <a:pt x="117" y="516"/>
                    <a:pt x="130" y="514"/>
                  </a:cubicBezTo>
                  <a:cubicBezTo>
                    <a:pt x="142" y="511"/>
                    <a:pt x="148" y="499"/>
                    <a:pt x="142" y="487"/>
                  </a:cubicBezTo>
                  <a:cubicBezTo>
                    <a:pt x="140" y="484"/>
                    <a:pt x="137" y="480"/>
                    <a:pt x="135" y="477"/>
                  </a:cubicBezTo>
                  <a:cubicBezTo>
                    <a:pt x="132" y="470"/>
                    <a:pt x="135" y="464"/>
                    <a:pt x="139" y="458"/>
                  </a:cubicBezTo>
                  <a:cubicBezTo>
                    <a:pt x="140" y="457"/>
                    <a:pt x="141" y="456"/>
                    <a:pt x="143" y="455"/>
                  </a:cubicBezTo>
                  <a:cubicBezTo>
                    <a:pt x="145" y="455"/>
                    <a:pt x="148" y="455"/>
                    <a:pt x="150" y="456"/>
                  </a:cubicBezTo>
                  <a:cubicBezTo>
                    <a:pt x="242" y="508"/>
                    <a:pt x="242" y="508"/>
                    <a:pt x="242" y="508"/>
                  </a:cubicBezTo>
                  <a:cubicBezTo>
                    <a:pt x="247" y="511"/>
                    <a:pt x="254" y="509"/>
                    <a:pt x="256" y="504"/>
                  </a:cubicBezTo>
                  <a:cubicBezTo>
                    <a:pt x="292" y="431"/>
                    <a:pt x="312" y="349"/>
                    <a:pt x="311" y="262"/>
                  </a:cubicBezTo>
                  <a:cubicBezTo>
                    <a:pt x="310" y="169"/>
                    <a:pt x="286" y="82"/>
                    <a:pt x="243" y="6"/>
                  </a:cubicBezTo>
                  <a:cubicBezTo>
                    <a:pt x="240" y="1"/>
                    <a:pt x="234" y="0"/>
                    <a:pt x="229" y="3"/>
                  </a:cubicBezTo>
                  <a:cubicBezTo>
                    <a:pt x="173" y="36"/>
                    <a:pt x="173" y="36"/>
                    <a:pt x="173" y="36"/>
                  </a:cubicBezTo>
                  <a:cubicBezTo>
                    <a:pt x="166" y="40"/>
                    <a:pt x="166" y="49"/>
                    <a:pt x="172" y="53"/>
                  </a:cubicBezTo>
                  <a:cubicBezTo>
                    <a:pt x="176" y="56"/>
                    <a:pt x="179" y="59"/>
                    <a:pt x="181" y="63"/>
                  </a:cubicBezTo>
                  <a:close/>
                </a:path>
              </a:pathLst>
            </a:custGeom>
            <a:solidFill>
              <a:srgbClr val="FD6C3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668;p40"/>
            <p:cNvSpPr/>
            <p:nvPr/>
          </p:nvSpPr>
          <p:spPr>
            <a:xfrm>
              <a:off x="9168648" y="3128885"/>
              <a:ext cx="344871" cy="273120"/>
            </a:xfrm>
            <a:custGeom>
              <a:avLst/>
              <a:gdLst/>
              <a:ahLst/>
              <a:cxnLst/>
              <a:rect l="l" t="t" r="r" b="b"/>
              <a:pathLst>
                <a:path w="511" h="404" extrusionOk="0">
                  <a:moveTo>
                    <a:pt x="428" y="119"/>
                  </a:moveTo>
                  <a:cubicBezTo>
                    <a:pt x="423" y="128"/>
                    <a:pt x="414" y="134"/>
                    <a:pt x="403" y="136"/>
                  </a:cubicBezTo>
                  <a:cubicBezTo>
                    <a:pt x="388" y="139"/>
                    <a:pt x="370" y="135"/>
                    <a:pt x="354" y="125"/>
                  </a:cubicBezTo>
                  <a:cubicBezTo>
                    <a:pt x="337" y="116"/>
                    <a:pt x="325" y="103"/>
                    <a:pt x="320" y="89"/>
                  </a:cubicBezTo>
                  <a:cubicBezTo>
                    <a:pt x="316" y="79"/>
                    <a:pt x="316" y="68"/>
                    <a:pt x="322" y="59"/>
                  </a:cubicBezTo>
                  <a:cubicBezTo>
                    <a:pt x="324" y="55"/>
                    <a:pt x="327" y="51"/>
                    <a:pt x="330" y="48"/>
                  </a:cubicBezTo>
                  <a:cubicBezTo>
                    <a:pt x="336" y="44"/>
                    <a:pt x="336" y="35"/>
                    <a:pt x="329" y="31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4" y="0"/>
                    <a:pt x="268" y="2"/>
                    <a:pt x="265" y="6"/>
                  </a:cubicBezTo>
                  <a:cubicBezTo>
                    <a:pt x="225" y="70"/>
                    <a:pt x="157" y="115"/>
                    <a:pt x="79" y="124"/>
                  </a:cubicBezTo>
                  <a:cubicBezTo>
                    <a:pt x="74" y="125"/>
                    <a:pt x="70" y="129"/>
                    <a:pt x="70" y="135"/>
                  </a:cubicBezTo>
                  <a:cubicBezTo>
                    <a:pt x="71" y="235"/>
                    <a:pt x="71" y="235"/>
                    <a:pt x="71" y="235"/>
                  </a:cubicBezTo>
                  <a:cubicBezTo>
                    <a:pt x="71" y="238"/>
                    <a:pt x="70" y="240"/>
                    <a:pt x="69" y="242"/>
                  </a:cubicBezTo>
                  <a:cubicBezTo>
                    <a:pt x="67" y="243"/>
                    <a:pt x="66" y="244"/>
                    <a:pt x="64" y="244"/>
                  </a:cubicBezTo>
                  <a:cubicBezTo>
                    <a:pt x="57" y="245"/>
                    <a:pt x="51" y="245"/>
                    <a:pt x="46" y="238"/>
                  </a:cubicBezTo>
                  <a:cubicBezTo>
                    <a:pt x="44" y="235"/>
                    <a:pt x="42" y="231"/>
                    <a:pt x="40" y="228"/>
                  </a:cubicBezTo>
                  <a:cubicBezTo>
                    <a:pt x="33" y="217"/>
                    <a:pt x="19" y="216"/>
                    <a:pt x="11" y="226"/>
                  </a:cubicBezTo>
                  <a:cubicBezTo>
                    <a:pt x="3" y="236"/>
                    <a:pt x="0" y="250"/>
                    <a:pt x="1" y="263"/>
                  </a:cubicBezTo>
                  <a:cubicBezTo>
                    <a:pt x="0" y="276"/>
                    <a:pt x="4" y="290"/>
                    <a:pt x="12" y="299"/>
                  </a:cubicBezTo>
                  <a:cubicBezTo>
                    <a:pt x="20" y="309"/>
                    <a:pt x="34" y="308"/>
                    <a:pt x="41" y="297"/>
                  </a:cubicBezTo>
                  <a:cubicBezTo>
                    <a:pt x="43" y="293"/>
                    <a:pt x="45" y="289"/>
                    <a:pt x="47" y="286"/>
                  </a:cubicBezTo>
                  <a:cubicBezTo>
                    <a:pt x="51" y="279"/>
                    <a:pt x="58" y="279"/>
                    <a:pt x="64" y="279"/>
                  </a:cubicBezTo>
                  <a:cubicBezTo>
                    <a:pt x="66" y="279"/>
                    <a:pt x="68" y="280"/>
                    <a:pt x="69" y="281"/>
                  </a:cubicBezTo>
                  <a:cubicBezTo>
                    <a:pt x="71" y="283"/>
                    <a:pt x="72" y="286"/>
                    <a:pt x="72" y="288"/>
                  </a:cubicBezTo>
                  <a:cubicBezTo>
                    <a:pt x="73" y="394"/>
                    <a:pt x="73" y="394"/>
                    <a:pt x="73" y="394"/>
                  </a:cubicBezTo>
                  <a:cubicBezTo>
                    <a:pt x="73" y="400"/>
                    <a:pt x="78" y="404"/>
                    <a:pt x="84" y="404"/>
                  </a:cubicBezTo>
                  <a:cubicBezTo>
                    <a:pt x="265" y="392"/>
                    <a:pt x="420" y="291"/>
                    <a:pt x="508" y="144"/>
                  </a:cubicBezTo>
                  <a:cubicBezTo>
                    <a:pt x="511" y="139"/>
                    <a:pt x="509" y="133"/>
                    <a:pt x="504" y="130"/>
                  </a:cubicBezTo>
                  <a:cubicBezTo>
                    <a:pt x="447" y="98"/>
                    <a:pt x="447" y="98"/>
                    <a:pt x="447" y="98"/>
                  </a:cubicBezTo>
                  <a:cubicBezTo>
                    <a:pt x="441" y="94"/>
                    <a:pt x="433" y="98"/>
                    <a:pt x="432" y="106"/>
                  </a:cubicBezTo>
                  <a:cubicBezTo>
                    <a:pt x="432" y="110"/>
                    <a:pt x="430" y="115"/>
                    <a:pt x="428" y="119"/>
                  </a:cubicBezTo>
                  <a:close/>
                </a:path>
              </a:pathLst>
            </a:custGeom>
            <a:solidFill>
              <a:srgbClr val="E7C41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602AF29-8212-8E5E-4195-CA0C296FE24B}"/>
              </a:ext>
            </a:extLst>
          </p:cNvPr>
          <p:cNvSpPr txBox="1"/>
          <p:nvPr/>
        </p:nvSpPr>
        <p:spPr>
          <a:xfrm>
            <a:off x="6582015" y="1909302"/>
            <a:ext cx="37410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rPr>
              <a:t>ДОВЕРЯЕМ ПРОФЕССИОНАЛАМ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привлекаем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НКО к разработке инициатив и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проектов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B Sans Text Light" panose="020B0303040504020204" pitchFamily="34" charset="-52"/>
              <a:ea typeface="+mn-ea"/>
              <a:cs typeface="SB Sans Text Light" panose="020B0303040504020204" pitchFamily="34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02AF29-8212-8E5E-4195-CA0C296FE24B}"/>
              </a:ext>
            </a:extLst>
          </p:cNvPr>
          <p:cNvSpPr txBox="1"/>
          <p:nvPr/>
        </p:nvSpPr>
        <p:spPr>
          <a:xfrm>
            <a:off x="1416371" y="3418645"/>
            <a:ext cx="36373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rPr>
              <a:t>ОПИРАЕМСЯ НА РЕАЛЬНЫЕ ПОТРЕБНОСТИ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тех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,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кому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хотим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помогать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B Sans Text Light" panose="020B0303040504020204" pitchFamily="34" charset="-52"/>
              <a:ea typeface="+mn-ea"/>
              <a:cs typeface="SB Sans Text Light" panose="020B0303040504020204" pitchFamily="34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02AF29-8212-8E5E-4195-CA0C296FE24B}"/>
              </a:ext>
            </a:extLst>
          </p:cNvPr>
          <p:cNvSpPr txBox="1"/>
          <p:nvPr/>
        </p:nvSpPr>
        <p:spPr>
          <a:xfrm>
            <a:off x="1838130" y="4720796"/>
            <a:ext cx="36178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rPr>
              <a:t>ПОМОГАЕМ ПО-РАЗНОМУ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волонтерство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а особенно pro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bono*, не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менее эффективно,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чем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пожертвования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B Sans Text Light" panose="020B0303040504020204" pitchFamily="34" charset="-52"/>
              <a:ea typeface="+mn-ea"/>
              <a:cs typeface="SB Sans Text Light" panose="020B0303040504020204" pitchFamily="34" charset="-5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02AF29-8212-8E5E-4195-CA0C296FE24B}"/>
              </a:ext>
            </a:extLst>
          </p:cNvPr>
          <p:cNvSpPr txBox="1"/>
          <p:nvPr/>
        </p:nvSpPr>
        <p:spPr>
          <a:xfrm>
            <a:off x="7257016" y="3341609"/>
            <a:ext cx="38793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rPr>
              <a:t>РЕШАЕМ ПРОБЛЕМУ СИСТЕМНО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по возможности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воздействуем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на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причину, а не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следствие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02AF29-8212-8E5E-4195-CA0C296FE24B}"/>
              </a:ext>
            </a:extLst>
          </p:cNvPr>
          <p:cNvSpPr txBox="1"/>
          <p:nvPr/>
        </p:nvSpPr>
        <p:spPr>
          <a:xfrm>
            <a:off x="6707010" y="4702289"/>
            <a:ext cx="41902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rPr>
              <a:t>ВРЕМЯ, ЗАТРАЧЕННОЕ ВОЛОНТЕРОМ – ЦЕННЫЙ РЕСУРС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стараемся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B Sans Text Light" panose="020B0303040504020204" pitchFamily="34" charset="-52"/>
                <a:ea typeface="+mn-ea"/>
                <a:cs typeface="SB Sans Text Light" panose="020B0303040504020204" pitchFamily="34" charset="-52"/>
              </a:rPr>
              <a:t>его использовать максимально эффективно</a:t>
            </a:r>
          </a:p>
        </p:txBody>
      </p:sp>
    </p:spTree>
    <p:extLst>
      <p:ext uri="{BB962C8B-B14F-4D97-AF65-F5344CB8AC3E}">
        <p14:creationId xmlns:p14="http://schemas.microsoft.com/office/powerpoint/2010/main" val="383625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088A6B-3690-C85E-C8AD-25B2CFB0A648}"/>
              </a:ext>
            </a:extLst>
          </p:cNvPr>
          <p:cNvSpPr txBox="1"/>
          <p:nvPr/>
        </p:nvSpPr>
        <p:spPr>
          <a:xfrm>
            <a:off x="546903" y="739536"/>
            <a:ext cx="10367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ru-RU" sz="3600" dirty="0">
                <a:solidFill>
                  <a:srgbClr val="333F48"/>
                </a:solidFill>
                <a:latin typeface="SB Sans Display Semibold" panose="020B0703040504020204" pitchFamily="34" charset="0"/>
                <a:ea typeface="+mj-ea"/>
              </a:rPr>
              <a:t>Инфраструктура поддержки волонтеров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31E55D7-A4FD-B041-2D76-46197E557BAD}"/>
              </a:ext>
            </a:extLst>
          </p:cNvPr>
          <p:cNvSpPr txBox="1">
            <a:spLocks/>
          </p:cNvSpPr>
          <p:nvPr/>
        </p:nvSpPr>
        <p:spPr>
          <a:xfrm>
            <a:off x="754635" y="2102616"/>
            <a:ext cx="2993513" cy="1404764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SB Sans Text Light" panose="020B0303040504020204" pitchFamily="34" charset="-52"/>
              <a:ea typeface="+mj-ea"/>
              <a:cs typeface="SB Sans Text Light" panose="020B0303040504020204" pitchFamily="34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94148F-54D3-2FBC-011C-40CC7EFCA3FD}"/>
              </a:ext>
            </a:extLst>
          </p:cNvPr>
          <p:cNvSpPr txBox="1"/>
          <p:nvPr/>
        </p:nvSpPr>
        <p:spPr>
          <a:xfrm>
            <a:off x="8382893" y="4479346"/>
            <a:ext cx="34433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rPr>
              <a:t>коммуникации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rPr>
              <a:t>, обучение </a:t>
            </a:r>
            <a:b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rPr>
            </a:b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rPr>
              <a:t>и развитие, встречи </a:t>
            </a:r>
            <a:b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rPr>
            </a:b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rPr>
              <a:t>с экспертами,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rPr>
              <a:t>форумы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SB Sans Text Light" panose="020B0303040504020204" pitchFamily="34" charset="-52"/>
              <a:ea typeface="+mj-ea"/>
              <a:cs typeface="SB Sans Text Light" panose="020B0303040504020204" pitchFamily="34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D98B93-5257-641C-2968-EEE5E3B45176}"/>
              </a:ext>
            </a:extLst>
          </p:cNvPr>
          <p:cNvSpPr txBox="1"/>
          <p:nvPr/>
        </p:nvSpPr>
        <p:spPr>
          <a:xfrm>
            <a:off x="8382893" y="2460005"/>
            <a:ext cx="38091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rPr>
              <a:t>система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rPr>
              <a:t>бейджей, награждение </a:t>
            </a:r>
            <a:b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rPr>
            </a:b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rPr>
              <a:t>и поощрение лучших, встречи волонтеров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rPr>
              <a:t>с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rPr>
              <a:t>руководителями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C58C29-AF70-1688-595E-0332D718548E}"/>
              </a:ext>
            </a:extLst>
          </p:cNvPr>
          <p:cNvSpPr txBox="1"/>
          <p:nvPr/>
        </p:nvSpPr>
        <p:spPr>
          <a:xfrm>
            <a:off x="537417" y="2407367"/>
            <a:ext cx="3500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rPr>
              <a:t>выявление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rPr>
              <a:t>, признание </a:t>
            </a:r>
            <a:b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rPr>
            </a:b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rPr>
              <a:t>и тираж лучших волонтерских практик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AD4303-4BC5-4DE7-E562-6868F069BD9F}"/>
              </a:ext>
            </a:extLst>
          </p:cNvPr>
          <p:cNvSpPr txBox="1"/>
          <p:nvPr/>
        </p:nvSpPr>
        <p:spPr>
          <a:xfrm>
            <a:off x="233977" y="4516342"/>
            <a:ext cx="3500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rPr>
              <a:t>Финансовая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rPr>
              <a:t>грамотность для воспитанников детских домов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rPr>
              <a:t>Деменция.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rPr>
              <a:t>net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SB Sans Text Light" panose="020B0303040504020204" pitchFamily="34" charset="-52"/>
              <a:ea typeface="+mj-ea"/>
              <a:cs typeface="SB Sans Text Light" panose="020B0303040504020204" pitchFamily="34" charset="-52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70723608-E44B-2C73-827B-2FE8BEA4A164}"/>
              </a:ext>
            </a:extLst>
          </p:cNvPr>
          <p:cNvGrpSpPr/>
          <p:nvPr/>
        </p:nvGrpSpPr>
        <p:grpSpPr>
          <a:xfrm>
            <a:off x="4013201" y="1895344"/>
            <a:ext cx="4165600" cy="4165598"/>
            <a:chOff x="4013201" y="1346201"/>
            <a:chExt cx="4165600" cy="4165598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70474314-61E8-D8D0-3969-EE9CD3DC232B}"/>
                </a:ext>
              </a:extLst>
            </p:cNvPr>
            <p:cNvGrpSpPr/>
            <p:nvPr/>
          </p:nvGrpSpPr>
          <p:grpSpPr>
            <a:xfrm>
              <a:off x="4013201" y="1346201"/>
              <a:ext cx="4165600" cy="4165598"/>
              <a:chOff x="4419600" y="1752600"/>
              <a:chExt cx="3352801" cy="3352800"/>
            </a:xfrm>
          </p:grpSpPr>
          <p:grpSp>
            <p:nvGrpSpPr>
              <p:cNvPr id="26" name="Группа 25">
                <a:extLst>
                  <a:ext uri="{FF2B5EF4-FFF2-40B4-BE49-F238E27FC236}">
                    <a16:creationId xmlns:a16="http://schemas.microsoft.com/office/drawing/2014/main" id="{C8CB190B-9059-D301-7978-2ADA225118E1}"/>
                  </a:ext>
                </a:extLst>
              </p:cNvPr>
              <p:cNvGrpSpPr/>
              <p:nvPr/>
            </p:nvGrpSpPr>
            <p:grpSpPr>
              <a:xfrm>
                <a:off x="4419600" y="1752600"/>
                <a:ext cx="3352801" cy="3352800"/>
                <a:chOff x="4419600" y="1752600"/>
                <a:chExt cx="3352801" cy="3352800"/>
              </a:xfrm>
            </p:grpSpPr>
            <p:sp>
              <p:nvSpPr>
                <p:cNvPr id="11" name="Дуга 10">
                  <a:extLst>
                    <a:ext uri="{FF2B5EF4-FFF2-40B4-BE49-F238E27FC236}">
                      <a16:creationId xmlns:a16="http://schemas.microsoft.com/office/drawing/2014/main" id="{8E7AFAC8-5F77-782D-7A99-F016644E6CF2}"/>
                    </a:ext>
                  </a:extLst>
                </p:cNvPr>
                <p:cNvSpPr/>
                <p:nvPr/>
              </p:nvSpPr>
              <p:spPr>
                <a:xfrm>
                  <a:off x="4419600" y="1752600"/>
                  <a:ext cx="3352800" cy="3352800"/>
                </a:xfrm>
                <a:prstGeom prst="arc">
                  <a:avLst>
                    <a:gd name="adj1" fmla="val 10763299"/>
                    <a:gd name="adj2" fmla="val 16231251"/>
                  </a:avLst>
                </a:prstGeom>
                <a:gradFill flip="none" rotWithShape="1">
                  <a:gsLst>
                    <a:gs pos="53000">
                      <a:srgbClr val="21CC38"/>
                    </a:gs>
                    <a:gs pos="0">
                      <a:srgbClr val="E6EB00"/>
                    </a:gs>
                    <a:gs pos="100000">
                      <a:srgbClr val="0EABD1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571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7" name="Дуга 16">
                  <a:extLst>
                    <a:ext uri="{FF2B5EF4-FFF2-40B4-BE49-F238E27FC236}">
                      <a16:creationId xmlns:a16="http://schemas.microsoft.com/office/drawing/2014/main" id="{F61C8030-6B84-A902-9511-78230DF61113}"/>
                    </a:ext>
                  </a:extLst>
                </p:cNvPr>
                <p:cNvSpPr/>
                <p:nvPr/>
              </p:nvSpPr>
              <p:spPr>
                <a:xfrm flipH="1">
                  <a:off x="4419600" y="1752600"/>
                  <a:ext cx="3352800" cy="3352800"/>
                </a:xfrm>
                <a:prstGeom prst="arc">
                  <a:avLst>
                    <a:gd name="adj1" fmla="val 10763299"/>
                    <a:gd name="adj2" fmla="val 16231251"/>
                  </a:avLst>
                </a:prstGeom>
                <a:gradFill flip="none" rotWithShape="1">
                  <a:gsLst>
                    <a:gs pos="53000">
                      <a:srgbClr val="21CC38"/>
                    </a:gs>
                    <a:gs pos="0">
                      <a:srgbClr val="E6EB00"/>
                    </a:gs>
                    <a:gs pos="100000">
                      <a:srgbClr val="0EABD1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571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25" name="Группа 24">
                  <a:extLst>
                    <a:ext uri="{FF2B5EF4-FFF2-40B4-BE49-F238E27FC236}">
                      <a16:creationId xmlns:a16="http://schemas.microsoft.com/office/drawing/2014/main" id="{45D358F8-E0EB-0B74-8B9A-723F06C6C47D}"/>
                    </a:ext>
                  </a:extLst>
                </p:cNvPr>
                <p:cNvGrpSpPr/>
                <p:nvPr/>
              </p:nvGrpSpPr>
              <p:grpSpPr>
                <a:xfrm rot="10800000">
                  <a:off x="4419601" y="1752600"/>
                  <a:ext cx="3352800" cy="3352800"/>
                  <a:chOff x="4419600" y="2607995"/>
                  <a:chExt cx="3352800" cy="3352800"/>
                </a:xfrm>
              </p:grpSpPr>
              <p:sp>
                <p:nvSpPr>
                  <p:cNvPr id="23" name="Дуга 22">
                    <a:extLst>
                      <a:ext uri="{FF2B5EF4-FFF2-40B4-BE49-F238E27FC236}">
                        <a16:creationId xmlns:a16="http://schemas.microsoft.com/office/drawing/2014/main" id="{AF103D16-5C58-013C-22C2-51A6A28B5994}"/>
                      </a:ext>
                    </a:extLst>
                  </p:cNvPr>
                  <p:cNvSpPr/>
                  <p:nvPr/>
                </p:nvSpPr>
                <p:spPr>
                  <a:xfrm>
                    <a:off x="4419600" y="2607995"/>
                    <a:ext cx="3352800" cy="3352800"/>
                  </a:xfrm>
                  <a:prstGeom prst="arc">
                    <a:avLst>
                      <a:gd name="adj1" fmla="val 10763299"/>
                      <a:gd name="adj2" fmla="val 16231251"/>
                    </a:avLst>
                  </a:prstGeom>
                  <a:gradFill flip="none" rotWithShape="1">
                    <a:gsLst>
                      <a:gs pos="53000">
                        <a:srgbClr val="21CC38"/>
                      </a:gs>
                      <a:gs pos="0">
                        <a:srgbClr val="E6EB00"/>
                      </a:gs>
                      <a:gs pos="100000">
                        <a:srgbClr val="0EABD1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5715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24" name="Дуга 23">
                    <a:extLst>
                      <a:ext uri="{FF2B5EF4-FFF2-40B4-BE49-F238E27FC236}">
                        <a16:creationId xmlns:a16="http://schemas.microsoft.com/office/drawing/2014/main" id="{61FA565A-AA11-7407-ED57-2F8BEF626400}"/>
                      </a:ext>
                    </a:extLst>
                  </p:cNvPr>
                  <p:cNvSpPr/>
                  <p:nvPr/>
                </p:nvSpPr>
                <p:spPr>
                  <a:xfrm flipH="1">
                    <a:off x="4419600" y="2607995"/>
                    <a:ext cx="3352800" cy="3352800"/>
                  </a:xfrm>
                  <a:prstGeom prst="arc">
                    <a:avLst>
                      <a:gd name="adj1" fmla="val 10763299"/>
                      <a:gd name="adj2" fmla="val 16231251"/>
                    </a:avLst>
                  </a:prstGeom>
                  <a:gradFill flip="none" rotWithShape="1">
                    <a:gsLst>
                      <a:gs pos="53000">
                        <a:srgbClr val="21CC38"/>
                      </a:gs>
                      <a:gs pos="0">
                        <a:srgbClr val="E6EB00"/>
                      </a:gs>
                      <a:gs pos="100000">
                        <a:srgbClr val="0EABD1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5715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</p:grpSp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id="{5B42324A-7607-B740-562D-F3EE697C3CEB}"/>
                  </a:ext>
                </a:extLst>
              </p:cNvPr>
              <p:cNvSpPr/>
              <p:nvPr/>
            </p:nvSpPr>
            <p:spPr>
              <a:xfrm>
                <a:off x="4806696" y="2139696"/>
                <a:ext cx="2578608" cy="25786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303BFE6-9C60-F070-5D07-8D419D8F8649}"/>
                </a:ext>
              </a:extLst>
            </p:cNvPr>
            <p:cNvSpPr txBox="1"/>
            <p:nvPr/>
          </p:nvSpPr>
          <p:spPr>
            <a:xfrm>
              <a:off x="4678046" y="2613392"/>
              <a:ext cx="2835908" cy="16312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Display Semibold" panose="020B0703040504020204" pitchFamily="34" charset="0"/>
                  <a:ea typeface="SB Sans Display" panose="020B0503040504020204" pitchFamily="34" charset="0"/>
                  <a:cs typeface="SB Sans Text Light" panose="020B0303040504020204" pitchFamily="34" charset="-52"/>
                </a:rPr>
                <a:t>Платформа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Display Semibold" panose="020B0703040504020204" pitchFamily="34" charset="0"/>
                  <a:ea typeface="SB Sans Display" panose="020B0503040504020204" pitchFamily="34" charset="0"/>
                  <a:cs typeface="SB Sans Text Light" panose="020B0303040504020204" pitchFamily="34" charset="-52"/>
                </a:rPr>
                <a:t>«Волонтеры Сбера</a:t>
              </a:r>
              <a:r>
                <a:rPr lang="ru-RU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Display Semibold" panose="020B0703040504020204" pitchFamily="34" charset="0"/>
                  <a:ea typeface="SB Sans Display" panose="020B0503040504020204" pitchFamily="34" charset="0"/>
                  <a:cs typeface="SB Sans Text Light" panose="020B0303040504020204" pitchFamily="34" charset="-52"/>
                </a:rPr>
                <a:t>» </a:t>
              </a:r>
              <a:endPara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Display Semibold" panose="020B0703040504020204" pitchFamily="34" charset="0"/>
                <a:ea typeface="SB Sans Display" panose="020B0503040504020204" pitchFamily="34" charset="0"/>
                <a:cs typeface="SB Sans Text Light" panose="020B0303040504020204" pitchFamily="34" charset="-52"/>
              </a:endParaRP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Text Light" panose="020B0303040504020204" pitchFamily="34" charset="-52"/>
                  <a:ea typeface="+mj-ea"/>
                  <a:cs typeface="SB Sans Text Light" panose="020B0303040504020204" pitchFamily="34" charset="-52"/>
                </a:rPr>
                <a:t>учет волонтеров, проектов, библиотека знаний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C3EABA2-FB7E-02E6-5D06-5BA8720CE067}"/>
              </a:ext>
            </a:extLst>
          </p:cNvPr>
          <p:cNvSpPr txBox="1"/>
          <p:nvPr/>
        </p:nvSpPr>
        <p:spPr>
          <a:xfrm>
            <a:off x="546904" y="234597"/>
            <a:ext cx="7158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080" defTabSz="360000"/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B Sans Display Light" panose="020B0303040504020204" pitchFamily="34" charset="0"/>
                <a:ea typeface="SB Sans Display" panose="020B0503040504020204" pitchFamily="34" charset="0"/>
                <a:cs typeface="SB Sans Display Light" panose="020B0303040504020204" pitchFamily="34" charset="0"/>
              </a:rPr>
              <a:t>ИНФРАСТРУКТУРА ПОДДЕРЖКИ ВОЛОНТЕРСТВА В СБЕРЕ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SB Sans Display Light" panose="020B0303040504020204" pitchFamily="34" charset="0"/>
              <a:ea typeface="SB Sans Display" panose="020B05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33" name="Google Shape;160;p22"/>
          <p:cNvSpPr txBox="1">
            <a:spLocks/>
          </p:cNvSpPr>
          <p:nvPr/>
        </p:nvSpPr>
        <p:spPr>
          <a:xfrm>
            <a:off x="546903" y="1770731"/>
            <a:ext cx="3842217" cy="60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ru-RU" sz="1800" b="1" kern="0" dirty="0">
                <a:solidFill>
                  <a:srgbClr val="343D44"/>
                </a:solidFill>
                <a:highlight>
                  <a:srgbClr val="FFFF00"/>
                </a:highlight>
                <a:latin typeface="SB Sans Display" panose="020B0503040504020204" pitchFamily="34" charset="0"/>
                <a:cs typeface="SB Sans Display" panose="020B0503040504020204" pitchFamily="34" charset="0"/>
              </a:rPr>
              <a:t>КОНКУРС СОЦИАЛЬНЫХ ПРОЕКТОВ</a:t>
            </a:r>
          </a:p>
        </p:txBody>
      </p:sp>
      <p:sp>
        <p:nvSpPr>
          <p:cNvPr id="34" name="Google Shape;160;p22"/>
          <p:cNvSpPr txBox="1">
            <a:spLocks/>
          </p:cNvSpPr>
          <p:nvPr/>
        </p:nvSpPr>
        <p:spPr>
          <a:xfrm>
            <a:off x="519394" y="4125856"/>
            <a:ext cx="3842217" cy="60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ru-RU" sz="1800" b="1" kern="0" dirty="0">
                <a:solidFill>
                  <a:srgbClr val="343D44"/>
                </a:solidFill>
                <a:highlight>
                  <a:srgbClr val="FFFF00"/>
                </a:highlight>
                <a:latin typeface="SB Sans Display" panose="020B0503040504020204" pitchFamily="34" charset="0"/>
                <a:cs typeface="SB Sans Display" panose="020B0503040504020204" pitchFamily="34" charset="0"/>
              </a:rPr>
              <a:t>ЯКОРНЫЕ ПРОЕКТЫ</a:t>
            </a:r>
          </a:p>
        </p:txBody>
      </p:sp>
      <p:sp>
        <p:nvSpPr>
          <p:cNvPr id="35" name="Google Shape;160;p22"/>
          <p:cNvSpPr txBox="1">
            <a:spLocks/>
          </p:cNvSpPr>
          <p:nvPr/>
        </p:nvSpPr>
        <p:spPr>
          <a:xfrm>
            <a:off x="8382893" y="2088515"/>
            <a:ext cx="3842217" cy="60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ru-RU" sz="1800" b="1" kern="0" dirty="0">
                <a:solidFill>
                  <a:srgbClr val="343D44"/>
                </a:solidFill>
                <a:highlight>
                  <a:srgbClr val="FFFF00"/>
                </a:highlight>
                <a:latin typeface="SB Sans Display" panose="020B0503040504020204" pitchFamily="34" charset="0"/>
                <a:cs typeface="SB Sans Display" panose="020B0503040504020204" pitchFamily="34" charset="0"/>
              </a:rPr>
              <a:t>МОТИВАЦИЯ И ПРИЗНАНИЕ</a:t>
            </a:r>
          </a:p>
        </p:txBody>
      </p:sp>
      <p:sp>
        <p:nvSpPr>
          <p:cNvPr id="36" name="Google Shape;160;p22"/>
          <p:cNvSpPr txBox="1">
            <a:spLocks/>
          </p:cNvSpPr>
          <p:nvPr/>
        </p:nvSpPr>
        <p:spPr>
          <a:xfrm>
            <a:off x="8382893" y="3831671"/>
            <a:ext cx="3382387" cy="60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ru-RU" sz="1800" b="1" kern="0" dirty="0">
                <a:solidFill>
                  <a:srgbClr val="343D44"/>
                </a:solidFill>
                <a:highlight>
                  <a:srgbClr val="FFFF00"/>
                </a:highlight>
                <a:latin typeface="SB Sans Display" panose="020B0503040504020204" pitchFamily="34" charset="0"/>
                <a:cs typeface="SB Sans Display" panose="020B0503040504020204" pitchFamily="34" charset="0"/>
              </a:rPr>
              <a:t>РАБОТА С СООБЩЕСТВАМИ</a:t>
            </a:r>
          </a:p>
        </p:txBody>
      </p:sp>
    </p:spTree>
    <p:extLst>
      <p:ext uri="{BB962C8B-B14F-4D97-AF65-F5344CB8AC3E}">
        <p14:creationId xmlns:p14="http://schemas.microsoft.com/office/powerpoint/2010/main" val="182155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41">
            <a:extLst>
              <a:ext uri="{FF2B5EF4-FFF2-40B4-BE49-F238E27FC236}">
                <a16:creationId xmlns:a16="http://schemas.microsoft.com/office/drawing/2014/main" id="{7AF9C8BE-D73A-058A-6467-BFCB31963B6A}"/>
              </a:ext>
            </a:extLst>
          </p:cNvPr>
          <p:cNvSpPr/>
          <p:nvPr/>
        </p:nvSpPr>
        <p:spPr>
          <a:xfrm>
            <a:off x="701039" y="2010147"/>
            <a:ext cx="4885113" cy="4240181"/>
          </a:xfrm>
          <a:prstGeom prst="roundRect">
            <a:avLst>
              <a:gd name="adj" fmla="val 4806"/>
            </a:avLst>
          </a:prstGeom>
          <a:solidFill>
            <a:srgbClr val="FFFFFF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lang="ru-RU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90615-054B-1924-C22B-3E6718040D43}"/>
              </a:ext>
            </a:extLst>
          </p:cNvPr>
          <p:cNvSpPr txBox="1"/>
          <p:nvPr/>
        </p:nvSpPr>
        <p:spPr>
          <a:xfrm>
            <a:off x="540428" y="724667"/>
            <a:ext cx="100416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ru-RU" sz="3600" dirty="0" smtClean="0">
                <a:solidFill>
                  <a:srgbClr val="333F48"/>
                </a:solidFill>
                <a:latin typeface="SB Sans Display Semibold" panose="020B0703040504020204" pitchFamily="34" charset="0"/>
                <a:ea typeface="+mj-ea"/>
              </a:rPr>
              <a:t>Сообщество волонтеров Сбера в цифрах</a:t>
            </a:r>
            <a:endParaRPr lang="en-US" sz="3600" dirty="0">
              <a:solidFill>
                <a:srgbClr val="333F48"/>
              </a:solidFill>
              <a:latin typeface="SB Sans Display Semibold" panose="020B0703040504020204" pitchFamily="34" charset="0"/>
              <a:ea typeface="+mj-ea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B54566A-D37D-6184-605B-2F221142F6BF}"/>
              </a:ext>
            </a:extLst>
          </p:cNvPr>
          <p:cNvGrpSpPr/>
          <p:nvPr/>
        </p:nvGrpSpPr>
        <p:grpSpPr>
          <a:xfrm>
            <a:off x="943818" y="2317292"/>
            <a:ext cx="4218386" cy="936154"/>
            <a:chOff x="943818" y="2236286"/>
            <a:chExt cx="4218386" cy="936154"/>
          </a:xfrm>
        </p:grpSpPr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1365E695-9704-7CF3-962C-CAE936044A87}"/>
                </a:ext>
              </a:extLst>
            </p:cNvPr>
            <p:cNvSpPr txBox="1"/>
            <p:nvPr/>
          </p:nvSpPr>
          <p:spPr>
            <a:xfrm>
              <a:off x="943818" y="2236286"/>
              <a:ext cx="3581166" cy="936154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ru-RU" sz="6000" spc="-160" dirty="0" smtClean="0">
                  <a:gradFill>
                    <a:gsLst>
                      <a:gs pos="0">
                        <a:srgbClr val="92D050"/>
                      </a:gs>
                      <a:gs pos="100000">
                        <a:srgbClr val="00B050"/>
                      </a:gs>
                    </a:gsLst>
                    <a:lin ang="0" scaled="0"/>
                  </a:gradFill>
                  <a:latin typeface="SB Sans Display Semibold" panose="020B0703040504020204" pitchFamily="34" charset="0"/>
                  <a:ea typeface="SB Sans Display" panose="020B0503040504020204" pitchFamily="34" charset="0"/>
                  <a:cs typeface="SB Sans Text Light" panose="020B0303040504020204" pitchFamily="34" charset="-52"/>
                </a:rPr>
                <a:t>100 </a:t>
              </a:r>
              <a:r>
                <a:rPr lang="ru-RU" sz="3200" spc="-160" dirty="0" smtClean="0">
                  <a:gradFill>
                    <a:gsLst>
                      <a:gs pos="0">
                        <a:srgbClr val="92D050"/>
                      </a:gs>
                      <a:gs pos="100000">
                        <a:srgbClr val="00B050"/>
                      </a:gs>
                    </a:gsLst>
                    <a:lin ang="0" scaled="0"/>
                  </a:gradFill>
                  <a:latin typeface="SB Sans Display Semibold" panose="020B0703040504020204" pitchFamily="34" charset="0"/>
                  <a:ea typeface="SB Sans Display" panose="020B0503040504020204" pitchFamily="34" charset="0"/>
                  <a:cs typeface="SB Sans Text Light" panose="020B0303040504020204" pitchFamily="34" charset="-52"/>
                </a:rPr>
                <a:t>тыс.</a:t>
              </a:r>
              <a:endParaRPr lang="ru-RU" sz="7200" spc="-160" baseline="30000" dirty="0">
                <a:gradFill>
                  <a:gsLst>
                    <a:gs pos="0">
                      <a:srgbClr val="92D050"/>
                    </a:gs>
                    <a:gs pos="100000">
                      <a:srgbClr val="00B050"/>
                    </a:gs>
                  </a:gsLst>
                  <a:lin ang="0" scaled="0"/>
                </a:gradFill>
                <a:latin typeface="SB Sans Display Semibold" panose="020B0703040504020204" pitchFamily="34" charset="0"/>
                <a:ea typeface="SB Sans Display" panose="020B0503040504020204" pitchFamily="34" charset="0"/>
                <a:cs typeface="SB Sans Text Light" panose="020B0303040504020204" pitchFamily="34" charset="-52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1FAFB8-6E8B-7DD5-5247-263027EEA480}"/>
                </a:ext>
              </a:extLst>
            </p:cNvPr>
            <p:cNvSpPr txBox="1"/>
            <p:nvPr/>
          </p:nvSpPr>
          <p:spPr>
            <a:xfrm>
              <a:off x="3227832" y="2335031"/>
              <a:ext cx="193437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Text Light" panose="020B0303040504020204" pitchFamily="34" charset="-52"/>
                  <a:ea typeface="+mj-ea"/>
                  <a:cs typeface="SB Sans Text Light" panose="020B0303040504020204" pitchFamily="34" charset="-52"/>
                </a:rPr>
                <a:t>Сотрудников </a:t>
              </a:r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Text Light" panose="020B0303040504020204" pitchFamily="34" charset="-52"/>
                  <a:ea typeface="+mj-ea"/>
                  <a:cs typeface="SB Sans Text Light" panose="020B0303040504020204" pitchFamily="34" charset="-52"/>
                </a:rPr>
                <a:t>участвуют 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Text Light" panose="020B0303040504020204" pitchFamily="34" charset="-52"/>
                  <a:ea typeface="+mj-ea"/>
                  <a:cs typeface="SB Sans Text Light" panose="020B0303040504020204" pitchFamily="34" charset="-52"/>
                </a:rPr>
                <a:t/>
              </a:r>
              <a:b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Text Light" panose="020B0303040504020204" pitchFamily="34" charset="-52"/>
                  <a:ea typeface="+mj-ea"/>
                  <a:cs typeface="SB Sans Text Light" panose="020B0303040504020204" pitchFamily="34" charset="-52"/>
                </a:rPr>
              </a:b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Text Light" panose="020B0303040504020204" pitchFamily="34" charset="-52"/>
                  <a:ea typeface="+mj-ea"/>
                  <a:cs typeface="SB Sans Text Light" panose="020B0303040504020204" pitchFamily="34" charset="-52"/>
                </a:rPr>
                <a:t>в 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Text Light" panose="020B0303040504020204" pitchFamily="34" charset="-52"/>
                  <a:ea typeface="+mj-ea"/>
                  <a:cs typeface="SB Sans Text Light" panose="020B0303040504020204" pitchFamily="34" charset="-52"/>
                </a:rPr>
                <a:t>ESG</a:t>
              </a:r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Text Light" panose="020B0303040504020204" pitchFamily="34" charset="-52"/>
                  <a:ea typeface="+mj-ea"/>
                  <a:cs typeface="SB Sans Text Light" panose="020B0303040504020204" pitchFamily="34" charset="-52"/>
                </a:rPr>
                <a:t>-активностях </a:t>
              </a:r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A7F21F3-D015-C07F-2E08-11B9778CDE19}"/>
              </a:ext>
            </a:extLst>
          </p:cNvPr>
          <p:cNvGrpSpPr/>
          <p:nvPr/>
        </p:nvGrpSpPr>
        <p:grpSpPr>
          <a:xfrm>
            <a:off x="943818" y="3662160"/>
            <a:ext cx="4058973" cy="936154"/>
            <a:chOff x="943818" y="3677746"/>
            <a:chExt cx="4058973" cy="936154"/>
          </a:xfrm>
        </p:grpSpPr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2E582BB5-7E69-0335-F44E-38327F1FCDF8}"/>
                </a:ext>
              </a:extLst>
            </p:cNvPr>
            <p:cNvSpPr txBox="1"/>
            <p:nvPr/>
          </p:nvSpPr>
          <p:spPr>
            <a:xfrm>
              <a:off x="943818" y="3677746"/>
              <a:ext cx="3581166" cy="936154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6000" spc="-160" dirty="0" smtClean="0">
                  <a:gradFill>
                    <a:gsLst>
                      <a:gs pos="0">
                        <a:srgbClr val="92D050"/>
                      </a:gs>
                      <a:gs pos="100000">
                        <a:srgbClr val="00B050"/>
                      </a:gs>
                    </a:gsLst>
                    <a:lin ang="0" scaled="0"/>
                  </a:gradFill>
                  <a:latin typeface="SB Sans Display Semibold" panose="020B0703040504020204" pitchFamily="34" charset="0"/>
                  <a:cs typeface="SB Sans Text Light" panose="020B0303040504020204" pitchFamily="34" charset="-52"/>
                </a:rPr>
                <a:t>&gt;</a:t>
              </a:r>
              <a:r>
                <a:rPr lang="ru-RU" sz="6000" spc="-160" dirty="0" smtClean="0">
                  <a:gradFill>
                    <a:gsLst>
                      <a:gs pos="0">
                        <a:srgbClr val="92D050"/>
                      </a:gs>
                      <a:gs pos="100000">
                        <a:srgbClr val="00B050"/>
                      </a:gs>
                    </a:gsLst>
                    <a:lin ang="0" scaled="0"/>
                  </a:gradFill>
                  <a:latin typeface="SB Sans Display Semibold" panose="020B0703040504020204" pitchFamily="34" charset="0"/>
                  <a:cs typeface="SB Sans Text Light" panose="020B0303040504020204" pitchFamily="34" charset="-52"/>
                </a:rPr>
                <a:t>17 </a:t>
              </a:r>
              <a:r>
                <a:rPr lang="ru-RU" sz="3200" spc="-160" dirty="0" smtClean="0">
                  <a:gradFill>
                    <a:gsLst>
                      <a:gs pos="0">
                        <a:srgbClr val="92D050"/>
                      </a:gs>
                      <a:gs pos="100000">
                        <a:srgbClr val="00B050"/>
                      </a:gs>
                    </a:gsLst>
                    <a:lin ang="0" scaled="0"/>
                  </a:gradFill>
                  <a:latin typeface="SB Sans Display Semibold" panose="020B0703040504020204" pitchFamily="34" charset="0"/>
                  <a:cs typeface="SB Sans Text Light" panose="020B0303040504020204" pitchFamily="34" charset="-52"/>
                </a:rPr>
                <a:t>тыс.</a:t>
              </a:r>
              <a:endParaRPr lang="ru-RU" sz="3200" spc="-160" baseline="30000" dirty="0">
                <a:gradFill>
                  <a:gsLst>
                    <a:gs pos="0">
                      <a:srgbClr val="92D050"/>
                    </a:gs>
                    <a:gs pos="100000">
                      <a:srgbClr val="00B050"/>
                    </a:gs>
                  </a:gsLst>
                  <a:lin ang="0" scaled="0"/>
                </a:gradFill>
                <a:latin typeface="SB Sans Display Semibold" panose="020B0703040504020204" pitchFamily="34" charset="0"/>
                <a:cs typeface="SB Sans Text Light" panose="020B0303040504020204" pitchFamily="34" charset="-52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0B6EFA-2651-4AEC-4A76-8E7E26140AE7}"/>
                </a:ext>
              </a:extLst>
            </p:cNvPr>
            <p:cNvSpPr txBox="1"/>
            <p:nvPr/>
          </p:nvSpPr>
          <p:spPr>
            <a:xfrm>
              <a:off x="3228079" y="3900229"/>
              <a:ext cx="177471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fontAlgn="base">
                <a:lnSpc>
                  <a:spcPct val="100000"/>
                </a:lnSpc>
                <a:spcBef>
                  <a:spcPts val="0"/>
                </a:spcBef>
                <a:spcAft>
                  <a:spcPts val="1500"/>
                </a:spcAft>
                <a:buNone/>
              </a:pP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Text Light" panose="020B0303040504020204" pitchFamily="34" charset="-52"/>
                  <a:ea typeface="+mj-ea"/>
                  <a:cs typeface="SB Sans Text Light" panose="020B0303040504020204" pitchFamily="34" charset="-52"/>
                </a:rPr>
                <a:t>Волонтеров на платформе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8DABAB0E-E11C-F01D-1A0A-9332B916C2FD}"/>
              </a:ext>
            </a:extLst>
          </p:cNvPr>
          <p:cNvGrpSpPr/>
          <p:nvPr/>
        </p:nvGrpSpPr>
        <p:grpSpPr>
          <a:xfrm>
            <a:off x="943818" y="5007028"/>
            <a:ext cx="4392953" cy="936154"/>
            <a:chOff x="943818" y="4926022"/>
            <a:chExt cx="4392953" cy="936154"/>
          </a:xfrm>
        </p:grpSpPr>
        <p:sp>
          <p:nvSpPr>
            <p:cNvPr id="23" name="object 11">
              <a:extLst>
                <a:ext uri="{FF2B5EF4-FFF2-40B4-BE49-F238E27FC236}">
                  <a16:creationId xmlns:a16="http://schemas.microsoft.com/office/drawing/2014/main" id="{FE76E8D9-F11A-18E0-5C28-0E8CF9369270}"/>
                </a:ext>
              </a:extLst>
            </p:cNvPr>
            <p:cNvSpPr txBox="1"/>
            <p:nvPr/>
          </p:nvSpPr>
          <p:spPr>
            <a:xfrm>
              <a:off x="943818" y="4926022"/>
              <a:ext cx="1976166" cy="936154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6000" spc="-160" dirty="0" smtClean="0">
                  <a:gradFill>
                    <a:gsLst>
                      <a:gs pos="0">
                        <a:srgbClr val="92D050"/>
                      </a:gs>
                      <a:gs pos="100000">
                        <a:srgbClr val="00B050"/>
                      </a:gs>
                    </a:gsLst>
                    <a:lin ang="0" scaled="0"/>
                  </a:gradFill>
                  <a:latin typeface="SB Sans Display Semibold" panose="020B0703040504020204" pitchFamily="34" charset="0"/>
                  <a:cs typeface="SB Sans Text Light" panose="020B0303040504020204" pitchFamily="34" charset="-52"/>
                </a:rPr>
                <a:t>&gt;</a:t>
              </a:r>
              <a:r>
                <a:rPr lang="ru-RU" sz="6000" spc="-160" dirty="0" smtClean="0">
                  <a:gradFill>
                    <a:gsLst>
                      <a:gs pos="0">
                        <a:srgbClr val="92D050"/>
                      </a:gs>
                      <a:gs pos="100000">
                        <a:srgbClr val="00B050"/>
                      </a:gs>
                    </a:gsLst>
                    <a:lin ang="0" scaled="0"/>
                  </a:gradFill>
                  <a:latin typeface="SB Sans Display Semibold" panose="020B0703040504020204" pitchFamily="34" charset="0"/>
                  <a:cs typeface="SB Sans Text Light" panose="020B0303040504020204" pitchFamily="34" charset="-52"/>
                </a:rPr>
                <a:t>200</a:t>
              </a:r>
              <a:endParaRPr lang="ru-RU" sz="7200" spc="-160" baseline="30000" dirty="0">
                <a:gradFill>
                  <a:gsLst>
                    <a:gs pos="0">
                      <a:srgbClr val="92D050"/>
                    </a:gs>
                    <a:gs pos="100000">
                      <a:srgbClr val="00B050"/>
                    </a:gs>
                  </a:gsLst>
                  <a:lin ang="0" scaled="0"/>
                </a:gradFill>
                <a:latin typeface="SB Sans Display Semibold" panose="020B0703040504020204" pitchFamily="34" charset="0"/>
                <a:cs typeface="SB Sans Text Light" panose="020B0303040504020204" pitchFamily="34" charset="-5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8CFAA2-8381-072A-2E3C-4BBEBBED5E77}"/>
                </a:ext>
              </a:extLst>
            </p:cNvPr>
            <p:cNvSpPr txBox="1"/>
            <p:nvPr/>
          </p:nvSpPr>
          <p:spPr>
            <a:xfrm>
              <a:off x="3227832" y="4958054"/>
              <a:ext cx="210893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Aft>
                  <a:spcPts val="1500"/>
                </a:spcAft>
              </a:pPr>
              <a:r>
                <a:rPr lang="ru-RU" sz="1400" dirty="0" smtClean="0">
                  <a:solidFill>
                    <a:srgbClr val="000000"/>
                  </a:solidFill>
                  <a:latin typeface="SB Sans Text Light" panose="020B0303040504020204" pitchFamily="34" charset="-52"/>
                  <a:ea typeface="+mj-ea"/>
                  <a:cs typeface="SB Sans Text Light" panose="020B0303040504020204" pitchFamily="34" charset="-52"/>
                </a:rPr>
                <a:t>Команд участников Конкурса социальных проектов</a:t>
              </a:r>
              <a:endParaRPr lang="ru-RU" sz="1400" dirty="0">
                <a:solidFill>
                  <a:srgbClr val="000000"/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C3EABA2-FB7E-02E6-5D06-5BA8720CE067}"/>
              </a:ext>
            </a:extLst>
          </p:cNvPr>
          <p:cNvSpPr txBox="1"/>
          <p:nvPr/>
        </p:nvSpPr>
        <p:spPr>
          <a:xfrm>
            <a:off x="546904" y="234597"/>
            <a:ext cx="7158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080" defTabSz="360000"/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B Sans Display Light" panose="020B0303040504020204" pitchFamily="34" charset="0"/>
                <a:ea typeface="SB Sans Display" panose="020B0503040504020204" pitchFamily="34" charset="0"/>
                <a:cs typeface="SB Sans Display Light" panose="020B0303040504020204" pitchFamily="34" charset="0"/>
              </a:rPr>
              <a:t>ИНФРАСТРУКТУРА ПОДДЕРЖКИ ВОЛОНТЕРСТВА В СБЕРЕ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SB Sans Display Light" panose="020B0303040504020204" pitchFamily="34" charset="0"/>
              <a:ea typeface="SB Sans Display" panose="020B05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493A78C4-B8D5-4E4D-B67A-85E3D189F1AD}"/>
              </a:ext>
            </a:extLst>
          </p:cNvPr>
          <p:cNvSpPr txBox="1">
            <a:spLocks/>
          </p:cNvSpPr>
          <p:nvPr/>
        </p:nvSpPr>
        <p:spPr>
          <a:xfrm>
            <a:off x="837842" y="1638611"/>
            <a:ext cx="1896559" cy="5399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3200" b="1" dirty="0" smtClean="0"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Сбер</a:t>
            </a:r>
            <a:endParaRPr lang="ru-RU" sz="3200" b="1" dirty="0">
              <a:gradFill>
                <a:gsLst>
                  <a:gs pos="0">
                    <a:srgbClr val="40E3B4"/>
                  </a:gs>
                  <a:gs pos="74000">
                    <a:srgbClr val="FFC000"/>
                  </a:gs>
                  <a:gs pos="99000">
                    <a:srgbClr val="FA0782"/>
                  </a:gs>
                </a:gsLst>
                <a:lin ang="0" scaled="0"/>
              </a:gra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8" name="Скругленный прямоугольник 41">
            <a:extLst>
              <a:ext uri="{FF2B5EF4-FFF2-40B4-BE49-F238E27FC236}">
                <a16:creationId xmlns:a16="http://schemas.microsoft.com/office/drawing/2014/main" id="{7AF9C8BE-D73A-058A-6467-BFCB31963B6A}"/>
              </a:ext>
            </a:extLst>
          </p:cNvPr>
          <p:cNvSpPr/>
          <p:nvPr/>
        </p:nvSpPr>
        <p:spPr>
          <a:xfrm>
            <a:off x="6165271" y="2010147"/>
            <a:ext cx="4885113" cy="4240181"/>
          </a:xfrm>
          <a:prstGeom prst="roundRect">
            <a:avLst>
              <a:gd name="adj" fmla="val 4806"/>
            </a:avLst>
          </a:prstGeom>
          <a:solidFill>
            <a:srgbClr val="FFFFFF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lang="ru-RU" dirty="0">
              <a:solidFill>
                <a:schemeClr val="tx1"/>
              </a:solidFill>
              <a:sym typeface="Arial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B54566A-D37D-6184-605B-2F221142F6BF}"/>
              </a:ext>
            </a:extLst>
          </p:cNvPr>
          <p:cNvGrpSpPr/>
          <p:nvPr/>
        </p:nvGrpSpPr>
        <p:grpSpPr>
          <a:xfrm>
            <a:off x="6408050" y="2317292"/>
            <a:ext cx="4218386" cy="936154"/>
            <a:chOff x="943818" y="2236286"/>
            <a:chExt cx="4218386" cy="936154"/>
          </a:xfrm>
        </p:grpSpPr>
        <p:sp>
          <p:nvSpPr>
            <p:cNvPr id="22" name="object 11">
              <a:extLst>
                <a:ext uri="{FF2B5EF4-FFF2-40B4-BE49-F238E27FC236}">
                  <a16:creationId xmlns:a16="http://schemas.microsoft.com/office/drawing/2014/main" id="{1365E695-9704-7CF3-962C-CAE936044A87}"/>
                </a:ext>
              </a:extLst>
            </p:cNvPr>
            <p:cNvSpPr txBox="1"/>
            <p:nvPr/>
          </p:nvSpPr>
          <p:spPr>
            <a:xfrm>
              <a:off x="943818" y="2236286"/>
              <a:ext cx="3581166" cy="936154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ru-RU" sz="6000" spc="-160" dirty="0" smtClean="0">
                  <a:gradFill>
                    <a:gsLst>
                      <a:gs pos="0">
                        <a:srgbClr val="92D050"/>
                      </a:gs>
                      <a:gs pos="100000">
                        <a:srgbClr val="00B050"/>
                      </a:gs>
                    </a:gsLst>
                    <a:lin ang="0" scaled="0"/>
                  </a:gradFill>
                  <a:latin typeface="SB Sans Display Semibold" panose="020B0703040504020204" pitchFamily="34" charset="0"/>
                  <a:ea typeface="SB Sans Display" panose="020B0503040504020204" pitchFamily="34" charset="0"/>
                  <a:cs typeface="SB Sans Text Light" panose="020B0303040504020204" pitchFamily="34" charset="-52"/>
                </a:rPr>
                <a:t>10 </a:t>
              </a:r>
              <a:r>
                <a:rPr lang="ru-RU" sz="3200" spc="-160" dirty="0" smtClean="0">
                  <a:gradFill>
                    <a:gsLst>
                      <a:gs pos="0">
                        <a:srgbClr val="92D050"/>
                      </a:gs>
                      <a:gs pos="100000">
                        <a:srgbClr val="00B050"/>
                      </a:gs>
                    </a:gsLst>
                    <a:lin ang="0" scaled="0"/>
                  </a:gradFill>
                  <a:latin typeface="SB Sans Display Semibold" panose="020B0703040504020204" pitchFamily="34" charset="0"/>
                  <a:ea typeface="SB Sans Display" panose="020B0503040504020204" pitchFamily="34" charset="0"/>
                  <a:cs typeface="SB Sans Text Light" panose="020B0303040504020204" pitchFamily="34" charset="-52"/>
                </a:rPr>
                <a:t>тыс.</a:t>
              </a:r>
              <a:endParaRPr lang="ru-RU" sz="7200" spc="-160" baseline="30000" dirty="0">
                <a:gradFill>
                  <a:gsLst>
                    <a:gs pos="0">
                      <a:srgbClr val="92D050"/>
                    </a:gs>
                    <a:gs pos="100000">
                      <a:srgbClr val="00B050"/>
                    </a:gs>
                  </a:gsLst>
                  <a:lin ang="0" scaled="0"/>
                </a:gradFill>
                <a:latin typeface="SB Sans Display Semibold" panose="020B0703040504020204" pitchFamily="34" charset="0"/>
                <a:ea typeface="SB Sans Display" panose="020B0503040504020204" pitchFamily="34" charset="0"/>
                <a:cs typeface="SB Sans Text Light" panose="020B0303040504020204" pitchFamily="34" charset="-5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FAFB8-6E8B-7DD5-5247-263027EEA480}"/>
                </a:ext>
              </a:extLst>
            </p:cNvPr>
            <p:cNvSpPr txBox="1"/>
            <p:nvPr/>
          </p:nvSpPr>
          <p:spPr>
            <a:xfrm>
              <a:off x="3227832" y="2335031"/>
              <a:ext cx="193437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Text Light" panose="020B0303040504020204" pitchFamily="34" charset="-52"/>
                  <a:ea typeface="+mj-ea"/>
                  <a:cs typeface="SB Sans Text Light" panose="020B0303040504020204" pitchFamily="34" charset="-52"/>
                </a:rPr>
                <a:t>Сотрудников </a:t>
              </a:r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Text Light" panose="020B0303040504020204" pitchFamily="34" charset="-52"/>
                  <a:ea typeface="+mj-ea"/>
                  <a:cs typeface="SB Sans Text Light" panose="020B0303040504020204" pitchFamily="34" charset="-52"/>
                </a:rPr>
                <a:t>участвуют 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Text Light" panose="020B0303040504020204" pitchFamily="34" charset="-52"/>
                  <a:ea typeface="+mj-ea"/>
                  <a:cs typeface="SB Sans Text Light" panose="020B0303040504020204" pitchFamily="34" charset="-52"/>
                </a:rPr>
                <a:t/>
              </a:r>
              <a:b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Text Light" panose="020B0303040504020204" pitchFamily="34" charset="-52"/>
                  <a:ea typeface="+mj-ea"/>
                  <a:cs typeface="SB Sans Text Light" panose="020B0303040504020204" pitchFamily="34" charset="-52"/>
                </a:rPr>
              </a:b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Text Light" panose="020B0303040504020204" pitchFamily="34" charset="-52"/>
                  <a:ea typeface="+mj-ea"/>
                  <a:cs typeface="SB Sans Text Light" panose="020B0303040504020204" pitchFamily="34" charset="-52"/>
                </a:rPr>
                <a:t>в 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Text Light" panose="020B0303040504020204" pitchFamily="34" charset="-52"/>
                  <a:ea typeface="+mj-ea"/>
                  <a:cs typeface="SB Sans Text Light" panose="020B0303040504020204" pitchFamily="34" charset="-52"/>
                </a:rPr>
                <a:t>ESG</a:t>
              </a:r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Text Light" panose="020B0303040504020204" pitchFamily="34" charset="-52"/>
                  <a:ea typeface="+mj-ea"/>
                  <a:cs typeface="SB Sans Text Light" panose="020B0303040504020204" pitchFamily="34" charset="-52"/>
                </a:rPr>
                <a:t>-активностях </a:t>
              </a:r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9A7F21F3-D015-C07F-2E08-11B9778CDE19}"/>
              </a:ext>
            </a:extLst>
          </p:cNvPr>
          <p:cNvGrpSpPr/>
          <p:nvPr/>
        </p:nvGrpSpPr>
        <p:grpSpPr>
          <a:xfrm>
            <a:off x="6408050" y="3662160"/>
            <a:ext cx="4058973" cy="936154"/>
            <a:chOff x="943818" y="3677746"/>
            <a:chExt cx="4058973" cy="936154"/>
          </a:xfrm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2E582BB5-7E69-0335-F44E-38327F1FCDF8}"/>
                </a:ext>
              </a:extLst>
            </p:cNvPr>
            <p:cNvSpPr txBox="1"/>
            <p:nvPr/>
          </p:nvSpPr>
          <p:spPr>
            <a:xfrm>
              <a:off x="943818" y="3677746"/>
              <a:ext cx="3581166" cy="936154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ru-RU" sz="6000" spc="-160" dirty="0" smtClean="0">
                  <a:gradFill>
                    <a:gsLst>
                      <a:gs pos="0">
                        <a:srgbClr val="92D050"/>
                      </a:gs>
                      <a:gs pos="100000">
                        <a:srgbClr val="00B050"/>
                      </a:gs>
                    </a:gsLst>
                    <a:lin ang="0" scaled="0"/>
                  </a:gradFill>
                  <a:latin typeface="SB Sans Display Semibold" panose="020B0703040504020204" pitchFamily="34" charset="0"/>
                  <a:cs typeface="SB Sans Text Light" panose="020B0303040504020204" pitchFamily="34" charset="-52"/>
                </a:rPr>
                <a:t>2 </a:t>
              </a:r>
              <a:r>
                <a:rPr lang="ru-RU" sz="3200" spc="-160" dirty="0">
                  <a:gradFill>
                    <a:gsLst>
                      <a:gs pos="0">
                        <a:srgbClr val="92D050"/>
                      </a:gs>
                      <a:gs pos="100000">
                        <a:srgbClr val="00B050"/>
                      </a:gs>
                    </a:gsLst>
                    <a:lin ang="0" scaled="0"/>
                  </a:gradFill>
                  <a:latin typeface="SB Sans Display Semibold" panose="020B0703040504020204" pitchFamily="34" charset="0"/>
                  <a:ea typeface="SB Sans Display" panose="020B0503040504020204" pitchFamily="34" charset="0"/>
                  <a:cs typeface="SB Sans Text Light" panose="020B0303040504020204" pitchFamily="34" charset="-52"/>
                </a:rPr>
                <a:t>тыс</a:t>
              </a:r>
              <a:r>
                <a:rPr lang="ru-RU" sz="3200" spc="-160" dirty="0" smtClean="0">
                  <a:gradFill>
                    <a:gsLst>
                      <a:gs pos="0">
                        <a:srgbClr val="92D050"/>
                      </a:gs>
                      <a:gs pos="100000">
                        <a:srgbClr val="00B050"/>
                      </a:gs>
                    </a:gsLst>
                    <a:lin ang="0" scaled="0"/>
                  </a:gradFill>
                  <a:latin typeface="SB Sans Display Semibold" panose="020B0703040504020204" pitchFamily="34" charset="0"/>
                  <a:ea typeface="SB Sans Display" panose="020B0503040504020204" pitchFamily="34" charset="0"/>
                  <a:cs typeface="SB Sans Text Light" panose="020B0303040504020204" pitchFamily="34" charset="-52"/>
                </a:rPr>
                <a:t>.</a:t>
              </a:r>
              <a:endParaRPr lang="ru-RU" sz="7200" spc="-160" baseline="30000" dirty="0">
                <a:gradFill>
                  <a:gsLst>
                    <a:gs pos="0">
                      <a:srgbClr val="92D050"/>
                    </a:gs>
                    <a:gs pos="100000">
                      <a:srgbClr val="00B050"/>
                    </a:gs>
                  </a:gsLst>
                  <a:lin ang="0" scaled="0"/>
                </a:gradFill>
                <a:latin typeface="SB Sans Display Semibold" panose="020B0703040504020204" pitchFamily="34" charset="0"/>
                <a:ea typeface="SB Sans Display" panose="020B0503040504020204" pitchFamily="34" charset="0"/>
                <a:cs typeface="SB Sans Text Light" panose="020B0303040504020204" pitchFamily="34" charset="-52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0B6EFA-2651-4AEC-4A76-8E7E26140AE7}"/>
                </a:ext>
              </a:extLst>
            </p:cNvPr>
            <p:cNvSpPr txBox="1"/>
            <p:nvPr/>
          </p:nvSpPr>
          <p:spPr>
            <a:xfrm>
              <a:off x="3228079" y="3900229"/>
              <a:ext cx="177471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fontAlgn="base">
                <a:lnSpc>
                  <a:spcPct val="100000"/>
                </a:lnSpc>
                <a:spcBef>
                  <a:spcPts val="0"/>
                </a:spcBef>
                <a:spcAft>
                  <a:spcPts val="1500"/>
                </a:spcAft>
                <a:buNone/>
              </a:pP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B Sans Text Light" panose="020B0303040504020204" pitchFamily="34" charset="-52"/>
                  <a:ea typeface="+mj-ea"/>
                  <a:cs typeface="SB Sans Text Light" panose="020B0303040504020204" pitchFamily="34" charset="-52"/>
                </a:rPr>
                <a:t>Волонтеров на платформе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8DABAB0E-E11C-F01D-1A0A-9332B916C2FD}"/>
              </a:ext>
            </a:extLst>
          </p:cNvPr>
          <p:cNvGrpSpPr/>
          <p:nvPr/>
        </p:nvGrpSpPr>
        <p:grpSpPr>
          <a:xfrm>
            <a:off x="6408050" y="5007028"/>
            <a:ext cx="4392953" cy="936154"/>
            <a:chOff x="943818" y="4926022"/>
            <a:chExt cx="4392953" cy="936154"/>
          </a:xfrm>
        </p:grpSpPr>
        <p:sp>
          <p:nvSpPr>
            <p:cNvPr id="33" name="object 11">
              <a:extLst>
                <a:ext uri="{FF2B5EF4-FFF2-40B4-BE49-F238E27FC236}">
                  <a16:creationId xmlns:a16="http://schemas.microsoft.com/office/drawing/2014/main" id="{FE76E8D9-F11A-18E0-5C28-0E8CF9369270}"/>
                </a:ext>
              </a:extLst>
            </p:cNvPr>
            <p:cNvSpPr txBox="1"/>
            <p:nvPr/>
          </p:nvSpPr>
          <p:spPr>
            <a:xfrm>
              <a:off x="943818" y="4926022"/>
              <a:ext cx="1976166" cy="936154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ru-RU" sz="6000" spc="-160" dirty="0" smtClean="0">
                  <a:gradFill>
                    <a:gsLst>
                      <a:gs pos="0">
                        <a:srgbClr val="92D050"/>
                      </a:gs>
                      <a:gs pos="100000">
                        <a:srgbClr val="00B050"/>
                      </a:gs>
                    </a:gsLst>
                    <a:lin ang="0" scaled="0"/>
                  </a:gradFill>
                  <a:latin typeface="SB Sans Display Semibold" panose="020B0703040504020204" pitchFamily="34" charset="0"/>
                  <a:cs typeface="SB Sans Text Light" panose="020B0303040504020204" pitchFamily="34" charset="-52"/>
                </a:rPr>
                <a:t>28</a:t>
              </a:r>
              <a:endParaRPr lang="ru-RU" sz="7200" spc="-160" baseline="30000" dirty="0">
                <a:gradFill>
                  <a:gsLst>
                    <a:gs pos="0">
                      <a:srgbClr val="92D050"/>
                    </a:gs>
                    <a:gs pos="100000">
                      <a:srgbClr val="00B050"/>
                    </a:gs>
                  </a:gsLst>
                  <a:lin ang="0" scaled="0"/>
                </a:gradFill>
                <a:latin typeface="SB Sans Display Semibold" panose="020B0703040504020204" pitchFamily="34" charset="0"/>
                <a:cs typeface="SB Sans Text Light" panose="020B0303040504020204" pitchFamily="34" charset="-52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D8CFAA2-8381-072A-2E3C-4BBEBBED5E77}"/>
                </a:ext>
              </a:extLst>
            </p:cNvPr>
            <p:cNvSpPr txBox="1"/>
            <p:nvPr/>
          </p:nvSpPr>
          <p:spPr>
            <a:xfrm>
              <a:off x="3227832" y="4958054"/>
              <a:ext cx="210893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Aft>
                  <a:spcPts val="1500"/>
                </a:spcAft>
              </a:pPr>
              <a:r>
                <a:rPr lang="ru-RU" sz="1400" dirty="0" smtClean="0">
                  <a:solidFill>
                    <a:srgbClr val="000000"/>
                  </a:solidFill>
                  <a:latin typeface="SB Sans Text Light" panose="020B0303040504020204" pitchFamily="34" charset="-52"/>
                  <a:ea typeface="+mj-ea"/>
                  <a:cs typeface="SB Sans Text Light" panose="020B0303040504020204" pitchFamily="34" charset="-52"/>
                </a:rPr>
                <a:t>Команд участников Конкурса социальных проектов</a:t>
              </a:r>
              <a:endParaRPr lang="ru-RU" sz="1400" dirty="0">
                <a:solidFill>
                  <a:srgbClr val="000000"/>
                </a:solidFill>
                <a:latin typeface="SB Sans Text Light" panose="020B0303040504020204" pitchFamily="34" charset="-52"/>
                <a:ea typeface="+mj-ea"/>
                <a:cs typeface="SB Sans Text Light" panose="020B0303040504020204" pitchFamily="34" charset="-52"/>
              </a:endParaRPr>
            </a:p>
          </p:txBody>
        </p:sp>
      </p:grpSp>
      <p:sp>
        <p:nvSpPr>
          <p:cNvPr id="35" name="Title 2">
            <a:extLst>
              <a:ext uri="{FF2B5EF4-FFF2-40B4-BE49-F238E27FC236}">
                <a16:creationId xmlns:a16="http://schemas.microsoft.com/office/drawing/2014/main" id="{493A78C4-B8D5-4E4D-B67A-85E3D189F1AD}"/>
              </a:ext>
            </a:extLst>
          </p:cNvPr>
          <p:cNvSpPr txBox="1">
            <a:spLocks/>
          </p:cNvSpPr>
          <p:nvPr/>
        </p:nvSpPr>
        <p:spPr>
          <a:xfrm>
            <a:off x="6302074" y="1638611"/>
            <a:ext cx="4662413" cy="5399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3200" b="1" dirty="0" smtClean="0"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Сибирский банк</a:t>
            </a:r>
            <a:endParaRPr lang="ru-RU" sz="3200" b="1" dirty="0">
              <a:gradFill>
                <a:gsLst>
                  <a:gs pos="0">
                    <a:srgbClr val="40E3B4"/>
                  </a:gs>
                  <a:gs pos="74000">
                    <a:srgbClr val="FFC000"/>
                  </a:gs>
                  <a:gs pos="99000">
                    <a:srgbClr val="FA0782"/>
                  </a:gs>
                </a:gsLst>
                <a:lin ang="0" scaled="0"/>
              </a:gra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75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64118B-264D-4828-B529-FCDB3CCEE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78979" y="0"/>
            <a:ext cx="62357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3" r="14461"/>
          <a:stretch/>
        </p:blipFill>
        <p:spPr>
          <a:xfrm>
            <a:off x="10633" y="0"/>
            <a:ext cx="7391758" cy="6858000"/>
          </a:xfrm>
          <a:prstGeom prst="rect">
            <a:avLst/>
          </a:prstGeom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493A78C4-B8D5-4E4D-B67A-85E3D189F1AD}"/>
              </a:ext>
            </a:extLst>
          </p:cNvPr>
          <p:cNvSpPr txBox="1">
            <a:spLocks/>
          </p:cNvSpPr>
          <p:nvPr/>
        </p:nvSpPr>
        <p:spPr>
          <a:xfrm>
            <a:off x="7872549" y="2378799"/>
            <a:ext cx="402303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3600" b="1" dirty="0" smtClean="0"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СИБИРЬSOCIAL</a:t>
            </a:r>
            <a:r>
              <a:rPr lang="ru-RU" sz="2800" b="1" dirty="0" smtClean="0"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 </a:t>
            </a:r>
            <a:endParaRPr lang="en-US" sz="2800" b="1" dirty="0" smtClean="0">
              <a:gradFill>
                <a:gsLst>
                  <a:gs pos="0">
                    <a:srgbClr val="40E3B4"/>
                  </a:gs>
                  <a:gs pos="74000">
                    <a:srgbClr val="FFC000"/>
                  </a:gs>
                  <a:gs pos="99000">
                    <a:srgbClr val="FA0782"/>
                  </a:gs>
                </a:gsLst>
                <a:lin ang="0" scaled="0"/>
              </a:gra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lvl="0">
              <a:defRPr/>
            </a:pPr>
            <a:endParaRPr lang="en-US" sz="2800" b="1" dirty="0">
              <a:gradFill>
                <a:gsLst>
                  <a:gs pos="0">
                    <a:srgbClr val="40E3B4"/>
                  </a:gs>
                  <a:gs pos="74000">
                    <a:srgbClr val="FFC000"/>
                  </a:gs>
                  <a:gs pos="99000">
                    <a:srgbClr val="FA0782"/>
                  </a:gs>
                </a:gsLst>
                <a:lin ang="0" scaled="0"/>
              </a:gra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lvl="0">
              <a:defRPr/>
            </a:pPr>
            <a:r>
              <a:rPr lang="ru-RU" sz="2800" dirty="0" smtClean="0"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РЕГИОНАЛЬНОЕ СООБЩЕСТВО ВОЛОНТЕРСКИХ ПРОЕКТОВ</a:t>
            </a:r>
            <a:r>
              <a:rPr lang="en-US" sz="2800" dirty="0" smtClean="0"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 </a:t>
            </a:r>
            <a:r>
              <a:rPr lang="ru-RU" sz="2800" dirty="0" smtClean="0">
                <a:gradFill>
                  <a:gsLst>
                    <a:gs pos="0">
                      <a:srgbClr val="40E3B4"/>
                    </a:gs>
                    <a:gs pos="74000">
                      <a:srgbClr val="FFC000"/>
                    </a:gs>
                    <a:gs pos="99000">
                      <a:srgbClr val="FA0782"/>
                    </a:gs>
                  </a:gsLst>
                  <a:lin ang="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СИБИРИ</a:t>
            </a:r>
            <a:endParaRPr lang="ru-RU" sz="2800" dirty="0">
              <a:gradFill>
                <a:gsLst>
                  <a:gs pos="0">
                    <a:srgbClr val="40E3B4"/>
                  </a:gs>
                  <a:gs pos="74000">
                    <a:srgbClr val="FFC000"/>
                  </a:gs>
                  <a:gs pos="99000">
                    <a:srgbClr val="FA0782"/>
                  </a:gs>
                </a:gsLst>
                <a:lin ang="0" scaled="0"/>
              </a:gra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11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5ED1B8-7FED-E5CF-9B43-2C121728DB1D}"/>
              </a:ext>
            </a:extLst>
          </p:cNvPr>
          <p:cNvSpPr txBox="1"/>
          <p:nvPr/>
        </p:nvSpPr>
        <p:spPr>
          <a:xfrm>
            <a:off x="513569" y="725581"/>
            <a:ext cx="11097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defRPr/>
            </a:pPr>
            <a:r>
              <a:rPr lang="ru-RU" sz="3600" dirty="0">
                <a:solidFill>
                  <a:srgbClr val="333F48"/>
                </a:solidFill>
                <a:latin typeface="SB Sans Display Semibold" panose="020B0703040504020204" pitchFamily="34" charset="0"/>
                <a:cs typeface="+mn-cs"/>
              </a:rPr>
              <a:t>Структура волонтерского </a:t>
            </a:r>
            <a:r>
              <a:rPr lang="ru-RU" sz="3600" dirty="0" smtClean="0">
                <a:solidFill>
                  <a:srgbClr val="333F48"/>
                </a:solidFill>
                <a:latin typeface="SB Sans Display Semibold" panose="020B0703040504020204" pitchFamily="34" charset="0"/>
                <a:cs typeface="+mn-cs"/>
              </a:rPr>
              <a:t>сообщества Сибири</a:t>
            </a:r>
            <a:endParaRPr lang="en-US" sz="3600" dirty="0">
              <a:solidFill>
                <a:srgbClr val="333F48"/>
              </a:solidFill>
              <a:latin typeface="SB Sans Display Semibold" panose="020B0703040504020204" pitchFamily="34" charset="0"/>
              <a:cs typeface="+mn-cs"/>
            </a:endParaRPr>
          </a:p>
        </p:txBody>
      </p:sp>
      <p:sp>
        <p:nvSpPr>
          <p:cNvPr id="8" name="Скругленный прямоугольник 41">
            <a:extLst>
              <a:ext uri="{FF2B5EF4-FFF2-40B4-BE49-F238E27FC236}">
                <a16:creationId xmlns:a16="http://schemas.microsoft.com/office/drawing/2014/main" id="{B49FB1D9-68AD-13B6-697C-1C0F7F18F8FA}"/>
              </a:ext>
            </a:extLst>
          </p:cNvPr>
          <p:cNvSpPr/>
          <p:nvPr/>
        </p:nvSpPr>
        <p:spPr>
          <a:xfrm>
            <a:off x="695325" y="2068293"/>
            <a:ext cx="11064284" cy="4725109"/>
          </a:xfrm>
          <a:prstGeom prst="roundRect">
            <a:avLst>
              <a:gd name="adj" fmla="val 4670"/>
            </a:avLst>
          </a:prstGeom>
          <a:solidFill>
            <a:schemeClr val="bg1">
              <a:alpha val="80000"/>
            </a:schemeClr>
          </a:solidFill>
        </p:spPr>
        <p:txBody>
          <a:bodyPr wrap="square" lIns="0" tIns="0" rIns="0" bIns="0" rtlCol="0"/>
          <a:lstStyle/>
          <a:p>
            <a:endParaRPr lang="ru-RU" dirty="0">
              <a:solidFill>
                <a:schemeClr val="tx1"/>
              </a:solidFill>
              <a:sym typeface="Arial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9564663" y="1800502"/>
            <a:ext cx="1807863" cy="1729553"/>
            <a:chOff x="9134069" y="2070453"/>
            <a:chExt cx="1807863" cy="1729553"/>
          </a:xfrm>
        </p:grpSpPr>
        <p:sp>
          <p:nvSpPr>
            <p:cNvPr id="12" name="Овал 11"/>
            <p:cNvSpPr/>
            <p:nvPr/>
          </p:nvSpPr>
          <p:spPr>
            <a:xfrm>
              <a:off x="9212307" y="2093635"/>
              <a:ext cx="1729625" cy="170637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2"/>
            <a:srcRect l="44734" t="41803" r="45808" b="41610"/>
            <a:stretch/>
          </p:blipFill>
          <p:spPr>
            <a:xfrm>
              <a:off x="9134069" y="2070453"/>
              <a:ext cx="1729626" cy="1706372"/>
            </a:xfrm>
            <a:custGeom>
              <a:avLst/>
              <a:gdLst>
                <a:gd name="connsiteX0" fmla="*/ 864813 w 1729626"/>
                <a:gd name="connsiteY0" fmla="*/ 0 h 1706372"/>
                <a:gd name="connsiteX1" fmla="*/ 1729626 w 1729626"/>
                <a:gd name="connsiteY1" fmla="*/ 853186 h 1706372"/>
                <a:gd name="connsiteX2" fmla="*/ 864813 w 1729626"/>
                <a:gd name="connsiteY2" fmla="*/ 1706372 h 1706372"/>
                <a:gd name="connsiteX3" fmla="*/ 0 w 1729626"/>
                <a:gd name="connsiteY3" fmla="*/ 853186 h 1706372"/>
                <a:gd name="connsiteX4" fmla="*/ 864813 w 1729626"/>
                <a:gd name="connsiteY4" fmla="*/ 0 h 1706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9626" h="1706372">
                  <a:moveTo>
                    <a:pt x="864813" y="0"/>
                  </a:moveTo>
                  <a:cubicBezTo>
                    <a:pt x="1342436" y="0"/>
                    <a:pt x="1729626" y="381984"/>
                    <a:pt x="1729626" y="853186"/>
                  </a:cubicBezTo>
                  <a:cubicBezTo>
                    <a:pt x="1729626" y="1324388"/>
                    <a:pt x="1342436" y="1706372"/>
                    <a:pt x="864813" y="1706372"/>
                  </a:cubicBezTo>
                  <a:cubicBezTo>
                    <a:pt x="387190" y="1706372"/>
                    <a:pt x="0" y="1324388"/>
                    <a:pt x="0" y="853186"/>
                  </a:cubicBezTo>
                  <a:cubicBezTo>
                    <a:pt x="0" y="381984"/>
                    <a:pt x="387190" y="0"/>
                    <a:pt x="864813" y="0"/>
                  </a:cubicBezTo>
                  <a:close/>
                </a:path>
              </a:pathLst>
            </a:custGeom>
          </p:spPr>
        </p:pic>
      </p:grpSp>
      <p:sp>
        <p:nvSpPr>
          <p:cNvPr id="14" name="Текст 39"/>
          <p:cNvSpPr txBox="1">
            <a:spLocks/>
          </p:cNvSpPr>
          <p:nvPr/>
        </p:nvSpPr>
        <p:spPr>
          <a:xfrm>
            <a:off x="9758072" y="3579454"/>
            <a:ext cx="1480151" cy="264013"/>
          </a:xfrm>
          <a:prstGeom prst="rect">
            <a:avLst/>
          </a:prstGeom>
        </p:spPr>
        <p:txBody>
          <a:bodyPr/>
          <a:lstStyle>
            <a:lvl1pPr marL="84138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/>
              <a:buNone/>
              <a:tabLst/>
              <a:defRPr sz="1800" b="0" i="0" kern="1200" cap="none" baseline="0">
                <a:solidFill>
                  <a:schemeClr val="tx2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203597" marR="0" indent="-198835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05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Сибирские доноры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84138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15" name="Текст 40"/>
          <p:cNvSpPr txBox="1">
            <a:spLocks/>
          </p:cNvSpPr>
          <p:nvPr/>
        </p:nvSpPr>
        <p:spPr>
          <a:xfrm>
            <a:off x="9808315" y="4251542"/>
            <a:ext cx="1558226" cy="86177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35744" indent="-2143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Wingdings" charset="2"/>
              <a:buChar char="§"/>
              <a:tabLst/>
              <a:defRPr sz="1400" b="0" i="0" kern="1200" cap="none" baseline="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203597" marR="0" indent="-198835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05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" lvl="0" indent="0"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Антон </a:t>
            </a:r>
          </a:p>
          <a:p>
            <a:pPr marL="21431" lvl="0" indent="0"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Лукьянов</a:t>
            </a:r>
          </a:p>
          <a:p>
            <a:pPr marL="21431" lvl="0" indent="0">
              <a:buNone/>
            </a:pPr>
            <a:endParaRPr lang="ru-RU" sz="400" b="1" dirty="0">
              <a:solidFill>
                <a:srgbClr val="000000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21431" lvl="0" indent="0">
              <a:buNone/>
            </a:pPr>
            <a:r>
              <a:rPr lang="ru-RU" sz="1100" dirty="0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Главный специалист Секретариат</a:t>
            </a:r>
            <a:endParaRPr lang="ru-RU" sz="1100" dirty="0">
              <a:solidFill>
                <a:srgbClr val="000000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8062075" y="1792391"/>
            <a:ext cx="1733537" cy="1733259"/>
            <a:chOff x="8503387" y="2062342"/>
            <a:chExt cx="1733537" cy="1733259"/>
          </a:xfrm>
        </p:grpSpPr>
        <p:sp>
          <p:nvSpPr>
            <p:cNvPr id="17" name="Овал 16"/>
            <p:cNvSpPr/>
            <p:nvPr/>
          </p:nvSpPr>
          <p:spPr>
            <a:xfrm>
              <a:off x="8507299" y="2089230"/>
              <a:ext cx="1729625" cy="170637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2" t="2587" r="7040" b="9354"/>
            <a:stretch>
              <a:fillRect/>
            </a:stretch>
          </p:blipFill>
          <p:spPr>
            <a:xfrm>
              <a:off x="8503387" y="2062342"/>
              <a:ext cx="1729626" cy="1706372"/>
            </a:xfrm>
            <a:custGeom>
              <a:avLst/>
              <a:gdLst>
                <a:gd name="connsiteX0" fmla="*/ 864813 w 1729626"/>
                <a:gd name="connsiteY0" fmla="*/ 0 h 1706372"/>
                <a:gd name="connsiteX1" fmla="*/ 1729626 w 1729626"/>
                <a:gd name="connsiteY1" fmla="*/ 853186 h 1706372"/>
                <a:gd name="connsiteX2" fmla="*/ 864813 w 1729626"/>
                <a:gd name="connsiteY2" fmla="*/ 1706372 h 1706372"/>
                <a:gd name="connsiteX3" fmla="*/ 0 w 1729626"/>
                <a:gd name="connsiteY3" fmla="*/ 853186 h 1706372"/>
                <a:gd name="connsiteX4" fmla="*/ 864813 w 1729626"/>
                <a:gd name="connsiteY4" fmla="*/ 0 h 1706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9626" h="1706372">
                  <a:moveTo>
                    <a:pt x="864813" y="0"/>
                  </a:moveTo>
                  <a:cubicBezTo>
                    <a:pt x="1342436" y="0"/>
                    <a:pt x="1729626" y="381984"/>
                    <a:pt x="1729626" y="853186"/>
                  </a:cubicBezTo>
                  <a:cubicBezTo>
                    <a:pt x="1729626" y="1324388"/>
                    <a:pt x="1342436" y="1706372"/>
                    <a:pt x="864813" y="1706372"/>
                  </a:cubicBezTo>
                  <a:cubicBezTo>
                    <a:pt x="387190" y="1706372"/>
                    <a:pt x="0" y="1324388"/>
                    <a:pt x="0" y="853186"/>
                  </a:cubicBezTo>
                  <a:cubicBezTo>
                    <a:pt x="0" y="381984"/>
                    <a:pt x="387190" y="0"/>
                    <a:pt x="864813" y="0"/>
                  </a:cubicBezTo>
                  <a:close/>
                </a:path>
              </a:pathLst>
            </a:cu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6641119" y="1796796"/>
            <a:ext cx="1759076" cy="1713182"/>
            <a:chOff x="6959268" y="2048884"/>
            <a:chExt cx="1759076" cy="1713182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8322168" y="2121937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Овал 20"/>
            <p:cNvSpPr/>
            <p:nvPr/>
          </p:nvSpPr>
          <p:spPr>
            <a:xfrm>
              <a:off x="6959268" y="2055695"/>
              <a:ext cx="1729625" cy="1706371"/>
            </a:xfrm>
            <a:prstGeom prst="ellipse">
              <a:avLst/>
            </a:prstGeom>
            <a:solidFill>
              <a:srgbClr val="338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2" b="2025"/>
            <a:stretch>
              <a:fillRect/>
            </a:stretch>
          </p:blipFill>
          <p:spPr>
            <a:xfrm>
              <a:off x="7005996" y="2048884"/>
              <a:ext cx="1712348" cy="1706372"/>
            </a:xfrm>
            <a:custGeom>
              <a:avLst/>
              <a:gdLst>
                <a:gd name="connsiteX0" fmla="*/ 864813 w 1712348"/>
                <a:gd name="connsiteY0" fmla="*/ 0 h 1706372"/>
                <a:gd name="connsiteX1" fmla="*/ 1712056 w 1712348"/>
                <a:gd name="connsiteY1" fmla="*/ 681239 h 1706372"/>
                <a:gd name="connsiteX2" fmla="*/ 1712348 w 1712348"/>
                <a:gd name="connsiteY2" fmla="*/ 683126 h 1706372"/>
                <a:gd name="connsiteX3" fmla="*/ 1712348 w 1712348"/>
                <a:gd name="connsiteY3" fmla="*/ 1023246 h 1706372"/>
                <a:gd name="connsiteX4" fmla="*/ 1712056 w 1712348"/>
                <a:gd name="connsiteY4" fmla="*/ 1025133 h 1706372"/>
                <a:gd name="connsiteX5" fmla="*/ 864813 w 1712348"/>
                <a:gd name="connsiteY5" fmla="*/ 1706372 h 1706372"/>
                <a:gd name="connsiteX6" fmla="*/ 0 w 1712348"/>
                <a:gd name="connsiteY6" fmla="*/ 853186 h 1706372"/>
                <a:gd name="connsiteX7" fmla="*/ 864813 w 1712348"/>
                <a:gd name="connsiteY7" fmla="*/ 0 h 1706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2348" h="1706372">
                  <a:moveTo>
                    <a:pt x="864813" y="0"/>
                  </a:moveTo>
                  <a:cubicBezTo>
                    <a:pt x="1282733" y="0"/>
                    <a:pt x="1631415" y="292457"/>
                    <a:pt x="1712056" y="681239"/>
                  </a:cubicBezTo>
                  <a:lnTo>
                    <a:pt x="1712348" y="683126"/>
                  </a:lnTo>
                  <a:lnTo>
                    <a:pt x="1712348" y="1023246"/>
                  </a:lnTo>
                  <a:lnTo>
                    <a:pt x="1712056" y="1025133"/>
                  </a:lnTo>
                  <a:cubicBezTo>
                    <a:pt x="1631415" y="1413916"/>
                    <a:pt x="1282733" y="1706372"/>
                    <a:pt x="864813" y="1706372"/>
                  </a:cubicBezTo>
                  <a:cubicBezTo>
                    <a:pt x="387190" y="1706372"/>
                    <a:pt x="0" y="1324388"/>
                    <a:pt x="0" y="853186"/>
                  </a:cubicBezTo>
                  <a:cubicBezTo>
                    <a:pt x="0" y="381984"/>
                    <a:pt x="387190" y="0"/>
                    <a:pt x="864813" y="0"/>
                  </a:cubicBezTo>
                  <a:close/>
                </a:path>
              </a:pathLst>
            </a:cu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5153465" y="1777711"/>
            <a:ext cx="1776354" cy="1713332"/>
            <a:chOff x="5215640" y="2058824"/>
            <a:chExt cx="1776354" cy="1713332"/>
          </a:xfrm>
        </p:grpSpPr>
        <p:sp>
          <p:nvSpPr>
            <p:cNvPr id="24" name="Овал 23"/>
            <p:cNvSpPr/>
            <p:nvPr/>
          </p:nvSpPr>
          <p:spPr>
            <a:xfrm>
              <a:off x="5262369" y="2058824"/>
              <a:ext cx="1729625" cy="1706371"/>
            </a:xfrm>
            <a:prstGeom prst="ellipse">
              <a:avLst/>
            </a:prstGeom>
            <a:solidFill>
              <a:srgbClr val="57B5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9" t="1453" r="2760" b="5030"/>
            <a:stretch>
              <a:fillRect/>
            </a:stretch>
          </p:blipFill>
          <p:spPr>
            <a:xfrm>
              <a:off x="5215640" y="2065784"/>
              <a:ext cx="1729626" cy="1706372"/>
            </a:xfrm>
            <a:custGeom>
              <a:avLst/>
              <a:gdLst>
                <a:gd name="connsiteX0" fmla="*/ 864813 w 1729626"/>
                <a:gd name="connsiteY0" fmla="*/ 0 h 1706372"/>
                <a:gd name="connsiteX1" fmla="*/ 1729626 w 1729626"/>
                <a:gd name="connsiteY1" fmla="*/ 853186 h 1706372"/>
                <a:gd name="connsiteX2" fmla="*/ 864813 w 1729626"/>
                <a:gd name="connsiteY2" fmla="*/ 1706372 h 1706372"/>
                <a:gd name="connsiteX3" fmla="*/ 0 w 1729626"/>
                <a:gd name="connsiteY3" fmla="*/ 853186 h 1706372"/>
                <a:gd name="connsiteX4" fmla="*/ 864813 w 1729626"/>
                <a:gd name="connsiteY4" fmla="*/ 0 h 1706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9626" h="1706372">
                  <a:moveTo>
                    <a:pt x="864813" y="0"/>
                  </a:moveTo>
                  <a:cubicBezTo>
                    <a:pt x="1342436" y="0"/>
                    <a:pt x="1729626" y="381984"/>
                    <a:pt x="1729626" y="853186"/>
                  </a:cubicBezTo>
                  <a:cubicBezTo>
                    <a:pt x="1729626" y="1324388"/>
                    <a:pt x="1342436" y="1706372"/>
                    <a:pt x="864813" y="1706372"/>
                  </a:cubicBezTo>
                  <a:cubicBezTo>
                    <a:pt x="387190" y="1706372"/>
                    <a:pt x="0" y="1324388"/>
                    <a:pt x="0" y="853186"/>
                  </a:cubicBezTo>
                  <a:cubicBezTo>
                    <a:pt x="0" y="381984"/>
                    <a:pt x="387190" y="0"/>
                    <a:pt x="864813" y="0"/>
                  </a:cubicBezTo>
                  <a:close/>
                </a:path>
              </a:pathLst>
            </a:cu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3659540" y="1727492"/>
            <a:ext cx="1775836" cy="1742075"/>
            <a:chOff x="8151326" y="769441"/>
            <a:chExt cx="1775836" cy="1742075"/>
          </a:xfrm>
        </p:grpSpPr>
        <p:sp>
          <p:nvSpPr>
            <p:cNvPr id="27" name="Овал 26"/>
            <p:cNvSpPr/>
            <p:nvPr/>
          </p:nvSpPr>
          <p:spPr>
            <a:xfrm>
              <a:off x="8151326" y="805145"/>
              <a:ext cx="1729625" cy="1706371"/>
            </a:xfrm>
            <a:prstGeom prst="ellipse">
              <a:avLst/>
            </a:prstGeom>
            <a:solidFill>
              <a:srgbClr val="8FA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92" t="12774" r="5215" b="12774"/>
            <a:stretch>
              <a:fillRect/>
            </a:stretch>
          </p:blipFill>
          <p:spPr>
            <a:xfrm rot="16200000">
              <a:off x="8206994" y="759983"/>
              <a:ext cx="1710710" cy="1729626"/>
            </a:xfrm>
            <a:custGeom>
              <a:avLst/>
              <a:gdLst>
                <a:gd name="connsiteX0" fmla="*/ 1710710 w 1710710"/>
                <a:gd name="connsiteY0" fmla="*/ 864813 h 1729626"/>
                <a:gd name="connsiteX1" fmla="*/ 855355 w 1710710"/>
                <a:gd name="connsiteY1" fmla="*/ 1729626 h 1729626"/>
                <a:gd name="connsiteX2" fmla="*/ 0 w 1710710"/>
                <a:gd name="connsiteY2" fmla="*/ 864813 h 1729626"/>
                <a:gd name="connsiteX3" fmla="*/ 855355 w 1710710"/>
                <a:gd name="connsiteY3" fmla="*/ 0 h 1729626"/>
                <a:gd name="connsiteX4" fmla="*/ 1710710 w 1710710"/>
                <a:gd name="connsiteY4" fmla="*/ 864813 h 172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0710" h="1729626">
                  <a:moveTo>
                    <a:pt x="1710710" y="864813"/>
                  </a:moveTo>
                  <a:cubicBezTo>
                    <a:pt x="1710710" y="1342436"/>
                    <a:pt x="1327755" y="1729626"/>
                    <a:pt x="855355" y="1729626"/>
                  </a:cubicBezTo>
                  <a:cubicBezTo>
                    <a:pt x="382955" y="1729626"/>
                    <a:pt x="0" y="1342436"/>
                    <a:pt x="0" y="864813"/>
                  </a:cubicBezTo>
                  <a:cubicBezTo>
                    <a:pt x="0" y="387190"/>
                    <a:pt x="382955" y="0"/>
                    <a:pt x="855355" y="0"/>
                  </a:cubicBezTo>
                  <a:cubicBezTo>
                    <a:pt x="1327755" y="0"/>
                    <a:pt x="1710710" y="387190"/>
                    <a:pt x="1710710" y="864813"/>
                  </a:cubicBezTo>
                  <a:close/>
                </a:path>
              </a:pathLst>
            </a:cu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2265471" y="1727492"/>
            <a:ext cx="1777690" cy="1710710"/>
            <a:chOff x="5974573" y="-68411"/>
            <a:chExt cx="1777690" cy="1710710"/>
          </a:xfrm>
        </p:grpSpPr>
        <p:cxnSp>
          <p:nvCxnSpPr>
            <p:cNvPr id="30" name="Прямая соединительная линия 29"/>
            <p:cNvCxnSpPr/>
            <p:nvPr/>
          </p:nvCxnSpPr>
          <p:spPr>
            <a:xfrm>
              <a:off x="7385538" y="0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Овал 30"/>
            <p:cNvSpPr/>
            <p:nvPr/>
          </p:nvSpPr>
          <p:spPr>
            <a:xfrm>
              <a:off x="6022638" y="-66242"/>
              <a:ext cx="1729625" cy="1706371"/>
            </a:xfrm>
            <a:prstGeom prst="ellipse">
              <a:avLst/>
            </a:prstGeom>
            <a:solidFill>
              <a:srgbClr val="F6B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8" t="19508" r="15498" b="29305"/>
            <a:stretch>
              <a:fillRect/>
            </a:stretch>
          </p:blipFill>
          <p:spPr>
            <a:xfrm>
              <a:off x="5974573" y="-68411"/>
              <a:ext cx="1729626" cy="1710710"/>
            </a:xfrm>
            <a:custGeom>
              <a:avLst/>
              <a:gdLst>
                <a:gd name="connsiteX0" fmla="*/ 864813 w 1729626"/>
                <a:gd name="connsiteY0" fmla="*/ 0 h 1710710"/>
                <a:gd name="connsiteX1" fmla="*/ 1729626 w 1729626"/>
                <a:gd name="connsiteY1" fmla="*/ 855355 h 1710710"/>
                <a:gd name="connsiteX2" fmla="*/ 864813 w 1729626"/>
                <a:gd name="connsiteY2" fmla="*/ 1710710 h 1710710"/>
                <a:gd name="connsiteX3" fmla="*/ 0 w 1729626"/>
                <a:gd name="connsiteY3" fmla="*/ 855355 h 1710710"/>
                <a:gd name="connsiteX4" fmla="*/ 864813 w 1729626"/>
                <a:gd name="connsiteY4" fmla="*/ 0 h 171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9626" h="1710710">
                  <a:moveTo>
                    <a:pt x="864813" y="0"/>
                  </a:moveTo>
                  <a:cubicBezTo>
                    <a:pt x="1342436" y="0"/>
                    <a:pt x="1729626" y="382955"/>
                    <a:pt x="1729626" y="855355"/>
                  </a:cubicBezTo>
                  <a:cubicBezTo>
                    <a:pt x="1729626" y="1327755"/>
                    <a:pt x="1342436" y="1710710"/>
                    <a:pt x="864813" y="1710710"/>
                  </a:cubicBezTo>
                  <a:cubicBezTo>
                    <a:pt x="387190" y="1710710"/>
                    <a:pt x="0" y="1327755"/>
                    <a:pt x="0" y="855355"/>
                  </a:cubicBezTo>
                  <a:cubicBezTo>
                    <a:pt x="0" y="382955"/>
                    <a:pt x="387190" y="0"/>
                    <a:pt x="864813" y="0"/>
                  </a:cubicBezTo>
                  <a:close/>
                </a:path>
              </a:pathLst>
            </a:custGeom>
          </p:spPr>
        </p:pic>
      </p:grpSp>
      <p:sp>
        <p:nvSpPr>
          <p:cNvPr id="34" name="Овал 33"/>
          <p:cNvSpPr/>
          <p:nvPr/>
        </p:nvSpPr>
        <p:spPr>
          <a:xfrm>
            <a:off x="818664" y="1732790"/>
            <a:ext cx="1729625" cy="170637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Текст 28"/>
          <p:cNvSpPr txBox="1">
            <a:spLocks/>
          </p:cNvSpPr>
          <p:nvPr/>
        </p:nvSpPr>
        <p:spPr>
          <a:xfrm>
            <a:off x="695325" y="3573565"/>
            <a:ext cx="2046816" cy="276446"/>
          </a:xfrm>
          <a:prstGeom prst="rect">
            <a:avLst/>
          </a:prstGeom>
        </p:spPr>
        <p:txBody>
          <a:bodyPr/>
          <a:lstStyle>
            <a:lvl1pPr marL="235744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/>
              <a:buNone/>
              <a:tabLst/>
              <a:defRPr sz="1800" b="0" i="0" kern="1200" cap="none" baseline="0">
                <a:solidFill>
                  <a:schemeClr val="accent1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203597" marR="0" indent="-198835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05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5744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Социальная помощь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37" name="Текст 29"/>
          <p:cNvSpPr txBox="1">
            <a:spLocks/>
          </p:cNvSpPr>
          <p:nvPr/>
        </p:nvSpPr>
        <p:spPr>
          <a:xfrm>
            <a:off x="819976" y="4223372"/>
            <a:ext cx="1506990" cy="11921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35744" indent="-2143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Wingdings" charset="2"/>
              <a:buChar char="§"/>
              <a:tabLst/>
              <a:defRPr sz="1400" b="0" i="0" kern="1200" cap="none" baseline="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203597" marR="0" indent="-198835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05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" lvl="1" indent="0" defTabSz="914400">
              <a:spcBef>
                <a:spcPts val="0"/>
              </a:spcBef>
              <a:spcAft>
                <a:spcPts val="225"/>
              </a:spcAft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Инна</a:t>
            </a:r>
          </a:p>
          <a:p>
            <a:pPr marL="21431" lvl="1" indent="0" defTabSz="914400">
              <a:spcBef>
                <a:spcPts val="0"/>
              </a:spcBef>
              <a:spcAft>
                <a:spcPts val="225"/>
              </a:spcAft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Беломестнова</a:t>
            </a:r>
          </a:p>
          <a:p>
            <a:pPr marL="21431" lvl="1" indent="0" defTabSz="914400">
              <a:spcBef>
                <a:spcPts val="0"/>
              </a:spcBef>
              <a:spcAft>
                <a:spcPts val="225"/>
              </a:spcAft>
              <a:buNone/>
            </a:pPr>
            <a:endParaRPr lang="ru-RU" sz="400" dirty="0" smtClean="0">
              <a:solidFill>
                <a:srgbClr val="000000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21431" lvl="1" indent="0" defTabSz="914400">
              <a:spcBef>
                <a:spcPts val="0"/>
              </a:spcBef>
              <a:spcAft>
                <a:spcPts val="225"/>
              </a:spcAft>
              <a:buNone/>
            </a:pPr>
            <a:r>
              <a:rPr lang="ru-RU" sz="1100" dirty="0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Менеджер</a:t>
            </a:r>
          </a:p>
          <a:p>
            <a:pPr marL="21431" lvl="1" indent="0" defTabSz="914400">
              <a:spcBef>
                <a:spcPts val="0"/>
              </a:spcBef>
              <a:spcAft>
                <a:spcPts val="225"/>
              </a:spcAft>
              <a:buNone/>
            </a:pPr>
            <a:r>
              <a:rPr lang="ru-RU" sz="1100" dirty="0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Блок </a:t>
            </a:r>
            <a:r>
              <a:rPr lang="ru-RU" sz="1100" dirty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«Розничный бизнес и Сеть продаж»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38" name="Текст 30"/>
          <p:cNvSpPr txBox="1">
            <a:spLocks/>
          </p:cNvSpPr>
          <p:nvPr/>
        </p:nvSpPr>
        <p:spPr>
          <a:xfrm>
            <a:off x="2320485" y="3578512"/>
            <a:ext cx="1987731" cy="264013"/>
          </a:xfrm>
          <a:prstGeom prst="rect">
            <a:avLst/>
          </a:prstGeom>
        </p:spPr>
        <p:txBody>
          <a:bodyPr/>
          <a:lstStyle>
            <a:lvl1pPr marL="84138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/>
              <a:buNone/>
              <a:tabLst/>
              <a:defRPr sz="1800" b="0" i="0" kern="1200" cap="none" baseline="0">
                <a:solidFill>
                  <a:schemeClr val="accent6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203597" marR="0" indent="-198835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05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A74C"/>
                </a:solidFill>
                <a:effectLst/>
                <a:uLnTx/>
                <a:uFillTx/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Озеленение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11A74C"/>
              </a:solidFill>
              <a:effectLst/>
              <a:uLnTx/>
              <a:uFillTx/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39" name="Текст 37"/>
          <p:cNvSpPr txBox="1">
            <a:spLocks/>
          </p:cNvSpPr>
          <p:nvPr/>
        </p:nvSpPr>
        <p:spPr>
          <a:xfrm>
            <a:off x="5293276" y="3584912"/>
            <a:ext cx="1987731" cy="264013"/>
          </a:xfrm>
          <a:prstGeom prst="rect">
            <a:avLst/>
          </a:prstGeom>
        </p:spPr>
        <p:txBody>
          <a:bodyPr/>
          <a:lstStyle>
            <a:lvl1pPr marL="84138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/>
              <a:buNone/>
              <a:tabLst/>
              <a:defRPr sz="1800" b="0" i="0" kern="1200" cap="none" baseline="0">
                <a:solidFill>
                  <a:schemeClr val="accent4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203597" marR="0" indent="-198835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05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39884"/>
                </a:solidFill>
                <a:effectLst/>
                <a:uLnTx/>
                <a:uFillTx/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Равные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139884"/>
                </a:solidFill>
                <a:effectLst/>
                <a:uLnTx/>
                <a:uFillTx/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возможности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139884"/>
              </a:solidFill>
              <a:effectLst/>
              <a:uLnTx/>
              <a:uFillTx/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84138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139884"/>
              </a:solidFill>
              <a:effectLst/>
              <a:uLnTx/>
              <a:uFillTx/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40" name="Текст 38"/>
          <p:cNvSpPr txBox="1">
            <a:spLocks/>
          </p:cNvSpPr>
          <p:nvPr/>
        </p:nvSpPr>
        <p:spPr>
          <a:xfrm>
            <a:off x="5387425" y="4243622"/>
            <a:ext cx="1454742" cy="10141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35744" indent="-2143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Wingdings" charset="2"/>
              <a:buChar char="§"/>
              <a:tabLst/>
              <a:defRPr sz="1400" b="0" i="0" kern="1200" cap="none" baseline="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203597" marR="0" indent="-198835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05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" lvl="0" indent="0">
              <a:buNone/>
            </a:pPr>
            <a:r>
              <a:rPr lang="ru-RU" sz="1200" b="1" dirty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Марина </a:t>
            </a:r>
            <a:endParaRPr lang="ru-RU" sz="1200" b="1" dirty="0" smtClean="0">
              <a:solidFill>
                <a:srgbClr val="000000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21431" lvl="0" indent="0"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Серова</a:t>
            </a:r>
          </a:p>
          <a:p>
            <a:pPr marL="21431" lvl="0" indent="0">
              <a:buNone/>
            </a:pPr>
            <a:endParaRPr lang="ru-RU" sz="400" dirty="0" smtClean="0">
              <a:solidFill>
                <a:srgbClr val="000000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21431" lvl="0" indent="0">
              <a:buNone/>
            </a:pPr>
            <a:r>
              <a:rPr lang="ru-RU" sz="1100" dirty="0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Директор </a:t>
            </a:r>
            <a:r>
              <a:rPr lang="ru-RU" sz="1100" dirty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управления Центр развития </a:t>
            </a:r>
            <a:r>
              <a:rPr lang="ru-RU" sz="1100" dirty="0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талантов</a:t>
            </a:r>
            <a:endParaRPr lang="ru-RU" sz="1100" dirty="0">
              <a:solidFill>
                <a:srgbClr val="000000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41" name="Текст 39"/>
          <p:cNvSpPr txBox="1">
            <a:spLocks/>
          </p:cNvSpPr>
          <p:nvPr/>
        </p:nvSpPr>
        <p:spPr>
          <a:xfrm>
            <a:off x="8187157" y="3567389"/>
            <a:ext cx="1987731" cy="264013"/>
          </a:xfrm>
          <a:prstGeom prst="rect">
            <a:avLst/>
          </a:prstGeom>
        </p:spPr>
        <p:txBody>
          <a:bodyPr/>
          <a:lstStyle>
            <a:lvl1pPr marL="84138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/>
              <a:buNone/>
              <a:tabLst/>
              <a:defRPr sz="1800" b="0" i="0" kern="1200" cap="none" baseline="0">
                <a:solidFill>
                  <a:schemeClr val="tx2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203597" marR="0" indent="-198835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05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400" dirty="0">
                <a:solidFill>
                  <a:schemeClr val="accent4">
                    <a:lumMod val="75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Финансовая и 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экологическая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грамотность</a:t>
            </a:r>
          </a:p>
          <a:p>
            <a:pPr marL="84138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6F3C"/>
              </a:solidFill>
              <a:effectLst/>
              <a:uLnTx/>
              <a:uFillTx/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42" name="Текст 40"/>
          <p:cNvSpPr txBox="1">
            <a:spLocks/>
          </p:cNvSpPr>
          <p:nvPr/>
        </p:nvSpPr>
        <p:spPr>
          <a:xfrm>
            <a:off x="8247625" y="4263609"/>
            <a:ext cx="1558226" cy="98847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35744" indent="-2143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Wingdings" charset="2"/>
              <a:buChar char="§"/>
              <a:tabLst/>
              <a:defRPr sz="1400" b="0" i="0" kern="1200" cap="none" baseline="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203597" marR="0" indent="-198835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05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" lvl="0" indent="0">
              <a:buNone/>
            </a:pPr>
            <a:r>
              <a:rPr lang="ru-RU" sz="1200" b="1" dirty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Марина </a:t>
            </a:r>
            <a:r>
              <a:rPr lang="ru-RU" sz="1200" b="1" dirty="0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Синицына</a:t>
            </a:r>
          </a:p>
          <a:p>
            <a:pPr marL="21431" lvl="0" indent="0">
              <a:buNone/>
            </a:pPr>
            <a:endParaRPr lang="ru-RU" sz="400" b="1" dirty="0">
              <a:solidFill>
                <a:srgbClr val="000000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21431" lvl="0" indent="0">
              <a:buNone/>
            </a:pPr>
            <a:r>
              <a:rPr lang="ru-RU" sz="1100" dirty="0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Территориальный </a:t>
            </a:r>
            <a:r>
              <a:rPr lang="ru-RU" sz="1100" dirty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Менеджер Штаб Председателя</a:t>
            </a:r>
          </a:p>
        </p:txBody>
      </p:sp>
      <p:sp>
        <p:nvSpPr>
          <p:cNvPr id="43" name="Текст 41"/>
          <p:cNvSpPr txBox="1">
            <a:spLocks/>
          </p:cNvSpPr>
          <p:nvPr/>
        </p:nvSpPr>
        <p:spPr>
          <a:xfrm>
            <a:off x="3781532" y="3578512"/>
            <a:ext cx="1987731" cy="264013"/>
          </a:xfrm>
          <a:prstGeom prst="rect">
            <a:avLst/>
          </a:prstGeom>
        </p:spPr>
        <p:txBody>
          <a:bodyPr/>
          <a:lstStyle>
            <a:lvl1pPr marL="84138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/>
              <a:buNone/>
              <a:tabLst/>
              <a:defRPr sz="1800" b="0" i="0" kern="1200" cap="none" baseline="0">
                <a:solidFill>
                  <a:schemeClr val="accent5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203597" marR="0" indent="-198835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05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Лапа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п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омощи  </a:t>
            </a:r>
          </a:p>
          <a:p>
            <a:pPr marL="84138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FAADC"/>
              </a:solidFill>
              <a:effectLst/>
              <a:uLnTx/>
              <a:uFillTx/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44" name="Текст 42"/>
          <p:cNvSpPr txBox="1">
            <a:spLocks/>
          </p:cNvSpPr>
          <p:nvPr/>
        </p:nvSpPr>
        <p:spPr>
          <a:xfrm>
            <a:off x="3857045" y="4222064"/>
            <a:ext cx="1568847" cy="116647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35744" indent="-2143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Wingdings" charset="2"/>
              <a:buChar char="§"/>
              <a:tabLst/>
              <a:defRPr sz="1400" b="0" i="0" kern="1200" cap="none" baseline="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203597" marR="0" indent="-198835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05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" lvl="0" indent="0">
              <a:buNone/>
            </a:pPr>
            <a:r>
              <a:rPr lang="ru-RU" sz="1200" b="1" dirty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Виктория </a:t>
            </a:r>
            <a:r>
              <a:rPr lang="ru-RU" sz="1200" b="1" dirty="0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Мишина</a:t>
            </a:r>
          </a:p>
          <a:p>
            <a:pPr marL="21431" lvl="0" indent="0">
              <a:buNone/>
            </a:pPr>
            <a:endParaRPr lang="ru-RU" sz="400" dirty="0" smtClean="0">
              <a:solidFill>
                <a:srgbClr val="000000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21431" lvl="0" indent="0">
              <a:buNone/>
            </a:pPr>
            <a:r>
              <a:rPr lang="ru-RU" sz="1100" dirty="0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Менеджер</a:t>
            </a:r>
          </a:p>
          <a:p>
            <a:pPr marL="21431" lvl="0" indent="0">
              <a:buNone/>
            </a:pPr>
            <a:r>
              <a:rPr lang="ru-RU" sz="1100" dirty="0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Центр </a:t>
            </a:r>
            <a:r>
              <a:rPr lang="ru-RU" sz="1100" dirty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продаж корпоративным клиентам</a:t>
            </a:r>
          </a:p>
        </p:txBody>
      </p:sp>
      <p:sp>
        <p:nvSpPr>
          <p:cNvPr id="45" name="Текст 37"/>
          <p:cNvSpPr txBox="1">
            <a:spLocks/>
          </p:cNvSpPr>
          <p:nvPr/>
        </p:nvSpPr>
        <p:spPr>
          <a:xfrm>
            <a:off x="6745442" y="3573565"/>
            <a:ext cx="1987731" cy="264013"/>
          </a:xfrm>
          <a:prstGeom prst="rect">
            <a:avLst/>
          </a:prstGeom>
        </p:spPr>
        <p:txBody>
          <a:bodyPr/>
          <a:lstStyle>
            <a:lvl1pPr marL="84138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Arial"/>
              <a:buNone/>
              <a:tabLst/>
              <a:defRPr sz="1800" b="0" i="0" kern="1200" cap="none" baseline="0">
                <a:solidFill>
                  <a:schemeClr val="accent4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203597" marR="0" indent="-198835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05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/>
              <a:buNone/>
              <a:tabLst/>
              <a:defRPr/>
            </a:pPr>
            <a:r>
              <a:rPr lang="ru-RU" sz="1400" dirty="0" smtClean="0">
                <a:solidFill>
                  <a:srgbClr val="0070C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Мусор.</a:t>
            </a:r>
            <a:r>
              <a:rPr lang="en-US" sz="1400" dirty="0" smtClean="0">
                <a:solidFill>
                  <a:srgbClr val="0070C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net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84138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139884"/>
              </a:solidFill>
              <a:effectLst/>
              <a:uLnTx/>
              <a:uFillTx/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46" name="Текст 38"/>
          <p:cNvSpPr txBox="1">
            <a:spLocks/>
          </p:cNvSpPr>
          <p:nvPr/>
        </p:nvSpPr>
        <p:spPr>
          <a:xfrm>
            <a:off x="6831890" y="4254793"/>
            <a:ext cx="1454742" cy="98847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35744" indent="-2143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Wingdings" charset="2"/>
              <a:buChar char="§"/>
              <a:tabLst/>
              <a:defRPr sz="1400" b="0" i="0" kern="1200" cap="none" baseline="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203597" marR="0" indent="-198835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05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" lvl="0" indent="0">
              <a:buNone/>
            </a:pPr>
            <a:r>
              <a:rPr lang="ru-RU" sz="1200" b="1" dirty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Константин </a:t>
            </a:r>
            <a:r>
              <a:rPr lang="ru-RU" sz="1200" b="1" dirty="0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Колмыков</a:t>
            </a:r>
          </a:p>
          <a:p>
            <a:pPr marL="21431" lvl="0" indent="0">
              <a:buNone/>
            </a:pPr>
            <a:endParaRPr lang="ru-RU" sz="400" dirty="0" smtClean="0">
              <a:solidFill>
                <a:srgbClr val="000000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21431" lvl="0" indent="0">
              <a:buNone/>
            </a:pPr>
            <a:r>
              <a:rPr lang="ru-RU" sz="1100" dirty="0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Менеджер Региональный сервисный центр</a:t>
            </a:r>
            <a:endParaRPr lang="ru-RU" sz="1100" dirty="0">
              <a:solidFill>
                <a:srgbClr val="000000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47" name="Текст 31"/>
          <p:cNvSpPr txBox="1">
            <a:spLocks/>
          </p:cNvSpPr>
          <p:nvPr/>
        </p:nvSpPr>
        <p:spPr>
          <a:xfrm>
            <a:off x="2369577" y="4224466"/>
            <a:ext cx="1433339" cy="10141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35744" indent="-2143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Wingdings" charset="2"/>
              <a:buChar char="§"/>
              <a:tabLst/>
              <a:defRPr sz="1400" b="0" i="0" kern="1200" cap="none" baseline="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203597" marR="0" indent="-198835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05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" lvl="0" indent="0">
              <a:buNone/>
            </a:pPr>
            <a:r>
              <a:rPr lang="ru-RU" sz="1200" b="1" dirty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Егор </a:t>
            </a:r>
            <a:endParaRPr lang="ru-RU" sz="1200" b="1" dirty="0" smtClean="0">
              <a:solidFill>
                <a:srgbClr val="000000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21431" lvl="0" indent="0">
              <a:buNone/>
            </a:pPr>
            <a:r>
              <a:rPr lang="ru-RU" sz="1200" b="1" dirty="0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Гриценко</a:t>
            </a:r>
          </a:p>
          <a:p>
            <a:pPr marL="21431" lvl="0" indent="0">
              <a:buNone/>
            </a:pPr>
            <a:endParaRPr lang="ru-RU" sz="400" dirty="0" smtClean="0">
              <a:solidFill>
                <a:srgbClr val="000000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21431" lvl="0" indent="0">
              <a:buNone/>
            </a:pPr>
            <a:r>
              <a:rPr lang="ru-RU" sz="1100" dirty="0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Директор управления, Секретариат</a:t>
            </a:r>
            <a:endParaRPr lang="ru-RU" sz="1100" dirty="0">
              <a:solidFill>
                <a:srgbClr val="000000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48" name="Текст 31"/>
          <p:cNvSpPr txBox="1">
            <a:spLocks/>
          </p:cNvSpPr>
          <p:nvPr/>
        </p:nvSpPr>
        <p:spPr>
          <a:xfrm>
            <a:off x="819976" y="5569960"/>
            <a:ext cx="1493560" cy="118442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35744" indent="-2143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Wingdings" charset="2"/>
              <a:buChar char="§"/>
              <a:tabLst/>
              <a:defRPr sz="1400" b="0" i="0" kern="1200" cap="none" baseline="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203597" marR="0" indent="-198835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05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" indent="0">
              <a:buNone/>
            </a:pPr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Помогаем детям, сиротам, пожилым, нуждающимся семьям;</a:t>
            </a:r>
          </a:p>
          <a:p>
            <a:pPr marL="21431" indent="0">
              <a:buNone/>
            </a:pPr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Поддерживаем проект «Наставничество»</a:t>
            </a:r>
            <a:endParaRPr lang="ru-RU" sz="1100" dirty="0">
              <a:solidFill>
                <a:schemeClr val="bg2">
                  <a:lumMod val="50000"/>
                </a:schemeClr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51" name="Текст 31"/>
          <p:cNvSpPr txBox="1">
            <a:spLocks/>
          </p:cNvSpPr>
          <p:nvPr/>
        </p:nvSpPr>
        <p:spPr>
          <a:xfrm>
            <a:off x="2359066" y="5564916"/>
            <a:ext cx="1185947" cy="12100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35744" indent="-2143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Wingdings" charset="2"/>
              <a:buChar char="§"/>
              <a:tabLst/>
              <a:defRPr sz="1400" b="0" i="0" kern="1200" cap="none" baseline="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203597" marR="0" indent="-198835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05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" indent="0">
              <a:buNone/>
            </a:pPr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Сажаем деревья;</a:t>
            </a:r>
          </a:p>
          <a:p>
            <a:pPr marL="21431" indent="0">
              <a:buNone/>
            </a:pPr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Спасаем деревья; </a:t>
            </a:r>
          </a:p>
          <a:p>
            <a:pPr marL="21431" indent="0">
              <a:buNone/>
            </a:pPr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Занимаемся эко-просвещением</a:t>
            </a:r>
          </a:p>
        </p:txBody>
      </p:sp>
      <p:sp>
        <p:nvSpPr>
          <p:cNvPr id="53" name="Текст 31"/>
          <p:cNvSpPr txBox="1">
            <a:spLocks/>
          </p:cNvSpPr>
          <p:nvPr/>
        </p:nvSpPr>
        <p:spPr>
          <a:xfrm>
            <a:off x="3822308" y="5564916"/>
            <a:ext cx="1330650" cy="105772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35744" indent="-2143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Wingdings" charset="2"/>
              <a:buChar char="§"/>
              <a:tabLst/>
              <a:defRPr sz="1400" b="0" i="0" kern="1200" cap="none" baseline="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203597" marR="0" indent="-198835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05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" indent="0">
              <a:buNone/>
            </a:pPr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Помогаем</a:t>
            </a:r>
          </a:p>
          <a:p>
            <a:pPr marL="21431" indent="0">
              <a:buNone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</a:t>
            </a:r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риютам и бездомным животным;</a:t>
            </a:r>
          </a:p>
          <a:p>
            <a:pPr marL="21431" indent="0">
              <a:buNone/>
            </a:pPr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Пристраиваем животных</a:t>
            </a:r>
          </a:p>
        </p:txBody>
      </p:sp>
      <p:sp>
        <p:nvSpPr>
          <p:cNvPr id="55" name="Текст 31"/>
          <p:cNvSpPr txBox="1">
            <a:spLocks/>
          </p:cNvSpPr>
          <p:nvPr/>
        </p:nvSpPr>
        <p:spPr>
          <a:xfrm>
            <a:off x="5381649" y="5562575"/>
            <a:ext cx="1247104" cy="105772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35744" indent="-2143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Wingdings" charset="2"/>
              <a:buChar char="§"/>
              <a:tabLst/>
              <a:defRPr sz="1400" b="0" i="0" kern="1200" cap="none" baseline="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203597" marR="0" indent="-198835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05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" indent="0">
              <a:buNone/>
            </a:pPr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Помогаем инвалидам;</a:t>
            </a:r>
          </a:p>
          <a:p>
            <a:pPr marL="21431" indent="0">
              <a:buNone/>
            </a:pPr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Помогаем детям с ОВЗ;</a:t>
            </a:r>
          </a:p>
          <a:p>
            <a:pPr marL="21431" indent="0">
              <a:buNone/>
            </a:pPr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Социализируем людей с ОВЗ</a:t>
            </a:r>
          </a:p>
        </p:txBody>
      </p:sp>
      <p:sp>
        <p:nvSpPr>
          <p:cNvPr id="57" name="Текст 31"/>
          <p:cNvSpPr txBox="1">
            <a:spLocks/>
          </p:cNvSpPr>
          <p:nvPr/>
        </p:nvSpPr>
        <p:spPr>
          <a:xfrm>
            <a:off x="6871019" y="5570846"/>
            <a:ext cx="1241909" cy="1032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35744" indent="-2143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Wingdings" charset="2"/>
              <a:buChar char="§"/>
              <a:tabLst/>
              <a:defRPr sz="1400" b="0" i="0" kern="1200" cap="none" baseline="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203597" marR="0" indent="-198835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05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" indent="0">
              <a:buNone/>
            </a:pPr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Проводим субботники; </a:t>
            </a:r>
            <a:endParaRPr lang="ru-RU" sz="1100" dirty="0">
              <a:solidFill>
                <a:schemeClr val="bg2">
                  <a:lumMod val="50000"/>
                </a:schemeClr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21431" indent="0">
              <a:buNone/>
            </a:pPr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Поддерживаем порядок на природе и в диких местах</a:t>
            </a:r>
          </a:p>
        </p:txBody>
      </p:sp>
      <p:sp>
        <p:nvSpPr>
          <p:cNvPr id="59" name="Текст 31"/>
          <p:cNvSpPr txBox="1">
            <a:spLocks/>
          </p:cNvSpPr>
          <p:nvPr/>
        </p:nvSpPr>
        <p:spPr>
          <a:xfrm>
            <a:off x="8274193" y="5577474"/>
            <a:ext cx="1241909" cy="101066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35744" indent="-2143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Wingdings" charset="2"/>
              <a:buChar char="§"/>
              <a:tabLst/>
              <a:defRPr sz="1400" b="0" i="0" kern="1200" cap="none" baseline="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203597" marR="0" indent="-198835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05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" indent="0">
              <a:buNone/>
            </a:pPr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Обучаем старшее поколение и детей из социальных учреждений </a:t>
            </a:r>
          </a:p>
        </p:txBody>
      </p:sp>
      <p:sp>
        <p:nvSpPr>
          <p:cNvPr id="61" name="Текст 31"/>
          <p:cNvSpPr txBox="1">
            <a:spLocks/>
          </p:cNvSpPr>
          <p:nvPr/>
        </p:nvSpPr>
        <p:spPr>
          <a:xfrm>
            <a:off x="9893230" y="5588242"/>
            <a:ext cx="1241909" cy="1032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35744" indent="-2143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Font typeface="Wingdings" charset="2"/>
              <a:buChar char="§"/>
              <a:tabLst/>
              <a:defRPr sz="1400" b="0" i="0" kern="1200" cap="none" baseline="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203597" marR="0" indent="-198835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050" b="0" i="0" kern="120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" indent="0">
              <a:buNone/>
            </a:pPr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Проводим донорские акции;</a:t>
            </a:r>
          </a:p>
          <a:p>
            <a:pPr marL="21431" indent="0">
              <a:buNone/>
            </a:pPr>
            <a:r>
              <a:rPr lang="ru-RU" sz="1100" dirty="0" smtClean="0">
                <a:solidFill>
                  <a:schemeClr val="bg2">
                    <a:lumMod val="50000"/>
                  </a:schemeClr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Рассказываем о донорстве костного мозга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C3EABA2-FB7E-02E6-5D06-5BA8720CE067}"/>
              </a:ext>
            </a:extLst>
          </p:cNvPr>
          <p:cNvSpPr txBox="1"/>
          <p:nvPr/>
        </p:nvSpPr>
        <p:spPr>
          <a:xfrm>
            <a:off x="546903" y="234597"/>
            <a:ext cx="9178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080" defTabSz="360000"/>
            <a:r>
              <a:rPr lang="ru-RU" dirty="0" smtClean="0">
                <a:solidFill>
                  <a:srgbClr val="92D050"/>
                </a:solidFill>
                <a:latin typeface="SB Sans Display Light" panose="020B0303040504020204" pitchFamily="34" charset="0"/>
                <a:ea typeface="SB Sans Display" panose="020B0503040504020204" pitchFamily="34" charset="0"/>
                <a:cs typeface="SB Sans Display Light" panose="020B0303040504020204" pitchFamily="34" charset="0"/>
              </a:rPr>
              <a:t>ОСОБЕННОСТИ ОРГАНИЗАЦИИ ВОЛОНТЕРСТВА В СИБИРСКОМ БАНКЕ</a:t>
            </a:r>
            <a:endParaRPr lang="ru-RU" dirty="0">
              <a:solidFill>
                <a:srgbClr val="92D050"/>
              </a:solidFill>
              <a:latin typeface="SB Sans Display Light" panose="020B0303040504020204" pitchFamily="34" charset="0"/>
              <a:ea typeface="SB Sans Display" panose="020B0503040504020204" pitchFamily="34" charset="0"/>
              <a:cs typeface="SB Sans Display Light" panose="020B0303040504020204" pitchFamily="34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6" t="18630" r="26387" b="16504"/>
          <a:stretch>
            <a:fillRect/>
          </a:stretch>
        </p:blipFill>
        <p:spPr>
          <a:xfrm>
            <a:off x="873256" y="1800502"/>
            <a:ext cx="1729626" cy="1614732"/>
          </a:xfrm>
          <a:custGeom>
            <a:avLst/>
            <a:gdLst>
              <a:gd name="connsiteX0" fmla="*/ 864813 w 1729626"/>
              <a:gd name="connsiteY0" fmla="*/ 0 h 1614732"/>
              <a:gd name="connsiteX1" fmla="*/ 1729626 w 1729626"/>
              <a:gd name="connsiteY1" fmla="*/ 807366 h 1614732"/>
              <a:gd name="connsiteX2" fmla="*/ 864813 w 1729626"/>
              <a:gd name="connsiteY2" fmla="*/ 1614732 h 1614732"/>
              <a:gd name="connsiteX3" fmla="*/ 0 w 1729626"/>
              <a:gd name="connsiteY3" fmla="*/ 807366 h 1614732"/>
              <a:gd name="connsiteX4" fmla="*/ 864813 w 1729626"/>
              <a:gd name="connsiteY4" fmla="*/ 0 h 161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9626" h="1614732">
                <a:moveTo>
                  <a:pt x="864813" y="0"/>
                </a:moveTo>
                <a:cubicBezTo>
                  <a:pt x="1342436" y="0"/>
                  <a:pt x="1729626" y="361470"/>
                  <a:pt x="1729626" y="807366"/>
                </a:cubicBezTo>
                <a:cubicBezTo>
                  <a:pt x="1729626" y="1253262"/>
                  <a:pt x="1342436" y="1614732"/>
                  <a:pt x="864813" y="1614732"/>
                </a:cubicBezTo>
                <a:cubicBezTo>
                  <a:pt x="387190" y="1614732"/>
                  <a:pt x="0" y="1253262"/>
                  <a:pt x="0" y="807366"/>
                </a:cubicBezTo>
                <a:cubicBezTo>
                  <a:pt x="0" y="361470"/>
                  <a:pt x="387190" y="0"/>
                  <a:pt x="864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456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Тема Office">
  <a:themeElements>
    <a:clrScheme name="SBER">
      <a:dk1>
        <a:srgbClr val="000000"/>
      </a:dk1>
      <a:lt1>
        <a:srgbClr val="FFFFFF"/>
      </a:lt1>
      <a:dk2>
        <a:srgbClr val="343E46"/>
      </a:dk2>
      <a:lt2>
        <a:srgbClr val="F7F9FF"/>
      </a:lt2>
      <a:accent1>
        <a:srgbClr val="20A038"/>
      </a:accent1>
      <a:accent2>
        <a:srgbClr val="41E3B3"/>
      </a:accent2>
      <a:accent3>
        <a:srgbClr val="0086CC"/>
      </a:accent3>
      <a:accent4>
        <a:srgbClr val="00D900"/>
      </a:accent4>
      <a:accent5>
        <a:srgbClr val="FAED00"/>
      </a:accent5>
      <a:accent6>
        <a:srgbClr val="FF8000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ctr" anchorCtr="0"/>
      <a:lstStyle>
        <a:defPPr algn="l">
          <a:defRPr sz="1800" b="0" dirty="0" smtClean="0">
            <a:solidFill>
              <a:srgbClr val="FFC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Тема Office">
  <a:themeElements>
    <a:clrScheme name="SBER">
      <a:dk1>
        <a:srgbClr val="000000"/>
      </a:dk1>
      <a:lt1>
        <a:srgbClr val="FFFFFF"/>
      </a:lt1>
      <a:dk2>
        <a:srgbClr val="343E46"/>
      </a:dk2>
      <a:lt2>
        <a:srgbClr val="F7F9FF"/>
      </a:lt2>
      <a:accent1>
        <a:srgbClr val="20A038"/>
      </a:accent1>
      <a:accent2>
        <a:srgbClr val="41E3B3"/>
      </a:accent2>
      <a:accent3>
        <a:srgbClr val="0086CC"/>
      </a:accent3>
      <a:accent4>
        <a:srgbClr val="00D900"/>
      </a:accent4>
      <a:accent5>
        <a:srgbClr val="FAED00"/>
      </a:accent5>
      <a:accent6>
        <a:srgbClr val="FF8000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ctr" anchorCtr="0"/>
      <a:lstStyle>
        <a:defPPr algn="l">
          <a:defRPr sz="1800" b="0" dirty="0" smtClean="0">
            <a:solidFill>
              <a:srgbClr val="FFC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Тема Office">
  <a:themeElements>
    <a:clrScheme name="SBER">
      <a:dk1>
        <a:srgbClr val="000000"/>
      </a:dk1>
      <a:lt1>
        <a:srgbClr val="FFFFFF"/>
      </a:lt1>
      <a:dk2>
        <a:srgbClr val="343E46"/>
      </a:dk2>
      <a:lt2>
        <a:srgbClr val="F7F9FF"/>
      </a:lt2>
      <a:accent1>
        <a:srgbClr val="20A038"/>
      </a:accent1>
      <a:accent2>
        <a:srgbClr val="41E3B3"/>
      </a:accent2>
      <a:accent3>
        <a:srgbClr val="0086CC"/>
      </a:accent3>
      <a:accent4>
        <a:srgbClr val="00D900"/>
      </a:accent4>
      <a:accent5>
        <a:srgbClr val="FAED00"/>
      </a:accent5>
      <a:accent6>
        <a:srgbClr val="FF8000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ctr" anchorCtr="0"/>
      <a:lstStyle>
        <a:defPPr algn="l">
          <a:defRPr sz="1800" b="0" dirty="0" smtClean="0">
            <a:solidFill>
              <a:srgbClr val="FFC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19816</TotalTime>
  <Words>1167</Words>
  <Application>Microsoft Office PowerPoint</Application>
  <PresentationFormat>Широкоэкранный</PresentationFormat>
  <Paragraphs>230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19</vt:i4>
      </vt:variant>
    </vt:vector>
  </HeadingPairs>
  <TitlesOfParts>
    <vt:vector size="40" baseType="lpstr">
      <vt:lpstr>Arial</vt:lpstr>
      <vt:lpstr>Cabin</vt:lpstr>
      <vt:lpstr>Calibri</vt:lpstr>
      <vt:lpstr>Calibri Light</vt:lpstr>
      <vt:lpstr>Helvetica Neue</vt:lpstr>
      <vt:lpstr>Muller Bold</vt:lpstr>
      <vt:lpstr>Muller Heavy</vt:lpstr>
      <vt:lpstr>SB Sans Display</vt:lpstr>
      <vt:lpstr>SB Sans Display Light</vt:lpstr>
      <vt:lpstr>SB Sans Display Regular</vt:lpstr>
      <vt:lpstr>SB Sans Display Semibold</vt:lpstr>
      <vt:lpstr>SB Sans Text</vt:lpstr>
      <vt:lpstr>SB Sans Text Light</vt:lpstr>
      <vt:lpstr>SBSansDisplay-Light</vt:lpstr>
      <vt:lpstr>Segoe UI</vt:lpstr>
      <vt:lpstr>Wingdings</vt:lpstr>
      <vt:lpstr>Office Theme</vt:lpstr>
      <vt:lpstr>4_Тема Office</vt:lpstr>
      <vt:lpstr>5_Тема Office</vt:lpstr>
      <vt:lpstr>6_Тема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светлый маг</dc:title>
  <dc:creator>Валиуллина Резеда Расимовна</dc:creator>
  <cp:lastModifiedBy>Бочкарева Маргарита Игоревна - СИБ</cp:lastModifiedBy>
  <cp:revision>1002</cp:revision>
  <dcterms:created xsi:type="dcterms:W3CDTF">2020-09-16T07:07:55Z</dcterms:created>
  <dcterms:modified xsi:type="dcterms:W3CDTF">2023-02-13T02:29:48Z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2020-07-22T00:00:00Z</vt:filetime>
  </property>
  <property fmtid="{D5CDD505-2E9C-101B-9397-08002B2CF9AE}" pid="3" name="Creator">
    <vt:lpwstr>PowerPoint</vt:lpwstr>
  </property>
  <property fmtid="{D5CDD505-2E9C-101B-9397-08002B2CF9AE}" pid="4" name="LastSaved">
    <vt:filetime>2020-09-16T00:00:00Z</vt:filetime>
  </property>
</Properties>
</file>