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60" r:id="rId4"/>
    <p:sldId id="257" r:id="rId5"/>
    <p:sldId id="258" r:id="rId6"/>
    <p:sldId id="261" r:id="rId7"/>
    <p:sldId id="262" r:id="rId8"/>
    <p:sldId id="263" r:id="rId9"/>
    <p:sldId id="264" r:id="rId10"/>
    <p:sldId id="265" r:id="rId11"/>
    <p:sldId id="267" r:id="rId12"/>
    <p:sldId id="266" r:id="rId1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00FEA"/>
    <a:srgbClr val="51086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2" d="100"/>
          <a:sy n="62" d="100"/>
        </p:scale>
        <p:origin x="88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7F1F962-381B-251C-A787-A02FDC1A70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A79AE5E-9CDD-FEDA-BF0E-A273F91FBE4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81DBF32-467A-CC1E-C361-E96D290EDD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95960B-5984-4601-8A64-919DC10AD6D4}" type="datetimeFigureOut">
              <a:rPr lang="ru-RU" smtClean="0"/>
              <a:t>23.03.2023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8E02DB9-22FA-7B10-F51A-4C96AEC431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2E081E3-5EBB-B475-C5DF-DEF196E7F1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8DA12-BAE8-4EAF-BEBD-9EABC86C6E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83358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36A8E9C-A5C1-62A2-5B50-067351AD11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8A5F28A-1D76-6A51-48C8-0200D2070DD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C1CB26F-9E12-1056-1DBE-F951553BDD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95960B-5984-4601-8A64-919DC10AD6D4}" type="datetimeFigureOut">
              <a:rPr lang="ru-RU" smtClean="0"/>
              <a:t>23.03.2023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4548602-6CB5-CE39-3BB6-73D407C02F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ED74DCA-8893-25FB-7E17-344E83772C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8DA12-BAE8-4EAF-BEBD-9EABC86C6E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01111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E9DBE8E8-FC89-7037-853B-260945CEC3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55A49FA-9E4C-45CC-B52F-BA05E0C029F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3E86FA9-5CAA-ADAB-13EF-2163A2C981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95960B-5984-4601-8A64-919DC10AD6D4}" type="datetimeFigureOut">
              <a:rPr lang="ru-RU" smtClean="0"/>
              <a:t>23.03.2023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9CCEFED-BCAB-E2FB-14CB-A3067CE687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2B0676B-F5FC-93D0-782A-E8E54E12C7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8DA12-BAE8-4EAF-BEBD-9EABC86C6E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77371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B57CF81-AAC1-6149-95AE-52346B9ED4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D727098-DFF4-ABD1-1D3A-2E5167C623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F70E9BE-F3D6-3669-2565-A5E8C3000C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95960B-5984-4601-8A64-919DC10AD6D4}" type="datetimeFigureOut">
              <a:rPr lang="ru-RU" smtClean="0"/>
              <a:t>23.03.2023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AD5C191-EE0B-DB7D-1419-9417EF3C1D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2440A45-D3AD-D254-2BEA-46EED660BD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8DA12-BAE8-4EAF-BEBD-9EABC86C6E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67359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7D94D40-F235-C7F0-DF68-BBB11AF6AD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267F58B-B227-5AEC-5B14-768C3AF1F3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A0F6C3E-6FFD-7FFB-B3FD-0BA9A4E711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95960B-5984-4601-8A64-919DC10AD6D4}" type="datetimeFigureOut">
              <a:rPr lang="ru-RU" smtClean="0"/>
              <a:t>23.03.2023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38BCCE0-061B-B4F4-69FF-733ED1D54A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AC49F54-B424-B316-6151-EA56A716BC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8DA12-BAE8-4EAF-BEBD-9EABC86C6E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184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63F3E0-9783-2955-2A53-318BCB581C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E8C414B-CE8E-855D-4589-A6DBD30C12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E633A48-3958-D1B3-10E8-70D9750724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3AB686B-A030-E11B-70DF-A26E57D18A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95960B-5984-4601-8A64-919DC10AD6D4}" type="datetimeFigureOut">
              <a:rPr lang="ru-RU" smtClean="0"/>
              <a:t>23.03.2023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C990209-835C-C990-6B0F-5AC93219B1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48E6AB3-9666-B674-3118-4DD233E1C2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8DA12-BAE8-4EAF-BEBD-9EABC86C6E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87618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EDA5B9A-F4A3-8D62-FC2C-E54404624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ADE6EE3-5D32-D6AA-2CF7-24C0877EB6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E451C05-CBE7-7299-A08A-427E2CC15F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A19D6AD-A780-1FA7-1970-352E686D4B0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D6941E0-42D6-057E-C20E-EE895FCBEDA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325E0706-BF8F-9725-0DB4-FE761A7C25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95960B-5984-4601-8A64-919DC10AD6D4}" type="datetimeFigureOut">
              <a:rPr lang="ru-RU" smtClean="0"/>
              <a:t>23.03.2023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281F9EF8-A3DA-4AC4-BBA1-F60BA4A62E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E787EA29-6076-7CB8-43C0-36B9DD1062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8DA12-BAE8-4EAF-BEBD-9EABC86C6E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9350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6FFCE3E-128E-ADAF-8144-C7AE33C8A1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DA2310D-9CE7-6BEB-34B5-43D27FD6C6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95960B-5984-4601-8A64-919DC10AD6D4}" type="datetimeFigureOut">
              <a:rPr lang="ru-RU" smtClean="0"/>
              <a:t>23.03.2023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B2BAF8E0-0D53-78E1-E098-27095D1700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6637F41-2418-4D23-F431-D32D53FD2C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8DA12-BAE8-4EAF-BEBD-9EABC86C6E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75007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8B08432-2DAE-8E0C-E795-7BA1B59080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95960B-5984-4601-8A64-919DC10AD6D4}" type="datetimeFigureOut">
              <a:rPr lang="ru-RU" smtClean="0"/>
              <a:t>23.03.2023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B81A1BCB-C775-0173-74D0-202676B7B8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985B36F-4008-560B-8BBF-137EFEEFB3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8DA12-BAE8-4EAF-BEBD-9EABC86C6E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46036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4753DB-402A-0D40-60D2-4E17B4C6C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78CFDB4-F806-0691-BAB2-7666DB8FB6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62D2BCA-8DF4-7930-F3A6-2313BE8002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7E597FD-EF1B-9DB5-230E-7E2A659C12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95960B-5984-4601-8A64-919DC10AD6D4}" type="datetimeFigureOut">
              <a:rPr lang="ru-RU" smtClean="0"/>
              <a:t>23.03.2023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16FFFA2-0C75-B63A-A296-449DD4D842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79D0502-A83C-3D33-887D-A89A3F4D98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8DA12-BAE8-4EAF-BEBD-9EABC86C6E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28218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2E9DB1-871C-D375-82FB-CC598F4A6A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80110D55-18AD-E9B5-680B-BD8CB0B1104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8EF3CD9-2BD4-05C0-708C-51056D8351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670E490-D1F3-B39C-3100-CFEFB84999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95960B-5984-4601-8A64-919DC10AD6D4}" type="datetimeFigureOut">
              <a:rPr lang="ru-RU" smtClean="0"/>
              <a:t>23.03.2023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045B4BF-FA46-F46B-7B96-CFFA66CAB9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31BA0DD-462D-302E-C49B-174E2106E1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8DA12-BAE8-4EAF-BEBD-9EABC86C6E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0143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4F027A7-96FE-4A33-FE3A-45D902ACB6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5A823DC-678E-D3B7-351E-4F775DBD32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9C7C100-D60A-0A49-D6DA-1A321F02017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95960B-5984-4601-8A64-919DC10AD6D4}" type="datetimeFigureOut">
              <a:rPr lang="ru-RU" smtClean="0"/>
              <a:t>23.03.2023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735431E-80E2-E5E3-DC13-0BC6E31E55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0F2308A-A3F2-F542-C067-72E54C365D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58DA12-BAE8-4EAF-BEBD-9EABC86C6E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7344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D8C378B-6DF1-EDEF-B26D-FDB6D9E785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80819" y="1558888"/>
            <a:ext cx="7877060" cy="3437262"/>
          </a:xfrm>
        </p:spPr>
        <p:txBody>
          <a:bodyPr>
            <a:normAutofit/>
          </a:bodyPr>
          <a:lstStyle/>
          <a:p>
            <a:pPr algn="l"/>
            <a:r>
              <a:rPr lang="ru-RU" sz="8000" dirty="0">
                <a:solidFill>
                  <a:schemeClr val="bg1"/>
                </a:solidFill>
                <a:latin typeface="Bahnschrift SemiBold" panose="020B0502040204020203" pitchFamily="34" charset="0"/>
              </a:rPr>
              <a:t>Центр гражданской взаимопомощи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A5215E3-8F1B-4F97-1310-1137889E4F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56203" y="5131719"/>
            <a:ext cx="9144000" cy="1655762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F31B3A2-1207-0E22-7A5C-447A4BDB64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5302" y="1029181"/>
            <a:ext cx="5998494" cy="4496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73207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D8C378B-6DF1-EDEF-B26D-FDB6D9E785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608462"/>
            <a:ext cx="4083586" cy="550844"/>
          </a:xfrm>
        </p:spPr>
        <p:txBody>
          <a:bodyPr>
            <a:noAutofit/>
          </a:bodyPr>
          <a:lstStyle/>
          <a:p>
            <a:r>
              <a:rPr lang="ru-RU" sz="4000" dirty="0">
                <a:solidFill>
                  <a:srgbClr val="510861"/>
                </a:solidFill>
                <a:latin typeface="Bahnschrift SemiBold" panose="020B0502040204020203" pitchFamily="34" charset="0"/>
              </a:rPr>
              <a:t>Доброхоты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A5215E3-8F1B-4F97-1310-1137889E4F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445743"/>
            <a:ext cx="4083586" cy="3569467"/>
          </a:xfrm>
        </p:spPr>
        <p:txBody>
          <a:bodyPr/>
          <a:lstStyle/>
          <a:p>
            <a:pPr algn="l"/>
            <a:r>
              <a:rPr lang="ru-RU" dirty="0">
                <a:solidFill>
                  <a:srgbClr val="700FEA"/>
                </a:solidFill>
                <a:latin typeface="Bahnschrift Light SemiCondensed" panose="020B0502040204020203" pitchFamily="34" charset="0"/>
              </a:rPr>
              <a:t>Проект представляет из себя работу по благоустройству музейных территорий, помощь музеям и библиотекам в проведении крупных событий, деятельность в различных областях искусства, археологические и реставрационные работы, профориентация.</a:t>
            </a:r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3F74BC2F-6D93-BC65-D46F-38F36A526F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8903" y="1598540"/>
            <a:ext cx="5493922" cy="3660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40516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D8C378B-6DF1-EDEF-B26D-FDB6D9E785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82718" y="1689038"/>
            <a:ext cx="3899973" cy="435550"/>
          </a:xfrm>
        </p:spPr>
        <p:txBody>
          <a:bodyPr>
            <a:noAutofit/>
          </a:bodyPr>
          <a:lstStyle/>
          <a:p>
            <a:r>
              <a:rPr lang="ru-RU" sz="3200" dirty="0">
                <a:solidFill>
                  <a:srgbClr val="510861"/>
                </a:solidFill>
                <a:latin typeface="Bahnschrift SemiBold" panose="020B0502040204020203" pitchFamily="34" charset="0"/>
              </a:rPr>
              <a:t>Диалог поколений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A5215E3-8F1B-4F97-1310-1137889E4F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782718" y="2465799"/>
            <a:ext cx="3892627" cy="3051424"/>
          </a:xfrm>
        </p:spPr>
        <p:txBody>
          <a:bodyPr>
            <a:normAutofit fontScale="85000" lnSpcReduction="10000"/>
          </a:bodyPr>
          <a:lstStyle/>
          <a:p>
            <a:pPr algn="r"/>
            <a:r>
              <a:rPr lang="ru-RU" dirty="0">
                <a:solidFill>
                  <a:srgbClr val="700FEA"/>
                </a:solidFill>
                <a:latin typeface="Bahnschrift Light SemiCondensed" panose="020B0502040204020203" pitchFamily="34" charset="0"/>
              </a:rPr>
              <a:t>Проект «Диалог поколений» представляет из себя организацию познавательно-развлекательных мероприятий для граждан пенсионного возраста, в рамках которых старшее и младшее поколение вступают в своеобразный «диалог»: старшие делятся своим жизненным опытом и мудростью, а младшее, в свою очередь, заряжает положительными эмоциями и жизнелюбием.</a:t>
            </a:r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8BF48424-B8B5-729A-0B29-2ADF59AC2E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360" y="1516722"/>
            <a:ext cx="5736832" cy="3824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01739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D8C378B-6DF1-EDEF-B26D-FDB6D9E785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994328"/>
            <a:ext cx="9144000" cy="932235"/>
          </a:xfrm>
        </p:spPr>
        <p:txBody>
          <a:bodyPr/>
          <a:lstStyle/>
          <a:p>
            <a:r>
              <a:rPr lang="ru-RU" dirty="0">
                <a:solidFill>
                  <a:srgbClr val="510861"/>
                </a:solidFill>
                <a:latin typeface="Bahnschrift SemiBold" panose="020B0502040204020203" pitchFamily="34" charset="0"/>
              </a:rPr>
              <a:t>Направления работы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A5215E3-8F1B-4F97-1310-1137889E4F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229492"/>
            <a:ext cx="9144000" cy="3984020"/>
          </a:xfrm>
        </p:spPr>
        <p:txBody>
          <a:bodyPr>
            <a:normAutofit/>
          </a:bodyPr>
          <a:lstStyle/>
          <a:p>
            <a:pPr algn="l"/>
            <a:r>
              <a:rPr lang="ru-RU" dirty="0">
                <a:solidFill>
                  <a:srgbClr val="700FEA"/>
                </a:solidFill>
                <a:latin typeface="Bahnschrift Light SemiCondensed" panose="020B0502040204020203" pitchFamily="34" charset="0"/>
              </a:rPr>
              <a:t>Помимо проектной деятельности у центра существуют следующие направления деятельности: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700FEA"/>
                </a:solidFill>
                <a:latin typeface="Bahnschrift Light SemiCondensed" panose="020B0502040204020203" pitchFamily="34" charset="0"/>
              </a:rPr>
              <a:t>Обучение волонтеров;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700FEA"/>
                </a:solidFill>
                <a:latin typeface="Bahnschrift Light SemiCondensed" panose="020B0502040204020203" pitchFamily="34" charset="0"/>
              </a:rPr>
              <a:t>Организация и проведение благотворительных акций;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700FEA"/>
                </a:solidFill>
                <a:latin typeface="Bahnschrift Light SemiCondensed" panose="020B0502040204020203" pitchFamily="34" charset="0"/>
              </a:rPr>
              <a:t>Сбор и доставка благотворительной помощи различным категориям благополучателей;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700FEA"/>
                </a:solidFill>
                <a:latin typeface="Bahnschrift Light SemiCondensed" panose="020B0502040204020203" pitchFamily="34" charset="0"/>
              </a:rPr>
              <a:t>Оказание адресной помощи;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700FEA"/>
                </a:solidFill>
                <a:latin typeface="Bahnschrift Light SemiCondensed" panose="020B0502040204020203" pitchFamily="34" charset="0"/>
              </a:rPr>
              <a:t>Волонтерское сопровождение мероприятий различных уровней.</a:t>
            </a:r>
          </a:p>
        </p:txBody>
      </p:sp>
    </p:spTree>
    <p:extLst>
      <p:ext uri="{BB962C8B-B14F-4D97-AF65-F5344CB8AC3E}">
        <p14:creationId xmlns:p14="http://schemas.microsoft.com/office/powerpoint/2010/main" val="1559264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D8C378B-6DF1-EDEF-B26D-FDB6D9E785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737474"/>
            <a:ext cx="9144000" cy="932235"/>
          </a:xfrm>
        </p:spPr>
        <p:txBody>
          <a:bodyPr/>
          <a:lstStyle/>
          <a:p>
            <a:r>
              <a:rPr lang="ru-RU" dirty="0">
                <a:solidFill>
                  <a:srgbClr val="510861"/>
                </a:solidFill>
                <a:latin typeface="Bahnschrift SemiBold" panose="020B0502040204020203" pitchFamily="34" charset="0"/>
              </a:rPr>
              <a:t>ЦГВ - это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A5215E3-8F1B-4F97-1310-1137889E4F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1861851"/>
            <a:ext cx="9144000" cy="4351661"/>
          </a:xfrm>
        </p:spPr>
        <p:txBody>
          <a:bodyPr>
            <a:normAutofit lnSpcReduction="10000"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ru-RU" sz="1800" dirty="0">
                <a:solidFill>
                  <a:srgbClr val="700FEA"/>
                </a:solidFill>
                <a:latin typeface="Bahnschrift Light SemiCondensed" panose="020B0502040204020203" pitchFamily="34" charset="0"/>
              </a:rPr>
              <a:t>оперативная команда из 500 добровольцев;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ru-RU" sz="1800" dirty="0">
                <a:solidFill>
                  <a:srgbClr val="700FEA"/>
                </a:solidFill>
                <a:latin typeface="Bahnschrift Light SemiCondensed" panose="020B0502040204020203" pitchFamily="34" charset="0"/>
              </a:rPr>
              <a:t>организатор и участник свыше 5000 благотворительных мероприятий и акций;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ru-RU" sz="1800" dirty="0">
                <a:solidFill>
                  <a:srgbClr val="700FEA"/>
                </a:solidFill>
                <a:latin typeface="Bahnschrift Light SemiCondensed" panose="020B0502040204020203" pitchFamily="34" charset="0"/>
              </a:rPr>
              <a:t>консультационный центр по вопросам социального характера (свыше 50 000 чел. уже обратились в ЦГВ);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ru-RU" sz="1800" dirty="0">
                <a:solidFill>
                  <a:srgbClr val="700FEA"/>
                </a:solidFill>
                <a:latin typeface="Bahnschrift Light SemiCondensed" panose="020B0502040204020203" pitchFamily="34" charset="0"/>
              </a:rPr>
              <a:t>член Ассоциации волонтёрских центров РФ, Ассоциации «зелёных» вузов России, Совета Международных Университетов (IUSRC) по гражданским инициативам и поисково-спасательным работам;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ru-RU" sz="1800" dirty="0">
                <a:solidFill>
                  <a:srgbClr val="700FEA"/>
                </a:solidFill>
                <a:latin typeface="Bahnschrift Light SemiCondensed" panose="020B0502040204020203" pitchFamily="34" charset="0"/>
              </a:rPr>
              <a:t>участник «Большого Совета НКО Воронежской области»;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ru-RU" sz="1800" dirty="0">
                <a:solidFill>
                  <a:srgbClr val="700FEA"/>
                </a:solidFill>
                <a:latin typeface="Bahnschrift Light SemiCondensed" panose="020B0502040204020203" pitchFamily="34" charset="0"/>
              </a:rPr>
              <a:t>лауреат премии общественно-государственного признания «Добронежец-2021»;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ru-RU" sz="1800" dirty="0">
                <a:solidFill>
                  <a:srgbClr val="700FEA"/>
                </a:solidFill>
                <a:latin typeface="Bahnschrift Light SemiCondensed" panose="020B0502040204020203" pitchFamily="34" charset="0"/>
              </a:rPr>
              <a:t>лауреат областного конкурса «Доброволец - 2013 года» и «Доброволец - 2015 года»;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ru-RU" sz="1800" dirty="0">
                <a:solidFill>
                  <a:srgbClr val="700FEA"/>
                </a:solidFill>
                <a:latin typeface="Bahnschrift Light SemiCondensed" panose="020B0502040204020203" pitchFamily="34" charset="0"/>
              </a:rPr>
              <a:t>площадка для обучения в дистанционной школе по освоению программ «Волонтер муниципального образования», «Инновационная проектная деятельность по оказанию социальных услуг населению», «Управление социальным инновационным проектированием» (уже прошли обучение свыше 2000 человек)</a:t>
            </a:r>
          </a:p>
        </p:txBody>
      </p:sp>
    </p:spTree>
    <p:extLst>
      <p:ext uri="{BB962C8B-B14F-4D97-AF65-F5344CB8AC3E}">
        <p14:creationId xmlns:p14="http://schemas.microsoft.com/office/powerpoint/2010/main" val="11270599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D8C378B-6DF1-EDEF-B26D-FDB6D9E785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235200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ru-RU" dirty="0">
                <a:solidFill>
                  <a:srgbClr val="510861"/>
                </a:solidFill>
                <a:latin typeface="Bahnschrift SemiBold" panose="020B0502040204020203" pitchFamily="34" charset="0"/>
              </a:rPr>
              <a:t>Проекты Центра гражданской взаимопомощи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A5215E3-8F1B-4F97-1310-1137889E4F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946096"/>
            <a:ext cx="9144000" cy="1655762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131417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D8C378B-6DF1-EDEF-B26D-FDB6D9E785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608462"/>
            <a:ext cx="4083586" cy="550844"/>
          </a:xfrm>
        </p:spPr>
        <p:txBody>
          <a:bodyPr>
            <a:noAutofit/>
          </a:bodyPr>
          <a:lstStyle/>
          <a:p>
            <a:r>
              <a:rPr lang="ru-RU" sz="2800" dirty="0">
                <a:solidFill>
                  <a:srgbClr val="510861"/>
                </a:solidFill>
                <a:latin typeface="Bahnschrift SemiBold" panose="020B0502040204020203" pitchFamily="34" charset="0"/>
              </a:rPr>
              <a:t>Школа жизненных наук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A5215E3-8F1B-4F97-1310-1137889E4F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445743"/>
            <a:ext cx="4083586" cy="3569467"/>
          </a:xfrm>
        </p:spPr>
        <p:txBody>
          <a:bodyPr/>
          <a:lstStyle/>
          <a:p>
            <a:pPr algn="l"/>
            <a:r>
              <a:rPr lang="ru-RU" dirty="0">
                <a:solidFill>
                  <a:srgbClr val="700FEA"/>
                </a:solidFill>
                <a:latin typeface="Bahnschrift Light SemiCondensed" panose="020B0502040204020203" pitchFamily="34" charset="0"/>
              </a:rPr>
              <a:t>Проект представляет из себя проведение обучающих мастер-классов и анимационных программ для воспитанников специализированных школ-интернатов и детских садов комбинированного вида.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CBCDD25-2F5C-B476-C5D1-9BB56BF21B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7256" y="1547037"/>
            <a:ext cx="5645889" cy="3763926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065621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D8C378B-6DF1-EDEF-B26D-FDB6D9E785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75372" y="1916935"/>
            <a:ext cx="3899973" cy="815248"/>
          </a:xfrm>
        </p:spPr>
        <p:txBody>
          <a:bodyPr>
            <a:noAutofit/>
          </a:bodyPr>
          <a:lstStyle/>
          <a:p>
            <a:r>
              <a:rPr lang="ru-RU" sz="2400" dirty="0">
                <a:solidFill>
                  <a:srgbClr val="510861"/>
                </a:solidFill>
                <a:latin typeface="Bahnschrift SemiBold" panose="020B0502040204020203" pitchFamily="34" charset="0"/>
              </a:rPr>
              <a:t>Прокачка цифровой грамотности пенсионеров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A5215E3-8F1B-4F97-1310-1137889E4F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775372" y="2947013"/>
            <a:ext cx="3892627" cy="2181339"/>
          </a:xfrm>
        </p:spPr>
        <p:txBody>
          <a:bodyPr/>
          <a:lstStyle/>
          <a:p>
            <a:pPr algn="r"/>
            <a:r>
              <a:rPr lang="ru-RU" dirty="0">
                <a:solidFill>
                  <a:srgbClr val="700FEA"/>
                </a:solidFill>
                <a:latin typeface="Bahnschrift Light SemiCondensed" panose="020B0502040204020203" pitchFamily="34" charset="0"/>
              </a:rPr>
              <a:t>Проект направлен на освоение работы с информационными ресурсами и повышению компьютерной грамотности среди граждан пенсионного возраста. 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9C9640B4-72C3-2ABB-6095-D97A51EE58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187" y="1504507"/>
            <a:ext cx="5776152" cy="3848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92390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D8C378B-6DF1-EDEF-B26D-FDB6D9E785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608462"/>
            <a:ext cx="4083586" cy="550844"/>
          </a:xfrm>
        </p:spPr>
        <p:txBody>
          <a:bodyPr>
            <a:noAutofit/>
          </a:bodyPr>
          <a:lstStyle/>
          <a:p>
            <a:r>
              <a:rPr lang="ru-RU" sz="2800" dirty="0" err="1">
                <a:solidFill>
                  <a:srgbClr val="510861"/>
                </a:solidFill>
                <a:latin typeface="Bahnschrift SemiBold" panose="020B0502040204020203" pitchFamily="34" charset="0"/>
              </a:rPr>
              <a:t>Событийка</a:t>
            </a:r>
            <a:endParaRPr lang="ru-RU" sz="2800" dirty="0">
              <a:solidFill>
                <a:srgbClr val="510861"/>
              </a:solidFill>
              <a:latin typeface="Bahnschrift SemiBold" panose="020B0502040204020203" pitchFamily="34" charset="0"/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A5215E3-8F1B-4F97-1310-1137889E4F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445743"/>
            <a:ext cx="4083586" cy="3569467"/>
          </a:xfrm>
        </p:spPr>
        <p:txBody>
          <a:bodyPr/>
          <a:lstStyle/>
          <a:p>
            <a:pPr algn="l"/>
            <a:r>
              <a:rPr lang="ru-RU" dirty="0">
                <a:solidFill>
                  <a:srgbClr val="700FEA"/>
                </a:solidFill>
                <a:latin typeface="Bahnschrift Light SemiCondensed" panose="020B0502040204020203" pitchFamily="34" charset="0"/>
              </a:rPr>
              <a:t>Проект направлен на подготовку команды волонтеров, которые способны оказать помощь в работе регистрации мероприятия, техническую поддержку мероприятий и многого другого.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D5EE7F6D-FF5D-D398-F3BD-6848FE65EC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5992" y="1521785"/>
            <a:ext cx="5721645" cy="3814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03878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D8C378B-6DF1-EDEF-B26D-FDB6D9E785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75372" y="1916935"/>
            <a:ext cx="3899973" cy="815248"/>
          </a:xfrm>
        </p:spPr>
        <p:txBody>
          <a:bodyPr>
            <a:noAutofit/>
          </a:bodyPr>
          <a:lstStyle/>
          <a:p>
            <a:r>
              <a:rPr lang="ru-RU" sz="4400" dirty="0" err="1">
                <a:solidFill>
                  <a:srgbClr val="510861"/>
                </a:solidFill>
                <a:latin typeface="Bahnschrift SemiBold" panose="020B0502040204020203" pitchFamily="34" charset="0"/>
              </a:rPr>
              <a:t>Экопросвет</a:t>
            </a:r>
            <a:endParaRPr lang="ru-RU" sz="4400" dirty="0">
              <a:solidFill>
                <a:srgbClr val="510861"/>
              </a:solidFill>
              <a:latin typeface="Bahnschrift SemiBold" panose="020B0502040204020203" pitchFamily="34" charset="0"/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A5215E3-8F1B-4F97-1310-1137889E4F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775372" y="2947013"/>
            <a:ext cx="3892627" cy="2561422"/>
          </a:xfrm>
        </p:spPr>
        <p:txBody>
          <a:bodyPr>
            <a:normAutofit fontScale="92500" lnSpcReduction="20000"/>
          </a:bodyPr>
          <a:lstStyle/>
          <a:p>
            <a:pPr algn="r"/>
            <a:r>
              <a:rPr lang="ru-RU" dirty="0">
                <a:solidFill>
                  <a:srgbClr val="700FEA"/>
                </a:solidFill>
                <a:latin typeface="Bahnschrift Light SemiCondensed" panose="020B0502040204020203" pitchFamily="34" charset="0"/>
              </a:rPr>
              <a:t>Проект представляет из себя мероприятия, направленные на просвещение населения о вопросах экологии, раздельного сбора отходов, помощи животным. Также, команда проекта организует точки сбора помощи для подопечных </a:t>
            </a:r>
            <a:r>
              <a:rPr lang="ru-RU" dirty="0" err="1">
                <a:solidFill>
                  <a:srgbClr val="700FEA"/>
                </a:solidFill>
                <a:latin typeface="Bahnschrift Light SemiCondensed" panose="020B0502040204020203" pitchFamily="34" charset="0"/>
              </a:rPr>
              <a:t>ветприютов</a:t>
            </a:r>
            <a:r>
              <a:rPr lang="ru-RU" dirty="0">
                <a:solidFill>
                  <a:srgbClr val="700FEA"/>
                </a:solidFill>
                <a:latin typeface="Bahnschrift Light SemiCondensed" panose="020B0502040204020203" pitchFamily="34" charset="0"/>
              </a:rPr>
              <a:t> и для зимующих птиц.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8D91223A-710E-7877-FA98-834A049CD8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128" y="1494649"/>
            <a:ext cx="5805738" cy="3868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41605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D8C378B-6DF1-EDEF-B26D-FDB6D9E785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608462"/>
            <a:ext cx="4083586" cy="550844"/>
          </a:xfrm>
        </p:spPr>
        <p:txBody>
          <a:bodyPr>
            <a:noAutofit/>
          </a:bodyPr>
          <a:lstStyle/>
          <a:p>
            <a:r>
              <a:rPr lang="ru-RU" sz="4000" dirty="0" err="1">
                <a:solidFill>
                  <a:srgbClr val="510861"/>
                </a:solidFill>
                <a:latin typeface="Bahnschrift SemiBold" panose="020B0502040204020203" pitchFamily="34" charset="0"/>
              </a:rPr>
              <a:t>Экодесант</a:t>
            </a:r>
            <a:endParaRPr lang="ru-RU" sz="4000" dirty="0">
              <a:solidFill>
                <a:srgbClr val="510861"/>
              </a:solidFill>
              <a:latin typeface="Bahnschrift SemiBold" panose="020B0502040204020203" pitchFamily="34" charset="0"/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A5215E3-8F1B-4F97-1310-1137889E4F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445743"/>
            <a:ext cx="4083586" cy="3569467"/>
          </a:xfrm>
        </p:spPr>
        <p:txBody>
          <a:bodyPr/>
          <a:lstStyle/>
          <a:p>
            <a:pPr algn="l"/>
            <a:r>
              <a:rPr lang="ru-RU" dirty="0">
                <a:solidFill>
                  <a:srgbClr val="700FEA"/>
                </a:solidFill>
                <a:latin typeface="Bahnschrift Light SemiCondensed" panose="020B0502040204020203" pitchFamily="34" charset="0"/>
              </a:rPr>
              <a:t>это мероприятия, направленные на благоустройство природных и культурно-исторических мест, проведение субботников на их территории, изготовление кормушек и скворечников для птиц, помощь в </a:t>
            </a:r>
            <a:r>
              <a:rPr lang="ru-RU" dirty="0" err="1">
                <a:solidFill>
                  <a:srgbClr val="700FEA"/>
                </a:solidFill>
                <a:latin typeface="Bahnschrift Light SemiCondensed" panose="020B0502040204020203" pitchFamily="34" charset="0"/>
              </a:rPr>
              <a:t>ветприютах</a:t>
            </a:r>
            <a:r>
              <a:rPr lang="ru-RU" dirty="0">
                <a:solidFill>
                  <a:srgbClr val="700FEA"/>
                </a:solidFill>
                <a:latin typeface="Bahnschrift Light SemiCondensed" panose="020B0502040204020203" pitchFamily="34" charset="0"/>
              </a:rPr>
              <a:t> и многое другое.</a:t>
            </a: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3F7D7DED-DF50-739D-1521-7543DAD4B8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7984" y="1520735"/>
            <a:ext cx="5775160" cy="3816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68488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D8C378B-6DF1-EDEF-B26D-FDB6D9E785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75372" y="2083982"/>
            <a:ext cx="3899973" cy="435550"/>
          </a:xfrm>
        </p:spPr>
        <p:txBody>
          <a:bodyPr>
            <a:noAutofit/>
          </a:bodyPr>
          <a:lstStyle/>
          <a:p>
            <a:r>
              <a:rPr lang="ru-RU" sz="2400" dirty="0">
                <a:solidFill>
                  <a:srgbClr val="510861"/>
                </a:solidFill>
                <a:latin typeface="Bahnschrift SemiBold" panose="020B0502040204020203" pitchFamily="34" charset="0"/>
              </a:rPr>
              <a:t>Времён связующая нить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A5215E3-8F1B-4F97-1310-1137889E4F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775372" y="2677099"/>
            <a:ext cx="3892627" cy="2831336"/>
          </a:xfrm>
        </p:spPr>
        <p:txBody>
          <a:bodyPr>
            <a:normAutofit fontScale="85000" lnSpcReduction="20000"/>
          </a:bodyPr>
          <a:lstStyle/>
          <a:p>
            <a:pPr algn="r"/>
            <a:r>
              <a:rPr lang="ru-RU" dirty="0">
                <a:solidFill>
                  <a:srgbClr val="700FEA"/>
                </a:solidFill>
                <a:latin typeface="Bahnschrift Light SemiCondensed" panose="020B0502040204020203" pitchFamily="34" charset="0"/>
              </a:rPr>
              <a:t>В рамках проекта добровольцы занимаются организацией и проведением встреч с интересными людьми, ветеранами войны и труда. Участвуют в торжественных церемониях возложения венков и цветов, приуроченных к памятным датам. Проводят памятные линейки для студентов, связанные с днями воинской славы России и тематические викторины для школьников.</a:t>
            </a: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EA98E650-70C9-B401-22C3-A4EEDE028F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523" y="1606845"/>
            <a:ext cx="5463933" cy="3644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037481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</TotalTime>
  <Words>454</Words>
  <Application>Microsoft Office PowerPoint</Application>
  <PresentationFormat>Широкоэкранный</PresentationFormat>
  <Paragraphs>34</Paragraphs>
  <Slides>12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8" baseType="lpstr">
      <vt:lpstr>Arial</vt:lpstr>
      <vt:lpstr>Bahnschrift Light SemiCondensed</vt:lpstr>
      <vt:lpstr>Bahnschrift SemiBold</vt:lpstr>
      <vt:lpstr>Calibri</vt:lpstr>
      <vt:lpstr>Calibri Light</vt:lpstr>
      <vt:lpstr>Тема Office</vt:lpstr>
      <vt:lpstr>Центр гражданской взаимопомощи</vt:lpstr>
      <vt:lpstr>ЦГВ - это</vt:lpstr>
      <vt:lpstr>Проекты Центра гражданской взаимопомощи</vt:lpstr>
      <vt:lpstr>Школа жизненных наук</vt:lpstr>
      <vt:lpstr>Прокачка цифровой грамотности пенсионеров</vt:lpstr>
      <vt:lpstr>Событийка</vt:lpstr>
      <vt:lpstr>Экопросвет</vt:lpstr>
      <vt:lpstr>Экодесант</vt:lpstr>
      <vt:lpstr>Времён связующая нить</vt:lpstr>
      <vt:lpstr>Доброхоты</vt:lpstr>
      <vt:lpstr>Диалог поколений</vt:lpstr>
      <vt:lpstr>Направления работы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Центр гражданской взаимопомощи</dc:title>
  <dc:creator>Жукова Анастасия Олеговна</dc:creator>
  <cp:lastModifiedBy>Жукова Анастасия Олеговна</cp:lastModifiedBy>
  <cp:revision>1</cp:revision>
  <dcterms:created xsi:type="dcterms:W3CDTF">2023-03-23T11:03:12Z</dcterms:created>
  <dcterms:modified xsi:type="dcterms:W3CDTF">2023-03-23T11:44:43Z</dcterms:modified>
</cp:coreProperties>
</file>