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9" r:id="rId1"/>
  </p:sldMasterIdLst>
  <p:sldIdLst>
    <p:sldId id="256" r:id="rId2"/>
    <p:sldId id="264" r:id="rId3"/>
    <p:sldId id="281" r:id="rId4"/>
    <p:sldId id="282" r:id="rId5"/>
    <p:sldId id="267" r:id="rId6"/>
    <p:sldId id="276" r:id="rId7"/>
    <p:sldId id="271" r:id="rId8"/>
    <p:sldId id="272" r:id="rId9"/>
    <p:sldId id="273" r:id="rId10"/>
    <p:sldId id="274" r:id="rId11"/>
    <p:sldId id="278" r:id="rId12"/>
    <p:sldId id="275" r:id="rId13"/>
    <p:sldId id="266" r:id="rId14"/>
    <p:sldId id="283" r:id="rId15"/>
    <p:sldId id="27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120" y="4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353076816814902E-2"/>
          <c:y val="0.19292382329977126"/>
          <c:w val="0.91710800826010108"/>
          <c:h val="0.60102804390749132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Знают даты ВОВ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7-10 лет</c:v>
                </c:pt>
                <c:pt idx="1">
                  <c:v>11-13 лет</c:v>
                </c:pt>
                <c:pt idx="2">
                  <c:v>14-18 лет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</c:v>
                </c:pt>
                <c:pt idx="1">
                  <c:v>19</c:v>
                </c:pt>
                <c:pt idx="2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04-48FC-932B-33FA678596A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Знают имена героев ВОВ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6234746972417919E-4"/>
                  <c:y val="3.534907907910125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1.108304022725904E-2"/>
                      <c:h val="9.97186865111766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4104-48FC-932B-33FA678596A1}"/>
                </c:ext>
              </c:extLst>
            </c:dLbl>
            <c:dLbl>
              <c:idx val="2"/>
              <c:layout>
                <c:manualLayout>
                  <c:x val="0"/>
                  <c:y val="6.8687952649176326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104-48FC-932B-33FA678596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7-10 лет</c:v>
                </c:pt>
                <c:pt idx="1">
                  <c:v>11-13 лет</c:v>
                </c:pt>
                <c:pt idx="2">
                  <c:v>14-18 лет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</c:v>
                </c:pt>
                <c:pt idx="1">
                  <c:v>8</c:v>
                </c:pt>
                <c:pt idx="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04-48FC-932B-33FA678596A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Смотрят фильмы о ВОВ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2.4011834846800061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104-48FC-932B-33FA678596A1}"/>
                </c:ext>
              </c:extLst>
            </c:dLbl>
            <c:dLbl>
              <c:idx val="2"/>
              <c:layout>
                <c:manualLayout>
                  <c:x val="-1.6494036480025902E-16"/>
                  <c:y val="-7.2907538538830784E-5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104-48FC-932B-33FA678596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7-10 лет</c:v>
                </c:pt>
                <c:pt idx="1">
                  <c:v>11-13 лет</c:v>
                </c:pt>
                <c:pt idx="2">
                  <c:v>14-18 лет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</c:v>
                </c:pt>
                <c:pt idx="1">
                  <c:v>5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104-48FC-932B-33FA678596A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Нужны ли музеи о ВОВ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7-10 лет</c:v>
                </c:pt>
                <c:pt idx="1">
                  <c:v>11-13 лет</c:v>
                </c:pt>
                <c:pt idx="2">
                  <c:v>14-18 лет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12</c:v>
                </c:pt>
                <c:pt idx="1">
                  <c:v>14</c:v>
                </c:pt>
                <c:pt idx="2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104-48FC-932B-33FA678596A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100"/>
        <c:axId val="131492864"/>
        <c:axId val="131506944"/>
      </c:barChart>
      <c:catAx>
        <c:axId val="1314928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1506944"/>
        <c:crosses val="autoZero"/>
        <c:auto val="1"/>
        <c:lblAlgn val="ctr"/>
        <c:lblOffset val="100"/>
        <c:noMultiLvlLbl val="0"/>
      </c:catAx>
      <c:valAx>
        <c:axId val="131506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1492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smtClean="0"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1263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smtClean="0"/>
              <a:t>4/30/2020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19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smtClean="0"/>
              <a:t>4/30/2020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58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smtClean="0"/>
              <a:t>4/30/2020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3863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smtClean="0"/>
              <a:t>4/30/2020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93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smtClean="0"/>
              <a:t>4/30/2020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6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smtClean="0"/>
              <a:t>4/30/2020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73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smtClean="0"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56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smtClean="0"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83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smtClean="0"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04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smtClean="0"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14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smtClean="0"/>
              <a:t>4/30/2020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41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smtClean="0"/>
              <a:t>4/30/2020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90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smtClean="0"/>
              <a:t>4/30/2020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8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smtClean="0"/>
              <a:t>4/30/2020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23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smtClean="0"/>
              <a:t>4/30/2020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49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smtClean="0"/>
              <a:t>4/30/2020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06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smtClean="0"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848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-1488732" y="2876298"/>
            <a:ext cx="12718950" cy="4616648"/>
          </a:xfrm>
          <a:prstGeom prst="rect">
            <a:avLst/>
          </a:prstGeom>
          <a:noFill/>
          <a:ln w="3175">
            <a:noFill/>
          </a:ln>
          <a:effectLst>
            <a:outerShdw blurRad="50800" dist="38100" dir="2700000" sx="52000" sy="52000" algn="tl" rotWithShape="0">
              <a:schemeClr val="bg1"/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5400" b="1" dirty="0" smtClean="0">
                <a:ln w="19050">
                  <a:solidFill>
                    <a:schemeClr val="bg1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/>
            </a:r>
            <a:br>
              <a:rPr lang="ru-RU" sz="5400" b="1" dirty="0" smtClean="0">
                <a:ln w="19050">
                  <a:solidFill>
                    <a:schemeClr val="bg1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endParaRPr lang="ru-RU" sz="5400" b="1" dirty="0" smtClean="0">
              <a:ln w="12700">
                <a:solidFill>
                  <a:schemeClr val="bg1"/>
                </a:solidFill>
                <a:prstDash val="solid"/>
              </a:ln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r"/>
            <a:r>
              <a:rPr lang="en-US" sz="6000" b="1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#</a:t>
            </a:r>
            <a:r>
              <a:rPr lang="ru-RU" sz="6000" b="1" dirty="0" err="1" smtClean="0">
                <a:ln w="127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ПомниИмяСвое</a:t>
            </a:r>
            <a:r>
              <a:rPr lang="ru-RU" sz="5400" b="1" dirty="0">
                <a:ln w="127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ru-RU" sz="5400" b="1" dirty="0">
                <a:ln w="127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3600" b="1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Проект </a:t>
            </a:r>
            <a:r>
              <a:rPr lang="ru-RU" sz="3600" b="1" dirty="0">
                <a:ln w="127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 сфере добровольчества и </a:t>
            </a:r>
            <a:r>
              <a:rPr lang="ru-RU" sz="3600" b="1" dirty="0" err="1" smtClean="0">
                <a:ln w="127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волонтёрства</a:t>
            </a:r>
            <a:r>
              <a:rPr lang="ru-RU" sz="3600" b="1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ru-RU" sz="3600" b="1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3600" b="1" dirty="0" smtClean="0">
                <a:ln w="12700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МБОУДО «ДДТ «Дриада»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1" name="Voennyy-marsh-SSSR_-_Desyatyy-nash-desantnyy-batal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858000"/>
            <a:ext cx="609600" cy="609600"/>
          </a:xfrm>
          <a:prstGeom prst="rect">
            <a:avLst/>
          </a:prstGeom>
        </p:spPr>
      </p:pic>
      <p:pic>
        <p:nvPicPr>
          <p:cNvPr id="12" name="75 лет Победы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77" t="23873" r="-77" b="7750"/>
          <a:stretch>
            <a:fillRect/>
          </a:stretch>
        </p:blipFill>
        <p:spPr>
          <a:xfrm rot="21409532">
            <a:off x="-288898" y="120998"/>
            <a:ext cx="11402978" cy="451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68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5">
                <p:cTn id="1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Grp="1" noChangeAspect="1"/>
          </p:cNvPicPr>
          <p:nvPr>
            <p:ph type="pic" idx="2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6" b="956"/>
          <a:stretch>
            <a:fillRect/>
          </a:stretch>
        </p:blipFill>
        <p:spPr>
          <a:xfrm>
            <a:off x="4252109" y="2339737"/>
            <a:ext cx="3309937" cy="133464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871" y="2317512"/>
            <a:ext cx="3420152" cy="141551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2313" y="3912666"/>
            <a:ext cx="3420152" cy="155167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5527" y="3894000"/>
            <a:ext cx="3420152" cy="1587020"/>
          </a:xfrm>
          <a:prstGeom prst="rect">
            <a:avLst/>
          </a:prstGeom>
        </p:spPr>
      </p:pic>
      <p:pic>
        <p:nvPicPr>
          <p:cNvPr id="29" name="Рисунок 28"/>
          <p:cNvPicPr>
            <a:picLocks noGrp="1" noChangeAspect="1"/>
          </p:cNvPicPr>
          <p:nvPr>
            <p:ph type="pic" idx="1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5" b="905"/>
          <a:stretch>
            <a:fillRect/>
          </a:stretch>
        </p:blipFill>
        <p:spPr>
          <a:xfrm>
            <a:off x="576798" y="3922890"/>
            <a:ext cx="3309938" cy="1475444"/>
          </a:xfrm>
          <a:prstGeom prst="rect">
            <a:avLst/>
          </a:prstGeom>
        </p:spPr>
      </p:pic>
      <p:pic>
        <p:nvPicPr>
          <p:cNvPr id="26" name="Рисунок 25"/>
          <p:cNvPicPr>
            <a:picLocks noGrp="1" noChangeAspect="1"/>
          </p:cNvPicPr>
          <p:nvPr>
            <p:ph type="pic" idx="2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4" b="854"/>
          <a:stretch>
            <a:fillRect/>
          </a:stretch>
        </p:blipFill>
        <p:spPr>
          <a:xfrm>
            <a:off x="7927420" y="2317512"/>
            <a:ext cx="3309938" cy="13767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871" y="428297"/>
            <a:ext cx="10396882" cy="1151965"/>
          </a:xfrm>
        </p:spPr>
        <p:txBody>
          <a:bodyPr/>
          <a:lstStyle/>
          <a:p>
            <a:pPr algn="l"/>
            <a:r>
              <a:rPr lang="ru-RU" dirty="0"/>
              <a:t>Стратегия развития проекта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1091" y="2426288"/>
            <a:ext cx="3310128" cy="576262"/>
          </a:xfrm>
        </p:spPr>
        <p:txBody>
          <a:bodyPr/>
          <a:lstStyle/>
          <a:p>
            <a:r>
              <a:rPr lang="ru-RU" dirty="0" smtClean="0"/>
              <a:t>Военный кинозал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348507" y="2438386"/>
            <a:ext cx="3310128" cy="576262"/>
          </a:xfrm>
        </p:spPr>
        <p:txBody>
          <a:bodyPr/>
          <a:lstStyle/>
          <a:p>
            <a:r>
              <a:rPr lang="ru-RU" dirty="0" smtClean="0"/>
              <a:t>Мастер-классы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7861568" y="2518438"/>
            <a:ext cx="3310128" cy="496210"/>
          </a:xfrm>
        </p:spPr>
        <p:txBody>
          <a:bodyPr/>
          <a:lstStyle/>
          <a:p>
            <a:r>
              <a:rPr lang="ru-RU" dirty="0" smtClean="0"/>
              <a:t>акции</a:t>
            </a:r>
            <a:endParaRPr lang="ru-RU" dirty="0"/>
          </a:p>
        </p:txBody>
      </p:sp>
      <p:sp>
        <p:nvSpPr>
          <p:cNvPr id="15" name="Текст 2"/>
          <p:cNvSpPr>
            <a:spLocks noGrp="1"/>
          </p:cNvSpPr>
          <p:nvPr>
            <p:ph type="body" idx="1"/>
          </p:nvPr>
        </p:nvSpPr>
        <p:spPr>
          <a:xfrm>
            <a:off x="715537" y="4176837"/>
            <a:ext cx="3310128" cy="576262"/>
          </a:xfrm>
        </p:spPr>
        <p:txBody>
          <a:bodyPr/>
          <a:lstStyle/>
          <a:p>
            <a:r>
              <a:rPr lang="ru-RU" dirty="0" err="1"/>
              <a:t>Квесты</a:t>
            </a:r>
            <a:r>
              <a:rPr lang="ru-RU" dirty="0"/>
              <a:t> для школьников города </a:t>
            </a:r>
          </a:p>
        </p:txBody>
      </p:sp>
      <p:sp>
        <p:nvSpPr>
          <p:cNvPr id="16" name="Текст 5"/>
          <p:cNvSpPr>
            <a:spLocks noGrp="1"/>
          </p:cNvSpPr>
          <p:nvPr>
            <p:ph type="body" sz="quarter" idx="3"/>
          </p:nvPr>
        </p:nvSpPr>
        <p:spPr>
          <a:xfrm>
            <a:off x="4348507" y="4157407"/>
            <a:ext cx="3310128" cy="615123"/>
          </a:xfrm>
        </p:spPr>
        <p:txBody>
          <a:bodyPr/>
          <a:lstStyle/>
          <a:p>
            <a:r>
              <a:rPr lang="ru-RU" dirty="0"/>
              <a:t>Военно-патриотическая игра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5137476" y="2910706"/>
            <a:ext cx="153920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Проведено </a:t>
            </a:r>
            <a:r>
              <a:rPr lang="ru-RU" sz="2400" dirty="0" smtClean="0">
                <a:solidFill>
                  <a:srgbClr val="C00000"/>
                </a:solidFill>
              </a:rPr>
              <a:t>3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мероприятия</a:t>
            </a:r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8741420" y="2845777"/>
            <a:ext cx="15504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Проведено </a:t>
            </a:r>
            <a:r>
              <a:rPr lang="ru-RU" sz="2400" dirty="0" smtClean="0">
                <a:solidFill>
                  <a:srgbClr val="C00000"/>
                </a:solidFill>
              </a:rPr>
              <a:t>8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мероприятий</a:t>
            </a:r>
            <a:endParaRPr lang="ru-RU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8757775" y="4557619"/>
            <a:ext cx="153920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Проведено </a:t>
            </a:r>
            <a:r>
              <a:rPr lang="ru-RU" sz="2400" dirty="0" smtClean="0">
                <a:solidFill>
                  <a:srgbClr val="C00000"/>
                </a:solidFill>
              </a:rPr>
              <a:t>3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мероприятия</a:t>
            </a:r>
            <a:endParaRPr lang="ru-RU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70935" y="2870099"/>
            <a:ext cx="28224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Проведено </a:t>
            </a:r>
            <a:r>
              <a:rPr lang="ru-RU" sz="2400" dirty="0" smtClean="0">
                <a:solidFill>
                  <a:srgbClr val="C00000"/>
                </a:solidFill>
              </a:rPr>
              <a:t>14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мероприятий</a:t>
            </a:r>
            <a:endParaRPr lang="ru-RU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5262863" y="4584092"/>
            <a:ext cx="15392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Проведено </a:t>
            </a:r>
            <a:r>
              <a:rPr lang="ru-RU" sz="2400" dirty="0" smtClean="0">
                <a:solidFill>
                  <a:srgbClr val="C00000"/>
                </a:solidFill>
              </a:rPr>
              <a:t>1</a:t>
            </a:r>
            <a:endParaRPr lang="ru-RU" sz="2400" dirty="0">
              <a:solidFill>
                <a:srgbClr val="C00000"/>
              </a:solidFill>
            </a:endParaRPr>
          </a:p>
          <a:p>
            <a:pPr algn="ctr"/>
            <a:r>
              <a:rPr lang="ru-RU" dirty="0" smtClean="0"/>
              <a:t>мероприятие</a:t>
            </a:r>
            <a:endParaRPr lang="ru-RU" dirty="0"/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13"/>
          </p:nvPr>
        </p:nvSpPr>
        <p:spPr>
          <a:xfrm>
            <a:off x="7890078" y="4022464"/>
            <a:ext cx="3310128" cy="576262"/>
          </a:xfrm>
        </p:spPr>
        <p:txBody>
          <a:bodyPr/>
          <a:lstStyle/>
          <a:p>
            <a:r>
              <a:rPr lang="ru-RU" dirty="0"/>
              <a:t>Анкетирование, опросы 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506033" y="4574322"/>
            <a:ext cx="153920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Проведено </a:t>
            </a:r>
            <a:r>
              <a:rPr lang="ru-RU" sz="2400" dirty="0" smtClean="0">
                <a:solidFill>
                  <a:srgbClr val="C00000"/>
                </a:solidFill>
              </a:rPr>
              <a:t>3</a:t>
            </a:r>
            <a:r>
              <a:rPr lang="ru-RU" dirty="0" smtClean="0"/>
              <a:t> </a:t>
            </a:r>
            <a:endParaRPr lang="ru-RU" dirty="0"/>
          </a:p>
          <a:p>
            <a:pPr algn="ctr"/>
            <a:r>
              <a:rPr lang="ru-RU" dirty="0" smtClean="0"/>
              <a:t>мероприятия</a:t>
            </a:r>
            <a:endParaRPr lang="ru-RU" dirty="0"/>
          </a:p>
        </p:txBody>
      </p:sp>
      <p:sp>
        <p:nvSpPr>
          <p:cNvPr id="43" name="Текст 2"/>
          <p:cNvSpPr>
            <a:spLocks noGrp="1"/>
          </p:cNvSpPr>
          <p:nvPr>
            <p:ph type="body" idx="1"/>
          </p:nvPr>
        </p:nvSpPr>
        <p:spPr>
          <a:xfrm>
            <a:off x="588269" y="1461069"/>
            <a:ext cx="10154409" cy="485989"/>
          </a:xfrm>
        </p:spPr>
        <p:txBody>
          <a:bodyPr/>
          <a:lstStyle/>
          <a:p>
            <a:pPr algn="l"/>
            <a:r>
              <a:rPr lang="ru-RU" sz="2600" dirty="0">
                <a:solidFill>
                  <a:schemeClr val="tx1"/>
                </a:solidFill>
              </a:rPr>
              <a:t>Количественные показатели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416487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3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3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build="p"/>
      <p:bldP spid="9" grpId="0" build="p"/>
      <p:bldP spid="15" grpId="0" build="p"/>
      <p:bldP spid="16" grpId="0" build="p"/>
      <p:bldP spid="34" grpId="0"/>
      <p:bldP spid="35" grpId="0"/>
      <p:bldP spid="36" grpId="0"/>
      <p:bldP spid="37" grpId="0"/>
      <p:bldP spid="39" grpId="0"/>
      <p:bldP spid="41" grpId="0" build="p"/>
      <p:bldP spid="42" grpId="0"/>
      <p:bldP spid="4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05" y="411480"/>
            <a:ext cx="10396882" cy="1151965"/>
          </a:xfrm>
        </p:spPr>
        <p:txBody>
          <a:bodyPr/>
          <a:lstStyle/>
          <a:p>
            <a:r>
              <a:rPr lang="ru-RU" dirty="0"/>
              <a:t>Стратегия развития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800" y="1809666"/>
            <a:ext cx="10394707" cy="3564920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 smtClean="0"/>
              <a:t>Создание интерактивного пространства в </a:t>
            </a:r>
            <a:r>
              <a:rPr lang="ru-RU" dirty="0"/>
              <a:t>рамках </a:t>
            </a:r>
            <a:r>
              <a:rPr lang="ru-RU" dirty="0" smtClean="0"/>
              <a:t>проекта #</a:t>
            </a:r>
            <a:r>
              <a:rPr lang="ru-RU" dirty="0" err="1"/>
              <a:t>ПомниИмяСвое</a:t>
            </a:r>
            <a:r>
              <a:rPr lang="ru-RU" dirty="0"/>
              <a:t> </a:t>
            </a:r>
            <a:r>
              <a:rPr lang="ru-RU" dirty="0" smtClean="0"/>
              <a:t>через привлечение заинтересованных </a:t>
            </a:r>
            <a:r>
              <a:rPr lang="ru-RU" dirty="0"/>
              <a:t>в реализации проекта </a:t>
            </a:r>
            <a:r>
              <a:rPr lang="ru-RU" dirty="0" smtClean="0"/>
              <a:t>волонтеров, социальных партнеров;</a:t>
            </a:r>
            <a:endParaRPr lang="ru-RU" dirty="0"/>
          </a:p>
          <a:p>
            <a:pPr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 smtClean="0"/>
              <a:t>Повышение </a:t>
            </a:r>
            <a:r>
              <a:rPr lang="ru-RU" dirty="0"/>
              <a:t>социальной активности волонтеров; </a:t>
            </a:r>
            <a:endParaRPr lang="ru-RU" dirty="0" smtClean="0"/>
          </a:p>
          <a:p>
            <a:pPr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 smtClean="0"/>
              <a:t>Формирование </a:t>
            </a:r>
            <a:r>
              <a:rPr lang="ru-RU" dirty="0"/>
              <a:t>активной гражданской позиции учащихся через добровольческую </a:t>
            </a:r>
            <a:r>
              <a:rPr lang="ru-RU" dirty="0" smtClean="0"/>
              <a:t>деятельность;</a:t>
            </a:r>
            <a:endParaRPr lang="ru-RU" dirty="0"/>
          </a:p>
          <a:p>
            <a:pPr lvl="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 smtClean="0"/>
              <a:t>Разработка </a:t>
            </a:r>
            <a:r>
              <a:rPr lang="ru-RU" dirty="0"/>
              <a:t>и апробация </a:t>
            </a:r>
            <a:r>
              <a:rPr lang="ru-RU" dirty="0" smtClean="0"/>
              <a:t>форм мероприятий, </a:t>
            </a:r>
            <a:r>
              <a:rPr lang="ru-RU" dirty="0"/>
              <a:t>военно-патриотических </a:t>
            </a:r>
            <a:r>
              <a:rPr lang="ru-RU" dirty="0" err="1" smtClean="0"/>
              <a:t>квестов</a:t>
            </a:r>
            <a:r>
              <a:rPr lang="ru-RU" dirty="0" smtClean="0"/>
              <a:t> для </a:t>
            </a:r>
            <a:r>
              <a:rPr lang="ru-RU" dirty="0"/>
              <a:t>школьников разных возрастных групп</a:t>
            </a:r>
            <a:r>
              <a:rPr lang="ru-RU" dirty="0" smtClean="0"/>
              <a:t>;</a:t>
            </a:r>
          </a:p>
          <a:p>
            <a:pPr lvl="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/>
              <a:t>Завершение силами </a:t>
            </a:r>
            <a:r>
              <a:rPr lang="ru-RU" dirty="0" smtClean="0"/>
              <a:t>волонтеров Реконструкции музейной комнаты в соответствии с разработанным дизайн-проектом;</a:t>
            </a:r>
            <a:endParaRPr lang="ru-RU" dirty="0"/>
          </a:p>
          <a:p>
            <a:pPr lvl="0"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 smtClean="0"/>
              <a:t>Создание </a:t>
            </a:r>
            <a:r>
              <a:rPr lang="ru-RU" dirty="0"/>
              <a:t>каталога художественных и документальных фильмов для школьников;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 smtClean="0"/>
              <a:t>Организация </a:t>
            </a:r>
            <a:r>
              <a:rPr lang="ru-RU" dirty="0"/>
              <a:t>полезного досуга и обеспечение занятости учащихся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03505" y="1317223"/>
            <a:ext cx="58338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 smtClean="0"/>
              <a:t>КАЧЕСТВЕННЫЕ ПОКАЗАТЕЛИ ПРОЕКТА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106456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8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3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38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2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3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2" y="335447"/>
            <a:ext cx="10394706" cy="1151965"/>
          </a:xfrm>
        </p:spPr>
        <p:txBody>
          <a:bodyPr/>
          <a:lstStyle/>
          <a:p>
            <a:r>
              <a:rPr lang="ru-RU" dirty="0" smtClean="0"/>
              <a:t>Интерактивное пространство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30552" y="1272433"/>
            <a:ext cx="7388352" cy="576262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Реставрация макетов и экспозиций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573" y="1962050"/>
            <a:ext cx="4389120" cy="32781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332" y="1936250"/>
            <a:ext cx="4431277" cy="330961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7112" y="1908274"/>
            <a:ext cx="4431277" cy="33234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543" y="1950378"/>
            <a:ext cx="4379976" cy="328135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9774" y="1894146"/>
            <a:ext cx="4416467" cy="3257563"/>
          </a:xfrm>
          <a:prstGeom prst="rect">
            <a:avLst/>
          </a:prstGeom>
        </p:spPr>
      </p:pic>
      <p:sp>
        <p:nvSpPr>
          <p:cNvPr id="18" name="Текст 2"/>
          <p:cNvSpPr>
            <a:spLocks noGrp="1"/>
          </p:cNvSpPr>
          <p:nvPr>
            <p:ph type="body" idx="1"/>
          </p:nvPr>
        </p:nvSpPr>
        <p:spPr>
          <a:xfrm>
            <a:off x="2130552" y="1272433"/>
            <a:ext cx="7388352" cy="576262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Проведение мероприятий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190" y="1950378"/>
            <a:ext cx="4379978" cy="328468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58"/>
          <a:stretch/>
        </p:blipFill>
        <p:spPr>
          <a:xfrm>
            <a:off x="6212302" y="1922244"/>
            <a:ext cx="4443983" cy="331793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2436" y="1894146"/>
            <a:ext cx="4433805" cy="332535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381" y="1936250"/>
            <a:ext cx="4448336" cy="333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7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70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1000"/>
                            </p:stCondLst>
                            <p:childTnLst>
                              <p:par>
                                <p:cTn id="70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 build="p"/>
      <p:bldP spid="18" grpId="0" build="p"/>
      <p:bldP spid="18" grpI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03" y="124226"/>
            <a:ext cx="4126860" cy="1682837"/>
          </a:xfrm>
        </p:spPr>
        <p:txBody>
          <a:bodyPr/>
          <a:lstStyle/>
          <a:p>
            <a:pPr algn="l"/>
            <a:r>
              <a:rPr lang="ru-RU" b="1" dirty="0"/>
              <a:t>Стратегия дальнейшего развития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123943" y="265175"/>
            <a:ext cx="7529341" cy="5316917"/>
          </a:xfrm>
        </p:spPr>
        <p:txBody>
          <a:bodyPr>
            <a:normAutofit fontScale="85000" lnSpcReduction="10000"/>
          </a:bodyPr>
          <a:lstStyle/>
          <a:p>
            <a:pPr lvl="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/>
              <a:t>Увеличение срока реализации проекта с переходом в долгосрочный проект; </a:t>
            </a:r>
          </a:p>
          <a:p>
            <a:pPr lvl="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/>
              <a:t>Создание методических материалов «под ключ</a:t>
            </a:r>
            <a:r>
              <a:rPr lang="ru-RU" dirty="0" smtClean="0"/>
              <a:t>»;</a:t>
            </a:r>
          </a:p>
          <a:p>
            <a:pPr lvl="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 smtClean="0"/>
              <a:t>Создание </a:t>
            </a:r>
            <a:r>
              <a:rPr lang="ru-RU" dirty="0"/>
              <a:t>медиа-проекта «Военный кинозал» в социальной сети «</a:t>
            </a:r>
            <a:r>
              <a:rPr lang="ru-RU" dirty="0" err="1"/>
              <a:t>ВКонтакте</a:t>
            </a:r>
            <a:r>
              <a:rPr lang="ru-RU" dirty="0"/>
              <a:t>»;</a:t>
            </a:r>
          </a:p>
          <a:p>
            <a:pPr lvl="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/>
              <a:t>Привлечение </a:t>
            </a:r>
            <a:r>
              <a:rPr lang="ru-RU" dirty="0" smtClean="0"/>
              <a:t>детского </a:t>
            </a:r>
            <a:r>
              <a:rPr lang="ru-RU" dirty="0" err="1" smtClean="0"/>
              <a:t>медиацентра</a:t>
            </a:r>
            <a:r>
              <a:rPr lang="ru-RU" dirty="0" smtClean="0"/>
              <a:t> </a:t>
            </a:r>
            <a:r>
              <a:rPr lang="ru-RU" dirty="0"/>
              <a:t>«Дриада-</a:t>
            </a:r>
            <a:r>
              <a:rPr lang="ru-RU" dirty="0" err="1"/>
              <a:t>ТвойВзгляд</a:t>
            </a:r>
            <a:r>
              <a:rPr lang="ru-RU" dirty="0"/>
              <a:t>» к освещению </a:t>
            </a:r>
            <a:r>
              <a:rPr lang="ru-RU" dirty="0" smtClean="0"/>
              <a:t>и </a:t>
            </a:r>
            <a:r>
              <a:rPr lang="en-US" dirty="0" smtClean="0"/>
              <a:t>SMM-</a:t>
            </a:r>
            <a:r>
              <a:rPr lang="ru-RU" dirty="0"/>
              <a:t>продвижению </a:t>
            </a:r>
            <a:r>
              <a:rPr lang="ru-RU" dirty="0" smtClean="0"/>
              <a:t>проекта в </a:t>
            </a:r>
            <a:r>
              <a:rPr lang="ru-RU" dirty="0"/>
              <a:t>СМИ и </a:t>
            </a:r>
            <a:r>
              <a:rPr lang="ru-RU" dirty="0" smtClean="0"/>
              <a:t>социальных сетях; </a:t>
            </a:r>
            <a:endParaRPr lang="ru-RU" dirty="0"/>
          </a:p>
          <a:p>
            <a:pPr lvl="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/>
              <a:t>Распространение материалов проекта и опыта работы в образовательных учреждениях города, муниципалитета и области, на площадках конкурсов «Добровольцы России», «РДШ-Территория самоуправления», «Я-гражданин России»</a:t>
            </a:r>
          </a:p>
          <a:p>
            <a:pPr lvl="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/>
              <a:t>Продолжение работы над проектом в плане расширения связей с новыми партнерами;</a:t>
            </a:r>
          </a:p>
          <a:p>
            <a:pPr lvl="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 smtClean="0"/>
              <a:t>участие </a:t>
            </a:r>
            <a:r>
              <a:rPr lang="ru-RU" dirty="0"/>
              <a:t>во Всероссийской акции </a:t>
            </a:r>
            <a:r>
              <a:rPr lang="ru-RU" dirty="0" smtClean="0"/>
              <a:t>«</a:t>
            </a:r>
            <a:r>
              <a:rPr lang="ru-RU" dirty="0"/>
              <a:t>Дорога памяти</a:t>
            </a:r>
            <a:r>
              <a:rPr lang="ru-RU" dirty="0" smtClean="0"/>
              <a:t>», </a:t>
            </a:r>
            <a:r>
              <a:rPr lang="ru-RU" dirty="0"/>
              <a:t>По итогам </a:t>
            </a:r>
            <a:r>
              <a:rPr lang="ru-RU" dirty="0" smtClean="0"/>
              <a:t>- </a:t>
            </a:r>
            <a:r>
              <a:rPr lang="ru-RU" dirty="0"/>
              <a:t>создание музейной экспозиции с фотографиями ветеранов, членов семей </a:t>
            </a:r>
            <a:r>
              <a:rPr lang="ru-RU" dirty="0" smtClean="0"/>
              <a:t>жителей </a:t>
            </a:r>
            <a:r>
              <a:rPr lang="ru-RU" dirty="0"/>
              <a:t>ЗАТО Александровск «Родные лица Победы»</a:t>
            </a:r>
          </a:p>
          <a:p>
            <a:pPr lvl="0" algn="just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/>
              <a:t>Пополнение проекта новыми </a:t>
            </a:r>
            <a:r>
              <a:rPr lang="ru-RU" dirty="0" smtClean="0"/>
              <a:t>наработками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428" y="1736256"/>
            <a:ext cx="3686491" cy="367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0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4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9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4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6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6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16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225" y="762628"/>
            <a:ext cx="11291776" cy="4474238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390240" y="1035724"/>
            <a:ext cx="6974957" cy="6092456"/>
          </a:xfrm>
        </p:spPr>
        <p:txBody>
          <a:bodyPr>
            <a:noAutofit/>
          </a:bodyPr>
          <a:lstStyle/>
          <a:p>
            <a:pPr marL="0" indent="3600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 smtClean="0"/>
              <a:t>…Память </a:t>
            </a:r>
            <a:r>
              <a:rPr lang="ru-RU" sz="2600" dirty="0"/>
              <a:t>и гордость должны объединять нас, делать сильнее, помогать молодым людям в полной мере осознать свою сопричастность Родине, великим делам своих предков, ответственность за будущее России</a:t>
            </a:r>
            <a:r>
              <a:rPr lang="ru-RU" sz="2600" dirty="0" smtClean="0"/>
              <a:t>. Это </a:t>
            </a:r>
            <a:r>
              <a:rPr lang="ru-RU" sz="2600" dirty="0"/>
              <a:t>должно стать главным духовным смыслом Года памяти и славы. </a:t>
            </a:r>
            <a:endParaRPr lang="ru-RU" sz="2600" dirty="0" smtClean="0"/>
          </a:p>
          <a:p>
            <a:pPr marL="0" indent="3600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/>
              <a:t> </a:t>
            </a:r>
            <a:r>
              <a:rPr lang="ru-RU" sz="2600" dirty="0" smtClean="0"/>
              <a:t>                                                                                     В.В </a:t>
            </a:r>
            <a:r>
              <a:rPr lang="ru-RU" sz="2600" dirty="0"/>
              <a:t>путин</a:t>
            </a:r>
          </a:p>
          <a:p>
            <a:pPr marL="0" indent="3600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 smtClean="0"/>
              <a:t>      </a:t>
            </a:r>
            <a:endParaRPr lang="ru-RU" sz="2600" dirty="0"/>
          </a:p>
          <a:p>
            <a:pPr marL="0" indent="36000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dirty="0" smtClean="0"/>
              <a:t>                                                                      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146951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32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5 лет Победы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1523" b="6791"/>
          <a:stretch>
            <a:fillRect/>
          </a:stretch>
        </p:blipFill>
        <p:spPr>
          <a:xfrm rot="21441669">
            <a:off x="-196997" y="146720"/>
            <a:ext cx="11316316" cy="459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19290" y="1456660"/>
            <a:ext cx="10561218" cy="391792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/>
              <a:t>Снижение интереса и уважения к истории влечет за собой отрыв от корней, традиций </a:t>
            </a:r>
            <a:r>
              <a:rPr lang="ru-RU" dirty="0" smtClean="0"/>
              <a:t>Отечества, </a:t>
            </a:r>
            <a:r>
              <a:rPr lang="ru-RU" dirty="0"/>
              <a:t>Чтобы не стать Иванами, не помнящими родства, надо работать сегодня на возрождение интереса к духовному опыту народа, его военной истории. Проект позволит превратить традиционный музей в интерактивное образовательное пространство, объединяющее “музей – экспозицию”, “музей – мастерскую”, «музей – креативную лабораторию», “музей–кинозал», «музей – театральное и игровое пространство” и будет способствовать формированию гражданской идентичности детей, воспитанию патриота своей </a:t>
            </a:r>
            <a:r>
              <a:rPr lang="ru-RU" dirty="0" smtClean="0"/>
              <a:t>Родины, Помнить </a:t>
            </a:r>
            <a:r>
              <a:rPr lang="ru-RU" dirty="0"/>
              <a:t>имя свое.</a:t>
            </a:r>
          </a:p>
        </p:txBody>
      </p:sp>
    </p:spTree>
    <p:extLst>
      <p:ext uri="{BB962C8B-B14F-4D97-AF65-F5344CB8AC3E}">
        <p14:creationId xmlns:p14="http://schemas.microsoft.com/office/powerpoint/2010/main" val="56313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1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451057"/>
            <a:ext cx="10396882" cy="1151965"/>
          </a:xfrm>
        </p:spPr>
        <p:txBody>
          <a:bodyPr/>
          <a:lstStyle/>
          <a:p>
            <a:r>
              <a:rPr lang="ru-RU" dirty="0" smtClean="0"/>
              <a:t>Цели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801" y="1984520"/>
            <a:ext cx="10394707" cy="117404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600" dirty="0"/>
              <a:t>Создание интерактивного образовательного пространства, способствующего сохранению исторический памяти, через цикл мероприятий, посвященных Великой Отечественной войне</a:t>
            </a:r>
          </a:p>
        </p:txBody>
      </p:sp>
    </p:spTree>
    <p:extLst>
      <p:ext uri="{BB962C8B-B14F-4D97-AF65-F5344CB8AC3E}">
        <p14:creationId xmlns:p14="http://schemas.microsoft.com/office/powerpoint/2010/main" val="366697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451057"/>
            <a:ext cx="10396882" cy="1151965"/>
          </a:xfrm>
        </p:spPr>
        <p:txBody>
          <a:bodyPr/>
          <a:lstStyle/>
          <a:p>
            <a:r>
              <a:rPr lang="ru-RU" dirty="0" smtClean="0"/>
              <a:t>задачи</a:t>
            </a: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487921" y="1193865"/>
            <a:ext cx="10792641" cy="4538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 smtClean="0"/>
              <a:t>Сформировать </a:t>
            </a:r>
            <a:r>
              <a:rPr lang="ru-RU" dirty="0"/>
              <a:t>команду волонтеров для организации и проведения мероприятий, посвященных победе в Великой Отечественной войне;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 smtClean="0"/>
              <a:t>Создать </a:t>
            </a:r>
            <a:r>
              <a:rPr lang="ru-RU" dirty="0"/>
              <a:t>дизайн-проект и реконструировать музейную комнату МБОУДО «ДДТ «Дриада» силами команды волонтеров;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 smtClean="0"/>
              <a:t>Разработать </a:t>
            </a:r>
            <a:r>
              <a:rPr lang="ru-RU" dirty="0"/>
              <a:t>и провести на базе музейной комнаты мероприятия и познавательные </a:t>
            </a:r>
            <a:r>
              <a:rPr lang="ru-RU" dirty="0" err="1"/>
              <a:t>квесты</a:t>
            </a:r>
            <a:r>
              <a:rPr lang="ru-RU" dirty="0"/>
              <a:t> для детей школьного возраста;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 smtClean="0"/>
              <a:t>Создать </a:t>
            </a:r>
            <a:r>
              <a:rPr lang="ru-RU" dirty="0"/>
              <a:t>на базе музейной комнаты «Военный кинозал» для развития у </a:t>
            </a:r>
            <a:r>
              <a:rPr lang="ru-RU" dirty="0" smtClean="0"/>
              <a:t>учащихся </a:t>
            </a:r>
            <a:r>
              <a:rPr lang="ru-RU" dirty="0"/>
              <a:t>интереса к военным кинофильмам;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dirty="0" smtClean="0"/>
              <a:t>Способствовать </a:t>
            </a:r>
            <a:r>
              <a:rPr lang="ru-RU" dirty="0"/>
              <a:t>воспитанию патриота и </a:t>
            </a:r>
            <a:r>
              <a:rPr lang="ru-RU" dirty="0" smtClean="0"/>
              <a:t>гражданина через цикл мероприятий, посвященных Великой Отечественной войне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595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9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1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5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2" y="607129"/>
            <a:ext cx="10435854" cy="785736"/>
          </a:xfrm>
        </p:spPr>
        <p:txBody>
          <a:bodyPr/>
          <a:lstStyle/>
          <a:p>
            <a:r>
              <a:rPr lang="ru-RU" sz="5400" dirty="0" err="1" smtClean="0"/>
              <a:t>цЕлевая</a:t>
            </a:r>
            <a:r>
              <a:rPr lang="ru-RU" sz="5400" dirty="0" smtClean="0"/>
              <a:t> аудитория</a:t>
            </a:r>
            <a:endParaRPr lang="ru-RU" sz="5400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685801" y="1584251"/>
            <a:ext cx="10659139" cy="37903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dirty="0"/>
              <a:t>Проект рассчитан на </a:t>
            </a:r>
            <a:r>
              <a:rPr lang="ru-RU" sz="2600" dirty="0" smtClean="0"/>
              <a:t>школьников </a:t>
            </a:r>
            <a:r>
              <a:rPr lang="ru-RU" sz="2600" dirty="0"/>
              <a:t>разных возрастных категорий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85800" y="2499724"/>
            <a:ext cx="10249316" cy="760614"/>
          </a:xfrm>
        </p:spPr>
        <p:txBody>
          <a:bodyPr/>
          <a:lstStyle/>
          <a:p>
            <a:r>
              <a:rPr lang="ru-RU" sz="5400" dirty="0" smtClean="0"/>
              <a:t>Основная идея</a:t>
            </a:r>
            <a:endParaRPr lang="ru-RU" sz="54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>
          <a:xfrm>
            <a:off x="685800" y="3425340"/>
            <a:ext cx="10435856" cy="175271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600" dirty="0" smtClean="0"/>
              <a:t>Сохранение </a:t>
            </a:r>
            <a:r>
              <a:rPr lang="ru-RU" sz="2600" dirty="0"/>
              <a:t>исторической памяти, противодействие попыткам искажения истории и проявлениям экстремизма</a:t>
            </a:r>
          </a:p>
        </p:txBody>
      </p:sp>
    </p:spTree>
    <p:extLst>
      <p:ext uri="{BB962C8B-B14F-4D97-AF65-F5344CB8AC3E}">
        <p14:creationId xmlns:p14="http://schemas.microsoft.com/office/powerpoint/2010/main" val="40045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072" y="301752"/>
            <a:ext cx="10396882" cy="1206829"/>
          </a:xfrm>
        </p:spPr>
        <p:txBody>
          <a:bodyPr/>
          <a:lstStyle/>
          <a:p>
            <a:r>
              <a:rPr lang="ru-RU" dirty="0"/>
              <a:t>Результаты социального опроса</a:t>
            </a:r>
          </a:p>
        </p:txBody>
      </p:sp>
      <p:graphicFrame>
        <p:nvGraphicFramePr>
          <p:cNvPr id="10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127262567"/>
              </p:ext>
            </p:extLst>
          </p:nvPr>
        </p:nvGraphicFramePr>
        <p:xfrm>
          <a:off x="347549" y="704088"/>
          <a:ext cx="11292840" cy="4965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2761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0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2" y="309417"/>
            <a:ext cx="10394707" cy="1158140"/>
          </a:xfrm>
        </p:spPr>
        <p:txBody>
          <a:bodyPr/>
          <a:lstStyle/>
          <a:p>
            <a:r>
              <a:rPr lang="ru-RU" dirty="0"/>
              <a:t>Этапы реализации проекта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2" y="1517794"/>
            <a:ext cx="10154409" cy="676846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Подготовительный </a:t>
            </a:r>
            <a:r>
              <a:rPr lang="ru-RU" dirty="0" smtClean="0">
                <a:solidFill>
                  <a:schemeClr val="tx1"/>
                </a:solidFill>
              </a:rPr>
              <a:t>этап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сентябрь </a:t>
            </a:r>
            <a:r>
              <a:rPr lang="ru-RU" dirty="0">
                <a:solidFill>
                  <a:schemeClr val="tx1"/>
                </a:solidFill>
              </a:rPr>
              <a:t>2019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685802" y="2439328"/>
            <a:ext cx="10296144" cy="154332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dirty="0" smtClean="0"/>
              <a:t>Создание </a:t>
            </a:r>
            <a:r>
              <a:rPr lang="ru-RU" sz="1800" dirty="0"/>
              <a:t>команды единомышленников;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dirty="0"/>
              <a:t>Проведение предварительного мониторинга среди школьников и жителей города;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dirty="0" smtClean="0"/>
              <a:t>Выявление </a:t>
            </a:r>
            <a:r>
              <a:rPr lang="ru-RU" sz="1800" dirty="0"/>
              <a:t>проблемы, постановка целей и задач проекта;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dirty="0" smtClean="0"/>
              <a:t>Распределение </a:t>
            </a:r>
            <a:r>
              <a:rPr lang="ru-RU" sz="1800" dirty="0"/>
              <a:t>обязанностей в команде;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dirty="0" smtClean="0"/>
              <a:t>Составление </a:t>
            </a:r>
            <a:r>
              <a:rPr lang="ru-RU" sz="1800" dirty="0"/>
              <a:t>календарного плана проекта;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dirty="0" smtClean="0"/>
              <a:t>Составление </a:t>
            </a:r>
            <a:r>
              <a:rPr lang="ru-RU" sz="1800" dirty="0"/>
              <a:t>сметы;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dirty="0" smtClean="0"/>
              <a:t>Поиск </a:t>
            </a:r>
            <a:r>
              <a:rPr lang="ru-RU" sz="1800" dirty="0"/>
              <a:t>социальных партнеров;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dirty="0" smtClean="0"/>
              <a:t>Привлечение </a:t>
            </a:r>
            <a:r>
              <a:rPr lang="ru-RU" sz="1800" dirty="0"/>
              <a:t>волонтеров для реализации </a:t>
            </a:r>
            <a:r>
              <a:rPr lang="ru-RU" sz="1800" dirty="0" smtClean="0"/>
              <a:t>проекта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0738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6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4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2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3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6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9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6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220" y="246036"/>
            <a:ext cx="10394707" cy="1158140"/>
          </a:xfrm>
        </p:spPr>
        <p:txBody>
          <a:bodyPr/>
          <a:lstStyle/>
          <a:p>
            <a:r>
              <a:rPr lang="ru-RU" dirty="0"/>
              <a:t>Этапы реализации проекта</a:t>
            </a:r>
          </a:p>
        </p:txBody>
      </p:sp>
      <p:sp>
        <p:nvSpPr>
          <p:cNvPr id="7" name="Текст 2"/>
          <p:cNvSpPr>
            <a:spLocks noGrp="1"/>
          </p:cNvSpPr>
          <p:nvPr>
            <p:ph type="body" idx="1"/>
          </p:nvPr>
        </p:nvSpPr>
        <p:spPr>
          <a:xfrm>
            <a:off x="680220" y="1543050"/>
            <a:ext cx="10163175" cy="67627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</a:rPr>
              <a:t>Основной этап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solidFill>
                  <a:schemeClr val="tx1"/>
                </a:solidFill>
              </a:rPr>
              <a:t>Октябрь 2019 </a:t>
            </a:r>
            <a:r>
              <a:rPr lang="ru-RU" dirty="0">
                <a:solidFill>
                  <a:schemeClr val="tx1"/>
                </a:solidFill>
              </a:rPr>
              <a:t>– 1-ая половина марта 2020</a:t>
            </a:r>
          </a:p>
        </p:txBody>
      </p:sp>
      <p:sp>
        <p:nvSpPr>
          <p:cNvPr id="8" name="Объект 3"/>
          <p:cNvSpPr>
            <a:spLocks noGrp="1"/>
          </p:cNvSpPr>
          <p:nvPr>
            <p:ph sz="quarter" idx="13"/>
          </p:nvPr>
        </p:nvSpPr>
        <p:spPr>
          <a:xfrm>
            <a:off x="680220" y="2219325"/>
            <a:ext cx="10561320" cy="349567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dirty="0" smtClean="0"/>
              <a:t>Разработка </a:t>
            </a:r>
            <a:r>
              <a:rPr lang="ru-RU" sz="1800" dirty="0"/>
              <a:t>и проведение мероприятий </a:t>
            </a:r>
            <a:r>
              <a:rPr lang="ru-RU" sz="1800" dirty="0" smtClean="0"/>
              <a:t>согласно </a:t>
            </a:r>
            <a:r>
              <a:rPr lang="ru-RU" sz="1800" dirty="0"/>
              <a:t>календарного </a:t>
            </a:r>
            <a:r>
              <a:rPr lang="ru-RU" sz="1800" dirty="0" smtClean="0"/>
              <a:t>плана;</a:t>
            </a:r>
            <a:endParaRPr lang="ru-RU" sz="18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dirty="0" smtClean="0"/>
              <a:t>Реконструкция </a:t>
            </a:r>
            <a:r>
              <a:rPr lang="ru-RU" sz="1800" dirty="0"/>
              <a:t>музейных стендов и зоны кинозала в соответствии с дизайн-проектом;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dirty="0" smtClean="0"/>
              <a:t>Составление </a:t>
            </a:r>
            <a:r>
              <a:rPr lang="ru-RU" sz="1800" dirty="0"/>
              <a:t>фильмотеки для «Военного кинозала»;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dirty="0" smtClean="0"/>
              <a:t>Проведение </a:t>
            </a:r>
            <a:r>
              <a:rPr lang="ru-RU" sz="1800" dirty="0"/>
              <a:t>промежуточного мониторинга среди школьников и жителей города;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dirty="0" smtClean="0"/>
              <a:t>Работа </a:t>
            </a:r>
            <a:r>
              <a:rPr lang="ru-RU" sz="1800" dirty="0"/>
              <a:t>«Военного кинозала» по темам в соответствии с планом мероприятий. Просмотр и обсуждение фильмов, дискуссии;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dirty="0" smtClean="0"/>
              <a:t>Информационная </a:t>
            </a:r>
            <a:r>
              <a:rPr lang="ru-RU" sz="1800" dirty="0"/>
              <a:t>поддержка «Военного кинозала» через работу с целевой аудиторией, стендовую информацию, онлайн информирование с использованием интернет-сервиса;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dirty="0" smtClean="0"/>
              <a:t>Организация </a:t>
            </a:r>
            <a:r>
              <a:rPr lang="ru-RU" sz="1800" dirty="0"/>
              <a:t>и проведение образовательных мероприятий, посвященных историческим датам и памятным событиям, Дням </a:t>
            </a:r>
            <a:r>
              <a:rPr lang="ru-RU" sz="1800" dirty="0" smtClean="0"/>
              <a:t>воинской </a:t>
            </a:r>
            <a:r>
              <a:rPr lang="ru-RU" sz="1800" dirty="0"/>
              <a:t>Славы России в рамках мероприятий «Музей для детей»;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dirty="0" smtClean="0"/>
              <a:t>Проведение </a:t>
            </a:r>
            <a:r>
              <a:rPr lang="ru-RU" sz="1800" dirty="0"/>
              <a:t>образовательных </a:t>
            </a:r>
            <a:r>
              <a:rPr lang="ru-RU" sz="1800" dirty="0" err="1"/>
              <a:t>квестов</a:t>
            </a:r>
            <a:r>
              <a:rPr lang="ru-RU" sz="1800" dirty="0"/>
              <a:t> для школьников города</a:t>
            </a:r>
          </a:p>
        </p:txBody>
      </p:sp>
    </p:spTree>
    <p:extLst>
      <p:ext uri="{BB962C8B-B14F-4D97-AF65-F5344CB8AC3E}">
        <p14:creationId xmlns:p14="http://schemas.microsoft.com/office/powerpoint/2010/main" val="358459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1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3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8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1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41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  <p:bldP spid="8" grpId="0" build="p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220" y="246036"/>
            <a:ext cx="10394707" cy="1158140"/>
          </a:xfrm>
        </p:spPr>
        <p:txBody>
          <a:bodyPr/>
          <a:lstStyle/>
          <a:p>
            <a:r>
              <a:rPr lang="ru-RU" dirty="0"/>
              <a:t>Этапы реализации проекта</a:t>
            </a:r>
          </a:p>
        </p:txBody>
      </p:sp>
      <p:sp>
        <p:nvSpPr>
          <p:cNvPr id="7" name="Текст 2"/>
          <p:cNvSpPr>
            <a:spLocks noGrp="1"/>
          </p:cNvSpPr>
          <p:nvPr>
            <p:ph type="body" idx="1"/>
          </p:nvPr>
        </p:nvSpPr>
        <p:spPr>
          <a:xfrm>
            <a:off x="680220" y="1680210"/>
            <a:ext cx="10163175" cy="67627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</a:rPr>
              <a:t>Итоговый этап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solidFill>
                  <a:schemeClr val="tx1"/>
                </a:solidFill>
              </a:rPr>
              <a:t>2-ая половина </a:t>
            </a:r>
            <a:r>
              <a:rPr lang="ru-RU" dirty="0" smtClean="0">
                <a:solidFill>
                  <a:schemeClr val="tx1"/>
                </a:solidFill>
              </a:rPr>
              <a:t>марта -</a:t>
            </a:r>
            <a:r>
              <a:rPr lang="ru-RU" dirty="0">
                <a:solidFill>
                  <a:schemeClr val="tx1"/>
                </a:solidFill>
              </a:rPr>
              <a:t>апрель 2020</a:t>
            </a:r>
          </a:p>
        </p:txBody>
      </p:sp>
      <p:sp>
        <p:nvSpPr>
          <p:cNvPr id="8" name="Объект 3"/>
          <p:cNvSpPr>
            <a:spLocks noGrp="1"/>
          </p:cNvSpPr>
          <p:nvPr>
            <p:ph sz="quarter" idx="13"/>
          </p:nvPr>
        </p:nvSpPr>
        <p:spPr>
          <a:xfrm>
            <a:off x="596913" y="2504503"/>
            <a:ext cx="10561320" cy="349567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ru-RU" sz="18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dirty="0" smtClean="0"/>
              <a:t>Обобщение </a:t>
            </a:r>
            <a:r>
              <a:rPr lang="ru-RU" sz="1800" dirty="0"/>
              <a:t>опыта проекта;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dirty="0" smtClean="0"/>
              <a:t>Создание </a:t>
            </a:r>
            <a:r>
              <a:rPr lang="ru-RU" sz="1800" dirty="0"/>
              <a:t>презентации проекта;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dirty="0" smtClean="0"/>
              <a:t>Награждение </a:t>
            </a:r>
            <a:r>
              <a:rPr lang="ru-RU" sz="1800" dirty="0"/>
              <a:t>активистов и участников проекта;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ru-RU" sz="1800" dirty="0" smtClean="0"/>
              <a:t>Создание </a:t>
            </a:r>
            <a:r>
              <a:rPr lang="ru-RU" sz="1800" dirty="0"/>
              <a:t>методических </a:t>
            </a:r>
            <a:r>
              <a:rPr lang="ru-RU" sz="1800" dirty="0" smtClean="0"/>
              <a:t>материалов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59310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1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9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4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7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  <p:bldP spid="8" grpId="0" build="p" advAuto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Берлин</Template>
  <TotalTime>1603</TotalTime>
  <Words>737</Words>
  <Application>Microsoft Office PowerPoint</Application>
  <PresentationFormat>Широкоэкранный</PresentationFormat>
  <Paragraphs>91</Paragraphs>
  <Slides>15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Impact</vt:lpstr>
      <vt:lpstr>Wingdings</vt:lpstr>
      <vt:lpstr>Главное мероприятие</vt:lpstr>
      <vt:lpstr>Презентация PowerPoint</vt:lpstr>
      <vt:lpstr>Актуальность</vt:lpstr>
      <vt:lpstr>Цели</vt:lpstr>
      <vt:lpstr>задачи</vt:lpstr>
      <vt:lpstr>Презентация PowerPoint</vt:lpstr>
      <vt:lpstr>Результаты социального опроса</vt:lpstr>
      <vt:lpstr>Этапы реализации проекта</vt:lpstr>
      <vt:lpstr>Этапы реализации проекта</vt:lpstr>
      <vt:lpstr>Этапы реализации проекта</vt:lpstr>
      <vt:lpstr>Стратегия развития проекта</vt:lpstr>
      <vt:lpstr>Стратегия развития проекта</vt:lpstr>
      <vt:lpstr>Интерактивное пространство</vt:lpstr>
      <vt:lpstr>Стратегия дальнейшего развития проекта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Карина Бурнышева</dc:creator>
  <cp:lastModifiedBy>Карина Бурнышева</cp:lastModifiedBy>
  <cp:revision>88</cp:revision>
  <dcterms:created xsi:type="dcterms:W3CDTF">2020-04-16T12:09:02Z</dcterms:created>
  <dcterms:modified xsi:type="dcterms:W3CDTF">2020-04-30T13:29:44Z</dcterms:modified>
</cp:coreProperties>
</file>