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6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0" d="100"/>
          <a:sy n="50" d="100"/>
        </p:scale>
        <p:origin x="5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84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93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41483" y="1210547"/>
            <a:ext cx="7315200" cy="3332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6000" b="1" dirty="0">
                <a:solidFill>
                  <a:srgbClr val="272D45"/>
                </a:solidFill>
                <a:latin typeface="Times New Roman" panose="02020603050405020304" pitchFamily="18" charset="0"/>
                <a:ea typeface="Kanit" pitchFamily="34" charset="-122"/>
                <a:cs typeface="Times New Roman" panose="02020603050405020304" pitchFamily="18" charset="0"/>
              </a:rPr>
              <a:t>Региональный центр финансовой грамотности Тверской области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4987211"/>
            <a:ext cx="670306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C1489E-128B-4DE4-995F-5B2A4360869F}"/>
              </a:ext>
            </a:extLst>
          </p:cNvPr>
          <p:cNvSpPr txBox="1"/>
          <p:nvPr/>
        </p:nvSpPr>
        <p:spPr>
          <a:xfrm>
            <a:off x="1385142" y="5023822"/>
            <a:ext cx="7315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образовательные программы и мероприятия, направленные на повышение финансовой грамотности населения региона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F7181633-57B8-4416-BAB1-9993B55AD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03" y="236893"/>
            <a:ext cx="1454997" cy="57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8" y="595881"/>
            <a:ext cx="468510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5400" b="1" dirty="0">
                <a:solidFill>
                  <a:srgbClr val="272D45"/>
                </a:solidFill>
                <a:latin typeface="Times New Roman" panose="02020603050405020304" pitchFamily="18" charset="0"/>
                <a:ea typeface="Kanit" pitchFamily="34" charset="-122"/>
                <a:cs typeface="Times New Roman" panose="02020603050405020304" pitchFamily="18" charset="0"/>
              </a:rPr>
              <a:t>ЦЕЛИ И ЗАДАЧИ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319599" y="5722370"/>
            <a:ext cx="7477601" cy="1663184"/>
          </a:xfrm>
          <a:prstGeom prst="roundRect">
            <a:avLst>
              <a:gd name="adj" fmla="val 32778"/>
            </a:avLst>
          </a:prstGeom>
          <a:solidFill>
            <a:schemeClr val="bg1"/>
          </a:solidFill>
          <a:ln w="12700">
            <a:solidFill>
              <a:srgbClr val="7A6874"/>
            </a:solidFill>
            <a:prstDash val="solid"/>
          </a:ln>
        </p:spPr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FD2EA7D-E00C-4208-9B69-22613415486D}"/>
              </a:ext>
            </a:extLst>
          </p:cNvPr>
          <p:cNvGrpSpPr/>
          <p:nvPr/>
        </p:nvGrpSpPr>
        <p:grpSpPr>
          <a:xfrm>
            <a:off x="6614109" y="5940623"/>
            <a:ext cx="7005638" cy="1191221"/>
            <a:chOff x="6555581" y="2147649"/>
            <a:chExt cx="7005638" cy="1191221"/>
          </a:xfrm>
        </p:grpSpPr>
        <p:sp>
          <p:nvSpPr>
            <p:cNvPr id="7" name="Text 4"/>
            <p:cNvSpPr/>
            <p:nvPr/>
          </p:nvSpPr>
          <p:spPr>
            <a:xfrm>
              <a:off x="6555581" y="2147649"/>
              <a:ext cx="4529138" cy="34718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>
                <a:lnSpc>
                  <a:spcPts val="2734"/>
                </a:lnSpc>
                <a:buNone/>
              </a:pPr>
              <a:r>
                <a:rPr lang="en-US" sz="3200" b="1" dirty="0">
                  <a:solidFill>
                    <a:srgbClr val="2C3249"/>
                  </a:solidFill>
                  <a:latin typeface="Times New Roman" panose="02020603050405020304" pitchFamily="18" charset="0"/>
                  <a:ea typeface="Kanit" pitchFamily="34" charset="-122"/>
                  <a:cs typeface="Times New Roman" panose="02020603050405020304" pitchFamily="18" charset="0"/>
                </a:rPr>
                <a:t>Партнерство и сотрудничество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5"/>
            <p:cNvSpPr/>
            <p:nvPr/>
          </p:nvSpPr>
          <p:spPr>
            <a:xfrm>
              <a:off x="6555581" y="2628067"/>
              <a:ext cx="7005638" cy="710803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lnSpc>
                  <a:spcPts val="2799"/>
                </a:lnSpc>
                <a:buNone/>
              </a:pPr>
              <a:r>
                <a:rPr lang="en-US" sz="2000" dirty="0">
                  <a:solidFill>
                    <a:srgbClr val="2C3249"/>
                  </a:solidFill>
                  <a:latin typeface="Times New Roman" panose="02020603050405020304" pitchFamily="18" charset="0"/>
                  <a:ea typeface="Martel Sans" pitchFamily="34" charset="-122"/>
                  <a:cs typeface="Times New Roman" panose="02020603050405020304" pitchFamily="18" charset="0"/>
                </a:rPr>
                <a:t>Установление партнерских отношений с организациями для разработки совместных образовательных программ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BA503C7-C929-452B-8E67-9D354927674D}"/>
              </a:ext>
            </a:extLst>
          </p:cNvPr>
          <p:cNvGrpSpPr/>
          <p:nvPr/>
        </p:nvGrpSpPr>
        <p:grpSpPr>
          <a:xfrm>
            <a:off x="6319599" y="3829007"/>
            <a:ext cx="7477601" cy="1663184"/>
            <a:chOff x="6382777" y="3797022"/>
            <a:chExt cx="7477601" cy="1663184"/>
          </a:xfrm>
          <a:solidFill>
            <a:schemeClr val="bg1"/>
          </a:solidFill>
        </p:grpSpPr>
        <p:sp>
          <p:nvSpPr>
            <p:cNvPr id="9" name="Shape 6"/>
            <p:cNvSpPr/>
            <p:nvPr/>
          </p:nvSpPr>
          <p:spPr>
            <a:xfrm>
              <a:off x="6382777" y="3797022"/>
              <a:ext cx="7477601" cy="1663184"/>
            </a:xfrm>
            <a:prstGeom prst="roundRect">
              <a:avLst>
                <a:gd name="adj" fmla="val 32778"/>
              </a:avLst>
            </a:prstGeom>
            <a:grpFill/>
            <a:ln w="12700">
              <a:solidFill>
                <a:srgbClr val="7A6874"/>
              </a:solidFill>
              <a:prstDash val="solid"/>
            </a:ln>
          </p:spPr>
        </p:sp>
        <p:sp>
          <p:nvSpPr>
            <p:cNvPr id="10" name="Text 7"/>
            <p:cNvSpPr/>
            <p:nvPr/>
          </p:nvSpPr>
          <p:spPr>
            <a:xfrm>
              <a:off x="6555581" y="4033004"/>
              <a:ext cx="3590687" cy="347186"/>
            </a:xfrm>
            <a:prstGeom prst="rect">
              <a:avLst/>
            </a:prstGeom>
            <a:grpFill/>
            <a:ln w="12700">
              <a:noFill/>
            </a:ln>
          </p:spPr>
          <p:txBody>
            <a:bodyPr wrap="none" rtlCol="0" anchor="t"/>
            <a:lstStyle/>
            <a:p>
              <a:pPr marL="0" indent="0">
                <a:lnSpc>
                  <a:spcPts val="2734"/>
                </a:lnSpc>
                <a:buNone/>
              </a:pPr>
              <a:r>
                <a:rPr lang="en-US" sz="3200" b="1" dirty="0">
                  <a:solidFill>
                    <a:srgbClr val="2C3249"/>
                  </a:solidFill>
                  <a:latin typeface="Times New Roman" panose="02020603050405020304" pitchFamily="18" charset="0"/>
                  <a:ea typeface="Kanit" pitchFamily="34" charset="-122"/>
                  <a:cs typeface="Times New Roman" panose="02020603050405020304" pitchFamily="18" charset="0"/>
                </a:rPr>
                <a:t>Социальная значимость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 8"/>
          <p:cNvSpPr/>
          <p:nvPr/>
        </p:nvSpPr>
        <p:spPr>
          <a:xfrm>
            <a:off x="6555581" y="4513421"/>
            <a:ext cx="70056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Содействие формированию финансовой грамотности граждан для лучшего управления личными и семейными финансами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34ED862-E734-4235-A1CB-C6769F26609F}"/>
              </a:ext>
            </a:extLst>
          </p:cNvPr>
          <p:cNvGrpSpPr/>
          <p:nvPr/>
        </p:nvGrpSpPr>
        <p:grpSpPr>
          <a:xfrm>
            <a:off x="6307568" y="1880128"/>
            <a:ext cx="7477601" cy="1663184"/>
            <a:chOff x="6319599" y="5779738"/>
            <a:chExt cx="7477601" cy="1663184"/>
          </a:xfrm>
          <a:solidFill>
            <a:schemeClr val="bg1"/>
          </a:solidFill>
        </p:grpSpPr>
        <p:sp>
          <p:nvSpPr>
            <p:cNvPr id="12" name="Shape 9"/>
            <p:cNvSpPr/>
            <p:nvPr/>
          </p:nvSpPr>
          <p:spPr>
            <a:xfrm>
              <a:off x="6319599" y="5779738"/>
              <a:ext cx="7477601" cy="1663184"/>
            </a:xfrm>
            <a:prstGeom prst="roundRect">
              <a:avLst>
                <a:gd name="adj" fmla="val 34225"/>
              </a:avLst>
            </a:prstGeom>
            <a:grpFill/>
            <a:ln w="12700">
              <a:solidFill>
                <a:srgbClr val="7A6874"/>
              </a:solidFill>
              <a:prstDash val="solid"/>
            </a:ln>
          </p:spPr>
        </p:sp>
        <p:sp>
          <p:nvSpPr>
            <p:cNvPr id="13" name="Text 10"/>
            <p:cNvSpPr/>
            <p:nvPr/>
          </p:nvSpPr>
          <p:spPr>
            <a:xfrm>
              <a:off x="6555581" y="6003012"/>
              <a:ext cx="3708082" cy="347186"/>
            </a:xfrm>
            <a:prstGeom prst="rect">
              <a:avLst/>
            </a:prstGeom>
            <a:grpFill/>
            <a:ln w="12700">
              <a:noFill/>
            </a:ln>
          </p:spPr>
          <p:txBody>
            <a:bodyPr wrap="none" rtlCol="0" anchor="t"/>
            <a:lstStyle/>
            <a:p>
              <a:pPr marL="0" indent="0">
                <a:lnSpc>
                  <a:spcPts val="2734"/>
                </a:lnSpc>
                <a:buNone/>
              </a:pPr>
              <a:r>
                <a:rPr lang="en-US" sz="3200" b="1" dirty="0">
                  <a:solidFill>
                    <a:srgbClr val="2C3249"/>
                  </a:solidFill>
                  <a:latin typeface="Times New Roman" panose="02020603050405020304" pitchFamily="18" charset="0"/>
                  <a:ea typeface="Kanit" pitchFamily="34" charset="-122"/>
                  <a:cs typeface="Times New Roman" panose="02020603050405020304" pitchFamily="18" charset="0"/>
                </a:rPr>
                <a:t>Финансовая грамотность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11"/>
            <p:cNvSpPr/>
            <p:nvPr/>
          </p:nvSpPr>
          <p:spPr>
            <a:xfrm>
              <a:off x="6555581" y="6398776"/>
              <a:ext cx="7005638" cy="710803"/>
            </a:xfrm>
            <a:prstGeom prst="rect">
              <a:avLst/>
            </a:prstGeom>
            <a:grpFill/>
            <a:ln w="12700">
              <a:noFill/>
            </a:ln>
          </p:spPr>
          <p:txBody>
            <a:bodyPr wrap="square" rtlCol="0" anchor="t"/>
            <a:lstStyle/>
            <a:p>
              <a:pPr marL="0" indent="0">
                <a:lnSpc>
                  <a:spcPts val="2799"/>
                </a:lnSpc>
                <a:buNone/>
              </a:pPr>
              <a:r>
                <a:rPr lang="en-US" sz="2000" dirty="0">
                  <a:solidFill>
                    <a:srgbClr val="2C3249"/>
                  </a:solidFill>
                  <a:latin typeface="Times New Roman" panose="02020603050405020304" pitchFamily="18" charset="0"/>
                  <a:ea typeface="Martel Sans" pitchFamily="34" charset="-122"/>
                  <a:cs typeface="Times New Roman" panose="02020603050405020304" pitchFamily="18" charset="0"/>
                </a:rPr>
                <a:t>Повышение уровня финансовой грамотности населения через обучающие программы и практические мастер-классы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12">
            <a:extLst>
              <a:ext uri="{FF2B5EF4-FFF2-40B4-BE49-F238E27FC236}">
                <a16:creationId xmlns:a16="http://schemas.microsoft.com/office/drawing/2014/main" id="{269B96A9-9DE6-4028-A99C-14C7493DA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582" y="203330"/>
            <a:ext cx="1432330" cy="56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3175873" y="311259"/>
            <a:ext cx="4369118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5400" b="1" dirty="0">
                <a:solidFill>
                  <a:srgbClr val="272D45"/>
                </a:solidFill>
                <a:latin typeface="Times New Roman" panose="02020603050405020304" pitchFamily="18" charset="0"/>
                <a:ea typeface="Kanit" pitchFamily="34" charset="-122"/>
                <a:cs typeface="Times New Roman" panose="02020603050405020304" pitchFamily="18" charset="0"/>
              </a:rPr>
              <a:t>ЦЕЛЕВАЯ АУДИТОРИЯ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88" y="1028592"/>
            <a:ext cx="3040169" cy="304016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14169" y="4088651"/>
            <a:ext cx="3044327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1914"/>
              </a:lnSpc>
              <a:buNone/>
            </a:pPr>
            <a:r>
              <a:rPr lang="en-US" dirty="0">
                <a:solidFill>
                  <a:srgbClr val="272D45"/>
                </a:solidFill>
                <a:latin typeface="Times New Roman" panose="02020603050405020304" pitchFamily="18" charset="0"/>
                <a:ea typeface="Kanit" pitchFamily="34" charset="-122"/>
                <a:cs typeface="Times New Roman" panose="02020603050405020304" pitchFamily="18" charset="0"/>
              </a:rPr>
              <a:t>Воспитанники детских садов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282" y="977266"/>
            <a:ext cx="3040169" cy="304016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625615" y="4085012"/>
            <a:ext cx="213336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14"/>
              </a:lnSpc>
              <a:buNone/>
            </a:pPr>
            <a:r>
              <a:rPr lang="en-US" dirty="0">
                <a:solidFill>
                  <a:srgbClr val="272D45"/>
                </a:solidFill>
                <a:latin typeface="Times New Roman" panose="02020603050405020304" pitchFamily="18" charset="0"/>
                <a:ea typeface="Kanit" pitchFamily="34" charset="-122"/>
                <a:cs typeface="Times New Roman" panose="02020603050405020304" pitchFamily="18" charset="0"/>
              </a:rPr>
              <a:t>Школьники и студенты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 rotWithShape="1">
          <a:blip r:embed="rId5"/>
          <a:srcRect t="-1979" b="1"/>
          <a:stretch/>
        </p:blipFill>
        <p:spPr>
          <a:xfrm>
            <a:off x="9346236" y="838574"/>
            <a:ext cx="3167664" cy="324643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905254" y="4088651"/>
            <a:ext cx="4531455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1914"/>
              </a:lnSpc>
              <a:buNone/>
            </a:pPr>
            <a:r>
              <a:rPr lang="en-US" dirty="0">
                <a:solidFill>
                  <a:srgbClr val="272D45"/>
                </a:solidFill>
                <a:latin typeface="Times New Roman" panose="02020603050405020304" pitchFamily="18" charset="0"/>
                <a:ea typeface="Kanit" pitchFamily="34" charset="-122"/>
                <a:cs typeface="Times New Roman" panose="02020603050405020304" pitchFamily="18" charset="0"/>
              </a:rPr>
              <a:t>Взрослое экономически активное население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188" y="4646851"/>
            <a:ext cx="3029249" cy="294204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339071" y="7572561"/>
            <a:ext cx="2307193" cy="3109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49"/>
              </a:lnSpc>
              <a:buNone/>
            </a:pPr>
            <a:r>
              <a:rPr lang="en-US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Предприниматели</a:t>
            </a:r>
            <a:r>
              <a:rPr lang="ru-RU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и бизнес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6236" y="4646852"/>
            <a:ext cx="3184971" cy="308120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8905254" y="7658475"/>
            <a:ext cx="4648787" cy="7290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1914"/>
              </a:lnSpc>
              <a:buNone/>
            </a:pPr>
            <a:r>
              <a:rPr lang="en-US" dirty="0">
                <a:solidFill>
                  <a:srgbClr val="272D45"/>
                </a:solidFill>
                <a:latin typeface="Times New Roman" panose="02020603050405020304" pitchFamily="18" charset="0"/>
                <a:ea typeface="Kanit" pitchFamily="34" charset="-122"/>
                <a:cs typeface="Times New Roman" panose="02020603050405020304" pitchFamily="18" charset="0"/>
              </a:rPr>
              <a:t>Лица с ограниченными возможностями здоровья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9750" y="4716432"/>
            <a:ext cx="3085231" cy="2942044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5904853" y="7656473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14"/>
              </a:lnSpc>
              <a:buNone/>
            </a:pPr>
            <a:r>
              <a:rPr lang="en-US" dirty="0">
                <a:solidFill>
                  <a:srgbClr val="272D45"/>
                </a:solidFill>
                <a:latin typeface="Times New Roman" panose="02020603050405020304" pitchFamily="18" charset="0"/>
                <a:ea typeface="Kanit" pitchFamily="34" charset="-122"/>
                <a:cs typeface="Times New Roman" panose="02020603050405020304" pitchFamily="18" charset="0"/>
              </a:rPr>
              <a:t>Пенсионеры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F398E4AA-4349-4FFE-A470-CB001190E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582" y="203330"/>
            <a:ext cx="1432330" cy="56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3218452" y="404117"/>
            <a:ext cx="6157674" cy="6780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39"/>
              </a:lnSpc>
              <a:buNone/>
            </a:pPr>
            <a:r>
              <a:rPr lang="en-US" sz="5400" b="1" dirty="0">
                <a:solidFill>
                  <a:srgbClr val="272D45"/>
                </a:solidFill>
                <a:latin typeface="Times New Roman" panose="02020603050405020304" pitchFamily="18" charset="0"/>
                <a:ea typeface="Kanit" pitchFamily="34" charset="-122"/>
                <a:cs typeface="Times New Roman" panose="02020603050405020304" pitchFamily="18" charset="0"/>
              </a:rPr>
              <a:t>НАША ДЕЯТЕЛЬНОСТЬ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45" y="1461275"/>
            <a:ext cx="3949986" cy="394998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80474" y="5681697"/>
            <a:ext cx="4403557" cy="6779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69"/>
              </a:lnSpc>
              <a:buNone/>
            </a:pPr>
            <a:r>
              <a:rPr lang="en-US" sz="2800" b="1" dirty="0" err="1">
                <a:solidFill>
                  <a:srgbClr val="272D45"/>
                </a:solidFill>
                <a:latin typeface="Times New Roman" panose="02020603050405020304" pitchFamily="18" charset="0"/>
                <a:ea typeface="Kanit" pitchFamily="34" charset="-122"/>
                <a:cs typeface="Times New Roman" panose="02020603050405020304" pitchFamily="18" charset="0"/>
              </a:rPr>
              <a:t>Конференции</a:t>
            </a:r>
            <a:r>
              <a:rPr lang="ru-RU" sz="2800" b="1" dirty="0">
                <a:solidFill>
                  <a:srgbClr val="272D45"/>
                </a:solidFill>
                <a:latin typeface="Times New Roman" panose="02020603050405020304" pitchFamily="18" charset="0"/>
                <a:ea typeface="Kanit" pitchFamily="34" charset="-122"/>
                <a:cs typeface="Times New Roman" panose="02020603050405020304" pitchFamily="18" charset="0"/>
              </a:rPr>
              <a:t> и </a:t>
            </a:r>
            <a:r>
              <a:rPr lang="en-US" sz="2800" b="1" dirty="0" err="1">
                <a:solidFill>
                  <a:srgbClr val="272D45"/>
                </a:solidFill>
                <a:latin typeface="Times New Roman" panose="02020603050405020304" pitchFamily="18" charset="0"/>
                <a:ea typeface="Kanit" pitchFamily="34" charset="-122"/>
                <a:cs typeface="Times New Roman" panose="02020603050405020304" pitchFamily="18" charset="0"/>
              </a:rPr>
              <a:t>форумы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33897" y="6283069"/>
            <a:ext cx="4299526" cy="1735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Проведение тематических конференций, круглых столов и форумов с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участием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экспертов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905" y="1395460"/>
            <a:ext cx="4254441" cy="408161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179594" y="5548063"/>
            <a:ext cx="4271211" cy="6779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69"/>
              </a:lnSpc>
              <a:buNone/>
            </a:pPr>
            <a:r>
              <a:rPr lang="ru-RU" sz="2800" b="1" dirty="0">
                <a:solidFill>
                  <a:srgbClr val="272D45"/>
                </a:solidFill>
                <a:latin typeface="Times New Roman" panose="02020603050405020304" pitchFamily="18" charset="0"/>
                <a:ea typeface="Kanit" pitchFamily="34" charset="-122"/>
                <a:cs typeface="Times New Roman" panose="02020603050405020304" pitchFamily="18" charset="0"/>
              </a:rPr>
              <a:t>Игры, </a:t>
            </a:r>
            <a:r>
              <a:rPr lang="en-US" sz="2800" b="1" dirty="0" err="1">
                <a:solidFill>
                  <a:srgbClr val="272D45"/>
                </a:solidFill>
                <a:latin typeface="Times New Roman" panose="02020603050405020304" pitchFamily="18" charset="0"/>
                <a:ea typeface="Kanit" pitchFamily="34" charset="-122"/>
                <a:cs typeface="Times New Roman" panose="02020603050405020304" pitchFamily="18" charset="0"/>
              </a:rPr>
              <a:t>конкурсы</a:t>
            </a:r>
            <a:r>
              <a:rPr lang="ru-RU" sz="2800" b="1" dirty="0">
                <a:solidFill>
                  <a:srgbClr val="272D45"/>
                </a:solidFill>
                <a:latin typeface="Times New Roman" panose="02020603050405020304" pitchFamily="18" charset="0"/>
                <a:ea typeface="Kanit" pitchFamily="34" charset="-122"/>
                <a:cs typeface="Times New Roman" panose="02020603050405020304" pitchFamily="18" charset="0"/>
              </a:rPr>
              <a:t> и финансовые состязания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324517" y="6290034"/>
            <a:ext cx="3949986" cy="16645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ru-RU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Способствуют формированию ответственного отношения к управлению личными финансами и принимать обоснованные финансовые решения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4861" y="1395460"/>
            <a:ext cx="4117237" cy="4117237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C03A5E3-DAE1-496D-9D26-FC5914561A06}"/>
              </a:ext>
            </a:extLst>
          </p:cNvPr>
          <p:cNvGrpSpPr/>
          <p:nvPr/>
        </p:nvGrpSpPr>
        <p:grpSpPr>
          <a:xfrm>
            <a:off x="9996979" y="5661709"/>
            <a:ext cx="4117236" cy="2215223"/>
            <a:chOff x="10044885" y="5444150"/>
            <a:chExt cx="4117236" cy="2215223"/>
          </a:xfrm>
        </p:grpSpPr>
        <p:sp>
          <p:nvSpPr>
            <p:cNvPr id="12" name="Text 7"/>
            <p:cNvSpPr/>
            <p:nvPr/>
          </p:nvSpPr>
          <p:spPr>
            <a:xfrm>
              <a:off x="10176056" y="5444150"/>
              <a:ext cx="3630657" cy="677942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ctr">
                <a:lnSpc>
                  <a:spcPts val="2669"/>
                </a:lnSpc>
                <a:buNone/>
              </a:pPr>
              <a:r>
                <a:rPr lang="en-US" sz="2800" b="1" dirty="0">
                  <a:solidFill>
                    <a:srgbClr val="272D45"/>
                  </a:solidFill>
                  <a:latin typeface="Times New Roman" panose="02020603050405020304" pitchFamily="18" charset="0"/>
                  <a:ea typeface="Kanit" pitchFamily="34" charset="-122"/>
                  <a:cs typeface="Times New Roman" panose="02020603050405020304" pitchFamily="18" charset="0"/>
                </a:rPr>
                <a:t>Семинары и обучающие курсы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8"/>
            <p:cNvSpPr/>
            <p:nvPr/>
          </p:nvSpPr>
          <p:spPr>
            <a:xfrm>
              <a:off x="10044885" y="6271104"/>
              <a:ext cx="4117236" cy="1388269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ctr">
                <a:lnSpc>
                  <a:spcPts val="2734"/>
                </a:lnSpc>
                <a:buNone/>
              </a:pPr>
              <a:r>
                <a:rPr lang="en-US" sz="2000" dirty="0">
                  <a:solidFill>
                    <a:srgbClr val="2C3249"/>
                  </a:solidFill>
                  <a:latin typeface="Times New Roman" panose="02020603050405020304" pitchFamily="18" charset="0"/>
                  <a:ea typeface="Martel Sans" pitchFamily="34" charset="-122"/>
                  <a:cs typeface="Times New Roman" panose="02020603050405020304" pitchFamily="18" charset="0"/>
                </a:rPr>
                <a:t>Организация семинаров, вебинаров и курсов по </a:t>
              </a:r>
              <a:r>
                <a:rPr lang="ru-RU" sz="2000" dirty="0">
                  <a:solidFill>
                    <a:srgbClr val="2C3249"/>
                  </a:solidFill>
                  <a:latin typeface="Times New Roman" panose="02020603050405020304" pitchFamily="18" charset="0"/>
                  <a:ea typeface="Martel Sans" pitchFamily="34" charset="-122"/>
                  <a:cs typeface="Times New Roman" panose="02020603050405020304" pitchFamily="18" charset="0"/>
                </a:rPr>
                <a:t>актуальным</a:t>
              </a:r>
              <a:r>
                <a:rPr lang="en-US" sz="2000" dirty="0">
                  <a:solidFill>
                    <a:srgbClr val="2C3249"/>
                  </a:solidFill>
                  <a:latin typeface="Times New Roman" panose="02020603050405020304" pitchFamily="18" charset="0"/>
                  <a:ea typeface="Martel Sans" pitchFamily="34" charset="-122"/>
                  <a:cs typeface="Times New Roman" panose="02020603050405020304" pitchFamily="18" charset="0"/>
                </a:rPr>
                <a:t> темам для широкой аудитории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2">
            <a:extLst>
              <a:ext uri="{FF2B5EF4-FFF2-40B4-BE49-F238E27FC236}">
                <a16:creationId xmlns:a16="http://schemas.microsoft.com/office/drawing/2014/main" id="{45F5607F-6657-4371-BE84-95277EBFB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582" y="203330"/>
            <a:ext cx="1432330" cy="56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3218452" y="404117"/>
            <a:ext cx="6157674" cy="6780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39"/>
              </a:lnSpc>
              <a:buNone/>
            </a:pPr>
            <a:r>
              <a:rPr lang="ru-RU" sz="5400" b="1" dirty="0">
                <a:solidFill>
                  <a:srgbClr val="272D45"/>
                </a:solidFill>
                <a:latin typeface="Times New Roman" panose="02020603050405020304" pitchFamily="18" charset="0"/>
                <a:ea typeface="Kanit" pitchFamily="34" charset="-122"/>
                <a:cs typeface="Times New Roman" panose="02020603050405020304" pitchFamily="18" charset="0"/>
              </a:rPr>
              <a:t>ВОЛОНТЕРСКИЙ ЦЕНТР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45F5607F-6657-4371-BE84-95277EBFB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582" y="203330"/>
            <a:ext cx="1432330" cy="56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536FE7-3592-425B-9E89-29ADA6BA3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315" y="1831637"/>
            <a:ext cx="8765621" cy="4786851"/>
          </a:xfrm>
          <a:prstGeom prst="rect">
            <a:avLst/>
          </a:prstGeom>
        </p:spPr>
      </p:pic>
      <p:sp>
        <p:nvSpPr>
          <p:cNvPr id="16" name="Text 3">
            <a:extLst>
              <a:ext uri="{FF2B5EF4-FFF2-40B4-BE49-F238E27FC236}">
                <a16:creationId xmlns:a16="http://schemas.microsoft.com/office/drawing/2014/main" id="{BA06FED1-8006-4BC1-81CC-E91AE4F47557}"/>
              </a:ext>
            </a:extLst>
          </p:cNvPr>
          <p:cNvSpPr/>
          <p:nvPr/>
        </p:nvSpPr>
        <p:spPr>
          <a:xfrm>
            <a:off x="7174347" y="6779653"/>
            <a:ext cx="4403557" cy="6779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69"/>
              </a:lnSpc>
              <a:buNone/>
            </a:pPr>
            <a:r>
              <a:rPr lang="ru-RU" sz="2800" b="1" dirty="0">
                <a:solidFill>
                  <a:srgbClr val="272D45"/>
                </a:solidFill>
                <a:latin typeface="Times New Roman" panose="02020603050405020304" pitchFamily="18" charset="0"/>
                <a:ea typeface="Kanit" pitchFamily="34" charset="-122"/>
                <a:cs typeface="Times New Roman" panose="02020603050405020304" pitchFamily="18" charset="0"/>
              </a:rPr>
              <a:t>Сайт АРФГ «</a:t>
            </a:r>
            <a:r>
              <a:rPr lang="ru-RU" sz="2800" b="1" dirty="0" err="1">
                <a:solidFill>
                  <a:srgbClr val="272D45"/>
                </a:solidFill>
                <a:latin typeface="Times New Roman" panose="02020603050405020304" pitchFamily="18" charset="0"/>
                <a:ea typeface="Kanit" pitchFamily="34" charset="-122"/>
                <a:cs typeface="Times New Roman" panose="02020603050405020304" pitchFamily="18" charset="0"/>
              </a:rPr>
              <a:t>Финкубатор</a:t>
            </a:r>
            <a:r>
              <a:rPr lang="ru-RU" sz="2800" b="1" dirty="0">
                <a:solidFill>
                  <a:srgbClr val="272D45"/>
                </a:solidFill>
                <a:latin typeface="Times New Roman" panose="02020603050405020304" pitchFamily="18" charset="0"/>
                <a:ea typeface="Kanit" pitchFamily="34" charset="-122"/>
                <a:cs typeface="Times New Roman" panose="02020603050405020304" pitchFamily="18" charset="0"/>
              </a:rPr>
              <a:t>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D1B551-AEEE-42B3-A618-413B86022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551" y="2918615"/>
            <a:ext cx="2602579" cy="2602579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346F83B8-E1F3-4895-83E2-AE360386E254}"/>
              </a:ext>
            </a:extLst>
          </p:cNvPr>
          <p:cNvSpPr/>
          <p:nvPr/>
        </p:nvSpPr>
        <p:spPr>
          <a:xfrm>
            <a:off x="12903582" y="1521463"/>
            <a:ext cx="1497204" cy="1397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6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FCB44A-32A4-4A79-ADF7-17CCBC9B9D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29" t="13033" r="2406" b="53829"/>
          <a:stretch/>
        </p:blipFill>
        <p:spPr>
          <a:xfrm>
            <a:off x="1" y="0"/>
            <a:ext cx="14630399" cy="3753854"/>
          </a:xfrm>
          <a:prstGeom prst="rect">
            <a:avLst/>
          </a:prstGeom>
        </p:spPr>
      </p:pic>
      <p:sp>
        <p:nvSpPr>
          <p:cNvPr id="4" name="Text 2"/>
          <p:cNvSpPr/>
          <p:nvPr/>
        </p:nvSpPr>
        <p:spPr>
          <a:xfrm>
            <a:off x="2410236" y="3899885"/>
            <a:ext cx="11816897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ru-RU" sz="5400" b="1" dirty="0">
                <a:latin typeface="Times New Roman" panose="02020603050405020304" pitchFamily="18" charset="0"/>
                <a:ea typeface="Kanit" pitchFamily="34" charset="-122"/>
                <a:cs typeface="Times New Roman" panose="02020603050405020304" pitchFamily="18" charset="0"/>
              </a:rPr>
              <a:t>НАШИ ПОЛЕЗНЫЕ РЕСУРСЫ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85F3600-D671-465A-B993-019983B25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33" y="4817716"/>
            <a:ext cx="2295526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C4BD1D-6420-4325-A3CA-A7B96D1E8C05}"/>
              </a:ext>
            </a:extLst>
          </p:cNvPr>
          <p:cNvSpPr txBox="1"/>
          <p:nvPr/>
        </p:nvSpPr>
        <p:spPr>
          <a:xfrm>
            <a:off x="673340" y="6959353"/>
            <a:ext cx="3698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 событий по финансовой грамотности в Твери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B117171-DB96-4E7D-9DFE-16A08086C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57" y="4887781"/>
            <a:ext cx="2295526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A6692C9-DD1B-4798-99EC-25E45C87DEEF}"/>
              </a:ext>
            </a:extLst>
          </p:cNvPr>
          <p:cNvSpPr txBox="1"/>
          <p:nvPr/>
        </p:nvSpPr>
        <p:spPr>
          <a:xfrm>
            <a:off x="6440714" y="7113242"/>
            <a:ext cx="161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FFAD540A-C92E-4DC9-B1BE-6383870CC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481" y="4887781"/>
            <a:ext cx="2176713" cy="2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EDD7C74-30B9-43D2-84E8-E0A3383ADE25}"/>
              </a:ext>
            </a:extLst>
          </p:cNvPr>
          <p:cNvSpPr txBox="1"/>
          <p:nvPr/>
        </p:nvSpPr>
        <p:spPr>
          <a:xfrm>
            <a:off x="10471688" y="7064494"/>
            <a:ext cx="3161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заданий по финансовой грамотности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163</Words>
  <Application>Microsoft Office PowerPoint</Application>
  <PresentationFormat>Произвольный</PresentationFormat>
  <Paragraphs>35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13</cp:revision>
  <dcterms:created xsi:type="dcterms:W3CDTF">2024-02-05T11:50:34Z</dcterms:created>
  <dcterms:modified xsi:type="dcterms:W3CDTF">2024-11-28T12:37:02Z</dcterms:modified>
</cp:coreProperties>
</file>