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7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4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9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7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2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1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2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9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7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3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BAF3-E07F-46D2-A55D-C462D9B1DB1F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6539D-378C-40EB-B585-EA454D881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0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38" y="-674076"/>
            <a:ext cx="5573486" cy="9908420"/>
          </a:xfrm>
          <a:prstGeom prst="rect">
            <a:avLst/>
          </a:prstGeom>
          <a:effectLst>
            <a:softEdge rad="7874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232" y="843676"/>
            <a:ext cx="6180218" cy="2585323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TT Norms Pro" panose="020B0103030101020204" pitchFamily="34" charset="0"/>
              </a:rPr>
              <a:t>Итоги деятельности </a:t>
            </a:r>
          </a:p>
          <a:p>
            <a:pPr algn="ctr"/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TT Norms Pro" panose="020B0103030101020204" pitchFamily="34" charset="0"/>
              </a:rPr>
              <a:t>Фонда</a:t>
            </a:r>
            <a:br>
              <a:rPr lang="ru-RU" sz="5400" dirty="0">
                <a:ln w="0"/>
                <a:solidFill>
                  <a:schemeClr val="bg1"/>
                </a:solidFill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TT Norms Pro" panose="020B0103030101020204" pitchFamily="34" charset="0"/>
              </a:rPr>
            </a:br>
            <a:r>
              <a:rPr lang="ru-RU" sz="5400" dirty="0">
                <a:ln w="0"/>
                <a:solidFill>
                  <a:schemeClr val="bg1"/>
                </a:solidFill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TT Norms Pro" panose="020B0103030101020204" pitchFamily="34" charset="0"/>
              </a:rPr>
              <a:t>2023 год</a:t>
            </a:r>
            <a:endParaRPr lang="ru-RU" sz="5400" b="1" dirty="0">
              <a:ln w="0"/>
              <a:solidFill>
                <a:schemeClr val="bg1"/>
              </a:solidFill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TT Norms Pro" panose="020B0103030101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32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9215127" y="-1157007"/>
            <a:ext cx="3929686" cy="3814503"/>
          </a:xfrm>
          <a:prstGeom prst="ellipse">
            <a:avLst/>
          </a:prstGeom>
          <a:solidFill>
            <a:srgbClr val="E8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960721" y="4150029"/>
            <a:ext cx="3929686" cy="38145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56464" y="1100795"/>
            <a:ext cx="4916896" cy="474028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ragmatica" panose="020B05030405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855" y="154080"/>
            <a:ext cx="910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T Norms Pro" panose="020B0103030101020204" pitchFamily="34" charset="0"/>
              </a:rPr>
              <a:t>Ключевые достижения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78653" y="6401818"/>
            <a:ext cx="45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10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39611" y="514064"/>
            <a:ext cx="11992414" cy="60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7119" y="184666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9203" y="384912"/>
            <a:ext cx="6642245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600" dirty="0">
              <a:latin typeface="TT Norms Pro" panose="020B0103030101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700" dirty="0">
                <a:latin typeface="TT Norms Pro" panose="020B0103030101020204" pitchFamily="34" charset="0"/>
              </a:rPr>
              <a:t>проводится </a:t>
            </a:r>
            <a:r>
              <a:rPr lang="ru-RU" sz="1700" b="1" dirty="0">
                <a:latin typeface="TT Norms Pro" panose="020B0103030101020204" pitchFamily="34" charset="0"/>
              </a:rPr>
              <a:t>системная работа</a:t>
            </a:r>
            <a:r>
              <a:rPr lang="ru-RU" sz="1700" dirty="0">
                <a:latin typeface="TT Norms Pro" panose="020B0103030101020204" pitchFamily="34" charset="0"/>
              </a:rPr>
              <a:t> с детьми через наставников-студентов, организаторов и </a:t>
            </a:r>
            <a:r>
              <a:rPr lang="ru-RU" sz="1700" b="1" dirty="0">
                <a:latin typeface="TT Norms Pro" panose="020B0103030101020204" pitchFamily="34" charset="0"/>
              </a:rPr>
              <a:t>выполнение практических заданий</a:t>
            </a:r>
            <a:r>
              <a:rPr lang="ru-RU" sz="1700" dirty="0">
                <a:latin typeface="TT Norms Pro" panose="020B0103030101020204" pitchFamily="34" charset="0"/>
              </a:rPr>
              <a:t> на разные темы, согласно программе;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700" dirty="0">
                <a:latin typeface="TT Norms Pro" panose="020B0103030101020204" pitchFamily="34" charset="0"/>
              </a:rPr>
              <a:t>разработан </a:t>
            </a:r>
            <a:r>
              <a:rPr lang="ru-RU" sz="1700" b="1" dirty="0">
                <a:latin typeface="TT Norms Pro" panose="020B0103030101020204" pitchFamily="34" charset="0"/>
              </a:rPr>
              <a:t>и написан методический сборник современных и актуальных методических материалов </a:t>
            </a:r>
            <a:r>
              <a:rPr lang="ru-RU" sz="1700" dirty="0">
                <a:latin typeface="TT Norms Pro" panose="020B0103030101020204" pitchFamily="34" charset="0"/>
              </a:rPr>
              <a:t>по профилактике деструктивного поведения среди детей и подростков;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700" b="1" dirty="0">
                <a:latin typeface="TT Norms Pro" panose="020B0103030101020204" pitchFamily="34" charset="0"/>
              </a:rPr>
              <a:t>около 30% участников </a:t>
            </a:r>
            <a:r>
              <a:rPr lang="ru-RU" sz="1700" dirty="0">
                <a:latin typeface="TT Norms Pro" panose="020B0103030101020204" pitchFamily="34" charset="0"/>
              </a:rPr>
              <a:t>самостоятельно изъявили желание </a:t>
            </a:r>
            <a:r>
              <a:rPr lang="ru-RU" sz="1700" b="1" dirty="0">
                <a:latin typeface="TT Norms Pro" panose="020B0103030101020204" pitchFamily="34" charset="0"/>
              </a:rPr>
              <a:t>стать волонтерами различных событий и мероприятий региона</a:t>
            </a:r>
            <a:r>
              <a:rPr lang="ru-RU" sz="1700" dirty="0">
                <a:latin typeface="TT Norms Pro" panose="020B0103030101020204" pitchFamily="34" charset="0"/>
              </a:rPr>
              <a:t>, например в Фестивале профессий «Билет в будущее»;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700" b="1" dirty="0">
                <a:latin typeface="TT Norms Pro" panose="020B0103030101020204" pitchFamily="34" charset="0"/>
              </a:rPr>
              <a:t>5 обучающихся стали волонтерами </a:t>
            </a:r>
            <a:r>
              <a:rPr lang="ru-RU" sz="1700" dirty="0">
                <a:latin typeface="TT Norms Pro" panose="020B0103030101020204" pitchFamily="34" charset="0"/>
              </a:rPr>
              <a:t>губернаторского регионального проектов «Нас пригласили в РМИ и Путевой Дворец;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700" b="1" dirty="0">
                <a:latin typeface="TT Norms Pro" panose="020B0103030101020204" pitchFamily="34" charset="0"/>
              </a:rPr>
              <a:t>участники 1 и 2 сезона стали наставниками</a:t>
            </a:r>
            <a:r>
              <a:rPr lang="ru-RU" sz="1700" dirty="0">
                <a:latin typeface="TT Norms Pro" panose="020B0103030101020204" pitchFamily="34" charset="0"/>
              </a:rPr>
              <a:t> новых участников и помощниками студентов, по собственной инициативе проявляют социально-активную позицию и помогают в организации мероприятий;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700" dirty="0">
                <a:latin typeface="TT Norms Pro" panose="020B0103030101020204" pitchFamily="34" charset="0"/>
              </a:rPr>
              <a:t>на каждой встрече </a:t>
            </a:r>
            <a:r>
              <a:rPr lang="ru-RU" sz="1700" b="1" dirty="0">
                <a:latin typeface="TT Norms Pro" panose="020B0103030101020204" pitchFamily="34" charset="0"/>
              </a:rPr>
              <a:t>дети раскрываются</a:t>
            </a:r>
            <a:r>
              <a:rPr lang="ru-RU" sz="1700" dirty="0">
                <a:latin typeface="TT Norms Pro" panose="020B0103030101020204" pitchFamily="34" charset="0"/>
              </a:rPr>
              <a:t> еще больше и открывают свои сильные и слабые стороны, качества и интересы, рассказывают истории из жизни в семье, учебе в школе и других событиях, делятся откровенными личными проблемами, которые мы помогаем решать;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dirty="0">
              <a:latin typeface="TT Norms Pro" panose="020B0103030101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ru-RU" sz="1600" dirty="0">
              <a:latin typeface="TT Norms Pro" panose="020B0103030101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09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1754770" y="4223225"/>
            <a:ext cx="3929686" cy="38145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-774606" y="-767623"/>
            <a:ext cx="3929686" cy="3814503"/>
          </a:xfrm>
          <a:prstGeom prst="ellipse">
            <a:avLst/>
          </a:prstGeom>
          <a:solidFill>
            <a:srgbClr val="E8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855" y="154080"/>
            <a:ext cx="910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T Norms Pro" panose="020B0103030101020204" pitchFamily="34" charset="0"/>
              </a:rPr>
              <a:t>Ключевые достижения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2927" y="7853062"/>
            <a:ext cx="45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10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39611" y="514064"/>
            <a:ext cx="11992414" cy="60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7119" y="184666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412228" y="654519"/>
            <a:ext cx="647138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b="1" dirty="0">
                <a:latin typeface="TT Norms Pro" panose="020B0103030101020204" pitchFamily="34" charset="0"/>
              </a:rPr>
              <a:t>сформированы доверительные отношения среди детей и детей и студентов-наставников</a:t>
            </a:r>
            <a:r>
              <a:rPr lang="ru-RU" sz="1600" dirty="0">
                <a:latin typeface="TT Norms Pro" panose="020B0103030101020204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latin typeface="TT Norms Pro" panose="020B0103030101020204" pitchFamily="34" charset="0"/>
              </a:rPr>
              <a:t>В </a:t>
            </a:r>
            <a:r>
              <a:rPr lang="ru-RU" sz="1600" b="1" dirty="0">
                <a:latin typeface="TT Norms Pro" panose="020B0103030101020204" pitchFamily="34" charset="0"/>
              </a:rPr>
              <a:t>Фонде работает психолог </a:t>
            </a:r>
            <a:r>
              <a:rPr lang="ru-RU" sz="1600" dirty="0">
                <a:latin typeface="TT Norms Pro" panose="020B0103030101020204" pitchFamily="34" charset="0"/>
              </a:rPr>
              <a:t>(индивидуальные консультации и групповые тренинги);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latin typeface="TT Norms Pro" panose="020B0103030101020204" pitchFamily="34" charset="0"/>
              </a:rPr>
              <a:t>проведено 3 крупных события с привлечением региональных и федеральных экспертов;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b="1" dirty="0">
                <a:latin typeface="TT Norms Pro" panose="020B0103030101020204" pitchFamily="34" charset="0"/>
              </a:rPr>
              <a:t>выстроена система межведомственного взаимодействия среди органов системы профилактики</a:t>
            </a:r>
            <a:r>
              <a:rPr lang="ru-RU" sz="1600" dirty="0">
                <a:latin typeface="TT Norms Pro" panose="020B0103030101020204" pitchFamily="34" charset="0"/>
              </a:rPr>
              <a:t>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b="1" dirty="0">
                <a:latin typeface="TT Norms Pro" panose="020B0103030101020204" pitchFamily="34" charset="0"/>
              </a:rPr>
              <a:t>наблюдается снижение по количеству состоящих на учете детей</a:t>
            </a:r>
            <a:r>
              <a:rPr lang="ru-RU" sz="1600" dirty="0">
                <a:latin typeface="TT Norms Pro" panose="020B0103030101020204" pitchFamily="34" charset="0"/>
              </a:rPr>
              <a:t>, снижен показатель совершения правонарушений и преступности по городу Твери;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b="1" dirty="0">
                <a:latin typeface="TT Norms Pro" panose="020B0103030101020204" pitchFamily="34" charset="0"/>
              </a:rPr>
              <a:t>разработан и успешно реализуется план посещения знаковых культурных мест</a:t>
            </a:r>
            <a:r>
              <a:rPr lang="ru-RU" sz="1600" dirty="0">
                <a:latin typeface="TT Norms Pro" panose="020B0103030101020204" pitchFamily="34" charset="0"/>
              </a:rPr>
              <a:t> и других учреждений города Твери (по инициативе детей после проведения опроса);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latin typeface="TT Norms Pro" panose="020B0103030101020204" pitchFamily="34" charset="0"/>
              </a:rPr>
              <a:t>у наставников </a:t>
            </a:r>
            <a:r>
              <a:rPr lang="ru-RU" sz="1600" b="1" dirty="0">
                <a:latin typeface="TT Norms Pro" panose="020B0103030101020204" pitchFamily="34" charset="0"/>
              </a:rPr>
              <a:t>внедрена система стимулирования обучающихся</a:t>
            </a:r>
            <a:r>
              <a:rPr lang="ru-RU" sz="1600" dirty="0">
                <a:latin typeface="TT Norms Pro" panose="020B0103030101020204" pitchFamily="34" charset="0"/>
              </a:rPr>
              <a:t>, раз в месяц активные участники поощряются призами;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b="1" dirty="0">
                <a:latin typeface="TT Norms Pro" panose="020B0103030101020204" pitchFamily="34" charset="0"/>
              </a:rPr>
              <a:t>ведется учет интересов участников Программы к </a:t>
            </a:r>
            <a:r>
              <a:rPr lang="ru-RU" sz="1600" b="1" dirty="0" err="1">
                <a:latin typeface="TT Norms Pro" panose="020B0103030101020204" pitchFamily="34" charset="0"/>
              </a:rPr>
              <a:t>внеобразовательной</a:t>
            </a:r>
            <a:r>
              <a:rPr lang="ru-RU" sz="1600" b="1" dirty="0">
                <a:latin typeface="TT Norms Pro" panose="020B0103030101020204" pitchFamily="34" charset="0"/>
              </a:rPr>
              <a:t> сфере</a:t>
            </a:r>
            <a:r>
              <a:rPr lang="ru-RU" sz="1600" dirty="0">
                <a:latin typeface="TT Norms Pro" panose="020B0103030101020204" pitchFamily="34" charset="0"/>
              </a:rPr>
              <a:t>: дополнительная активность в виде тренировок, творческой и иной деятельности – система кружков по интересам;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600" dirty="0">
                <a:latin typeface="TT Norms Pro" panose="020B0103030101020204" pitchFamily="34" charset="0"/>
              </a:rPr>
              <a:t>благодаря активному включению наставников в жизнь обучающихся, а также благодаря оперативности включенных ведомств, </a:t>
            </a:r>
            <a:r>
              <a:rPr lang="ru-RU" sz="1600" b="1" dirty="0">
                <a:latin typeface="TT Norms Pro" panose="020B0103030101020204" pitchFamily="34" charset="0"/>
              </a:rPr>
              <a:t>предотвращена попытка суицида участника проекта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78653" y="6401818"/>
            <a:ext cx="56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11</a:t>
            </a:r>
          </a:p>
        </p:txBody>
      </p:sp>
      <p:sp>
        <p:nvSpPr>
          <p:cNvPr id="18" name="Овал 17"/>
          <p:cNvSpPr/>
          <p:nvPr/>
        </p:nvSpPr>
        <p:spPr>
          <a:xfrm>
            <a:off x="281998" y="1100793"/>
            <a:ext cx="5130230" cy="486529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6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3338128" y="-1554035"/>
            <a:ext cx="3929686" cy="3814503"/>
          </a:xfrm>
          <a:prstGeom prst="ellipse">
            <a:avLst/>
          </a:prstGeom>
          <a:solidFill>
            <a:srgbClr val="E8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774606" y="4716003"/>
            <a:ext cx="3929686" cy="38145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641745" y="2260468"/>
            <a:ext cx="3062065" cy="303596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57097" y="-312637"/>
            <a:ext cx="3631388" cy="355655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34578" y="3977410"/>
            <a:ext cx="3929686" cy="381450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706" y="788037"/>
            <a:ext cx="62317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TT Norms Pro" panose="020B0103030101020204" pitchFamily="34" charset="0"/>
            </a:endParaRPr>
          </a:p>
          <a:p>
            <a:r>
              <a:rPr lang="ru-RU" b="1" dirty="0">
                <a:latin typeface="TT Norms Pro" panose="020B0103030101020204" pitchFamily="34" charset="0"/>
              </a:rPr>
              <a:t>О Фонде                                                                                       3</a:t>
            </a:r>
          </a:p>
          <a:p>
            <a:endParaRPr lang="ru-RU" b="1" dirty="0">
              <a:latin typeface="TT Norms Pro" panose="020B0103030101020204" pitchFamily="34" charset="0"/>
            </a:endParaRPr>
          </a:p>
          <a:p>
            <a:r>
              <a:rPr lang="ru-RU" b="1" dirty="0">
                <a:latin typeface="TT Norms Pro" panose="020B0103030101020204" pitchFamily="34" charset="0"/>
              </a:rPr>
              <a:t>Основные партнеры Фонда                                                   4</a:t>
            </a:r>
          </a:p>
          <a:p>
            <a:endParaRPr lang="ru-RU" b="1" dirty="0">
              <a:latin typeface="TT Norms Pro" panose="020B0103030101020204" pitchFamily="34" charset="0"/>
            </a:endParaRPr>
          </a:p>
          <a:p>
            <a:r>
              <a:rPr lang="ru-RU" b="1" dirty="0">
                <a:latin typeface="TT Norms Pro" panose="020B0103030101020204" pitchFamily="34" charset="0"/>
              </a:rPr>
              <a:t>Ключевые показатели                                                             5</a:t>
            </a:r>
          </a:p>
          <a:p>
            <a:endParaRPr lang="ru-RU" b="1" dirty="0">
              <a:latin typeface="TT Norms Pro" panose="020B0103030101020204" pitchFamily="34" charset="0"/>
            </a:endParaRPr>
          </a:p>
          <a:p>
            <a:r>
              <a:rPr lang="ru-RU" b="1" dirty="0">
                <a:latin typeface="TT Norms Pro" panose="020B0103030101020204" pitchFamily="34" charset="0"/>
              </a:rPr>
              <a:t>Основные мероприятия 2023 года                                      6</a:t>
            </a:r>
          </a:p>
          <a:p>
            <a:endParaRPr lang="ru-RU" b="1" dirty="0">
              <a:latin typeface="TT Norms Pro" panose="020B0103030101020204" pitchFamily="34" charset="0"/>
            </a:endParaRPr>
          </a:p>
          <a:p>
            <a:r>
              <a:rPr lang="ru-RU" b="1" dirty="0">
                <a:latin typeface="TT Norms Pro" panose="020B0103030101020204" pitchFamily="34" charset="0"/>
              </a:rPr>
              <a:t>Достижения и результаты                                                     10</a:t>
            </a:r>
          </a:p>
          <a:p>
            <a:endParaRPr lang="ru-RU" b="1" dirty="0">
              <a:latin typeface="TT Norms Pro" panose="020B0103030101020204" pitchFamily="34" charset="0"/>
            </a:endParaRPr>
          </a:p>
          <a:p>
            <a:r>
              <a:rPr lang="ru-RU" b="1" dirty="0">
                <a:latin typeface="TT Norms Pro" panose="020B0103030101020204" pitchFamily="34" charset="0"/>
              </a:rPr>
              <a:t>«Точки роста»                                                                          12</a:t>
            </a:r>
          </a:p>
          <a:p>
            <a:endParaRPr lang="ru-RU" b="1" dirty="0">
              <a:latin typeface="TT Norms Pro" panose="020B0103030101020204" pitchFamily="34" charset="0"/>
            </a:endParaRP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7706" y="203262"/>
            <a:ext cx="2647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T Norms Pro" panose="020B0103030101020204" pitchFamily="34" charset="0"/>
              </a:rPr>
              <a:t>Содержание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78653" y="6401818"/>
            <a:ext cx="4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Pragmatica" panose="020B0503040502020204" pitchFamily="34" charset="0"/>
              </a:rPr>
              <a:t>2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72966" y="736486"/>
            <a:ext cx="6455954" cy="14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7148" y="184666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1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9396440" y="4272246"/>
            <a:ext cx="3929686" cy="38145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139" y="93225"/>
            <a:ext cx="633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T Norms Pro" panose="020B0103030101020204" pitchFamily="34" charset="0"/>
              </a:rPr>
              <a:t>О Фонде</a:t>
            </a:r>
            <a:endParaRPr lang="ru-RU" sz="2400" dirty="0">
              <a:solidFill>
                <a:schemeClr val="bg1"/>
              </a:solidFill>
              <a:latin typeface="TT Norms Pro" panose="020B0103030101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8653" y="6401818"/>
            <a:ext cx="4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3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7291" y="503351"/>
            <a:ext cx="6455954" cy="147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9040" y="184665"/>
            <a:ext cx="32084" cy="64018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608729" y="648412"/>
            <a:ext cx="5470976" cy="535242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0873" y="723768"/>
            <a:ext cx="611810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         Фонд «Вектор на будущее» </a:t>
            </a:r>
            <a:r>
              <a:rPr lang="ru-RU" sz="1700" b="1" dirty="0">
                <a:solidFill>
                  <a:schemeClr val="bg1"/>
                </a:solidFill>
                <a:latin typeface="TT Norms Pro" panose="020B0103030101020204" pitchFamily="34" charset="0"/>
              </a:rPr>
              <a:t>реализует комплексную программу социализации и овладения социально полезными формами самовыражения для обучающихся в возрасте 12-18 лет, состоящих на различных видах и формах учета органов и учреждений системы профилактики безнадзорности несовершеннолетних.</a:t>
            </a:r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 </a:t>
            </a:r>
          </a:p>
          <a:p>
            <a:pPr algn="just"/>
            <a:endParaRPr lang="ru-RU" sz="1700" dirty="0">
              <a:solidFill>
                <a:schemeClr val="bg1"/>
              </a:solidFill>
              <a:latin typeface="TT Norms Pro" panose="020B0103030101020204" pitchFamily="34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Наши задачи: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формирование института наставничества;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2. усиление личностных ресурсов подростков, препятствующих социализации;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3. расширение ценностного и коммуникативного пространства детей и молодежи, формирование гибких навыков.	</a:t>
            </a:r>
            <a:endParaRPr lang="ru-RU" sz="1700" b="1" dirty="0">
              <a:solidFill>
                <a:schemeClr val="bg1"/>
              </a:solidFill>
              <a:latin typeface="TT Norms Pro" panose="020B0103030101020204" pitchFamily="34" charset="0"/>
            </a:endParaRPr>
          </a:p>
          <a:p>
            <a:pPr algn="just"/>
            <a:r>
              <a:rPr lang="ru-RU" sz="1700" b="1" dirty="0">
                <a:solidFill>
                  <a:schemeClr val="bg1"/>
                </a:solidFill>
                <a:latin typeface="TT Norms Pro" panose="020B0103030101020204" pitchFamily="34" charset="0"/>
              </a:rPr>
              <a:t>Участники поделены </a:t>
            </a:r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на 15 групп по возрастной категории, за каждой командой детей закреплено 3 студента-наставника.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Программа Фонда включает в себя </a:t>
            </a:r>
            <a:r>
              <a:rPr lang="ru-RU" sz="1700" b="1" dirty="0">
                <a:solidFill>
                  <a:schemeClr val="bg1"/>
                </a:solidFill>
                <a:latin typeface="TT Norms Pro" panose="020B0103030101020204" pitchFamily="34" charset="0"/>
              </a:rPr>
              <a:t>регулярные встречи раз в 14 дней. </a:t>
            </a:r>
          </a:p>
          <a:p>
            <a:pPr algn="just"/>
            <a:endParaRPr lang="ru-RU" sz="1700" b="1" dirty="0">
              <a:solidFill>
                <a:schemeClr val="bg1"/>
              </a:solidFill>
              <a:latin typeface="TT Norms Pro" panose="020B0103030101020204" pitchFamily="34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Занятия основаны на </a:t>
            </a:r>
            <a:r>
              <a:rPr lang="ru-RU" sz="1700" b="1" dirty="0">
                <a:solidFill>
                  <a:schemeClr val="bg1"/>
                </a:solidFill>
                <a:latin typeface="TT Norms Pro" panose="020B0103030101020204" pitchFamily="34" charset="0"/>
              </a:rPr>
              <a:t>уникальных ценностно-ориентированных методиках и практиках</a:t>
            </a:r>
            <a:r>
              <a:rPr lang="ru-RU" sz="1700" dirty="0">
                <a:solidFill>
                  <a:schemeClr val="bg1"/>
                </a:solidFill>
                <a:latin typeface="TT Norms Pro" panose="020B0103030101020204" pitchFamily="34" charset="0"/>
              </a:rPr>
              <a:t>, среди которых авторские игровые, психологические и профориентационные упражнения, адаптированные по участников </a:t>
            </a:r>
            <a:r>
              <a:rPr lang="ru-RU" sz="1700" b="1" dirty="0">
                <a:solidFill>
                  <a:schemeClr val="bg1"/>
                </a:solidFill>
                <a:latin typeface="TT Norms Pro" panose="020B0103030101020204" pitchFamily="34" charset="0"/>
              </a:rPr>
              <a:t>индивидуально.</a:t>
            </a:r>
          </a:p>
          <a:p>
            <a:pPr algn="just"/>
            <a:endParaRPr lang="ru-RU" sz="1700" dirty="0">
              <a:solidFill>
                <a:schemeClr val="bg1"/>
              </a:solidFill>
              <a:latin typeface="TT Norms Pro" panose="020B0103030101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9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10762038" y="-1688160"/>
            <a:ext cx="3929686" cy="3814503"/>
          </a:xfrm>
          <a:prstGeom prst="ellipse">
            <a:avLst/>
          </a:prstGeom>
          <a:solidFill>
            <a:srgbClr val="E8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-2125915" y="2877967"/>
            <a:ext cx="3416555" cy="314717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580" y="5834661"/>
            <a:ext cx="2064565" cy="9188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648" y="3184345"/>
            <a:ext cx="249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T Norms Pro" panose="020B0103030101020204" pitchFamily="34" charset="0"/>
              </a:rPr>
              <a:t> </a:t>
            </a:r>
            <a:r>
              <a:rPr lang="ru-RU" sz="1400" dirty="0">
                <a:latin typeface="TT Norms Pro" panose="020B0103030101020204" pitchFamily="34" charset="0"/>
              </a:rPr>
              <a:t>Комиссия по делам несовершеннолетних и защите их прав при Администрации города Твери</a:t>
            </a:r>
            <a:endParaRPr lang="ru-RU" sz="1200" dirty="0">
              <a:latin typeface="TT Norms Pro" panose="020B0103030101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70461" y="6401817"/>
            <a:ext cx="4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4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10173" y="407508"/>
            <a:ext cx="11992414" cy="20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9040" y="184665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706293" y="184665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0133" y="19037"/>
            <a:ext cx="632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T Norms Pro" panose="020B0103030101020204" pitchFamily="34" charset="0"/>
              </a:rPr>
              <a:t>Основные партнеры Фонда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90787" y="3125889"/>
            <a:ext cx="3074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T Norms Pro" panose="020B0103030101020204" pitchFamily="34" charset="0"/>
              </a:rPr>
              <a:t>Региональное отделение</a:t>
            </a:r>
            <a:br>
              <a:rPr lang="ru-RU" sz="1600" dirty="0">
                <a:latin typeface="TT Norms Pro" panose="020B0103030101020204" pitchFamily="34" charset="0"/>
              </a:rPr>
            </a:br>
            <a:r>
              <a:rPr lang="ru-RU" sz="1600" dirty="0">
                <a:latin typeface="TT Norms Pro" panose="020B0103030101020204" pitchFamily="34" charset="0"/>
              </a:rPr>
              <a:t>«Движение первых» Тверской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9532" y="2345274"/>
            <a:ext cx="236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T Norms Pro" panose="020B0103030101020204" pitchFamily="34" charset="0"/>
              </a:rPr>
              <a:t>Исторический парк </a:t>
            </a:r>
            <a:br>
              <a:rPr lang="ru-RU" sz="1600" dirty="0">
                <a:latin typeface="TT Norms Pro" panose="020B0103030101020204" pitchFamily="34" charset="0"/>
              </a:rPr>
            </a:br>
            <a:r>
              <a:rPr lang="ru-RU" sz="1600" dirty="0">
                <a:latin typeface="TT Norms Pro" panose="020B0103030101020204" pitchFamily="34" charset="0"/>
              </a:rPr>
              <a:t>«Россия – Моя история»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339" y="2325681"/>
            <a:ext cx="2231342" cy="22313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83" y="4090559"/>
            <a:ext cx="840416" cy="1153476"/>
          </a:xfrm>
          <a:prstGeom prst="rect">
            <a:avLst/>
          </a:prstGeom>
        </p:spPr>
      </p:pic>
      <p:pic>
        <p:nvPicPr>
          <p:cNvPr id="1026" name="Picture 2" descr="Герб Твери в вектор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88" y="4237919"/>
            <a:ext cx="1232705" cy="9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664" y="1582967"/>
            <a:ext cx="1759672" cy="8316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841356" y="680873"/>
            <a:ext cx="448984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T Norms Pro" panose="020B0103030101020204" pitchFamily="34" charset="0"/>
              </a:rPr>
              <a:t>Автономная некоммерческая организация </a:t>
            </a:r>
            <a:br>
              <a:rPr lang="en-US" sz="1600" dirty="0">
                <a:latin typeface="TT Norms Pro" panose="020B0103030101020204" pitchFamily="34" charset="0"/>
              </a:rPr>
            </a:br>
            <a:r>
              <a:rPr lang="ru-RU" sz="1600" dirty="0">
                <a:latin typeface="TT Norms Pro" panose="020B0103030101020204" pitchFamily="34" charset="0"/>
              </a:rPr>
              <a:t>«Тверской вектор» (с 2022 года реализовала пилотно мероприятия программы)</a:t>
            </a:r>
          </a:p>
        </p:txBody>
      </p:sp>
      <p:sp>
        <p:nvSpPr>
          <p:cNvPr id="12" name="AutoShape 2" descr="Тверской государственный университет, Тверско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958" y="2741910"/>
            <a:ext cx="1287327" cy="128732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97870" y="2152223"/>
            <a:ext cx="2794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T Norms Pro" panose="020B0103030101020204" pitchFamily="34" charset="0"/>
              </a:rPr>
              <a:t>ФБГОУ ВО </a:t>
            </a:r>
            <a:br>
              <a:rPr lang="ru-RU" sz="1600" dirty="0">
                <a:latin typeface="TT Norms Pro" panose="020B0103030101020204" pitchFamily="34" charset="0"/>
              </a:rPr>
            </a:br>
            <a:r>
              <a:rPr lang="ru-RU" sz="1600" dirty="0">
                <a:latin typeface="TT Norms Pro" panose="020B0103030101020204" pitchFamily="34" charset="0"/>
              </a:rPr>
              <a:t>«Тверской государственный университет»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30" y="5691599"/>
            <a:ext cx="1515449" cy="1072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0820" y="5949841"/>
            <a:ext cx="754081" cy="6366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3940" y="5987155"/>
            <a:ext cx="1794462" cy="6495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5835" y="5875294"/>
            <a:ext cx="1142184" cy="76145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429013" y="5298651"/>
            <a:ext cx="3426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T Norms Pro" panose="020B0103030101020204" pitchFamily="34" charset="0"/>
              </a:rPr>
              <a:t>ДРУЗЬЯ ФОНДА</a:t>
            </a:r>
          </a:p>
        </p:txBody>
      </p:sp>
      <p:pic>
        <p:nvPicPr>
          <p:cNvPr id="1028" name="Picture 4" descr="Проведено исследование корпоративной ответственности в Твери | Тверская  недел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35" y="5895954"/>
            <a:ext cx="1384955" cy="92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67799" y="5806642"/>
            <a:ext cx="1011871" cy="10118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74929" y="5925822"/>
            <a:ext cx="806435" cy="736544"/>
          </a:xfrm>
          <a:prstGeom prst="rect">
            <a:avLst/>
          </a:prstGeom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784517" y="5718843"/>
            <a:ext cx="8356400" cy="4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547299" y="400463"/>
            <a:ext cx="3034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T Norms Pro" panose="020B0103030101020204" pitchFamily="34" charset="0"/>
              </a:rPr>
              <a:t>ИДЕОЛОГИЯ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05333" y="2526885"/>
            <a:ext cx="3034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T Norms Pro" panose="020B0103030101020204" pitchFamily="34" charset="0"/>
              </a:rPr>
              <a:t>СООРГАНИЗАТОРЫ</a:t>
            </a:r>
          </a:p>
        </p:txBody>
      </p:sp>
    </p:spTree>
    <p:extLst>
      <p:ext uri="{BB962C8B-B14F-4D97-AF65-F5344CB8AC3E}">
        <p14:creationId xmlns:p14="http://schemas.microsoft.com/office/powerpoint/2010/main" val="413546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770461" y="6401817"/>
            <a:ext cx="4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5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7291" y="721895"/>
            <a:ext cx="11992414" cy="20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5913" y="507108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674400" y="494660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24345" y="116423"/>
            <a:ext cx="845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T Norms Pro" panose="020B0103030101020204" pitchFamily="34" charset="0"/>
              </a:rPr>
              <a:t>Ключевые показатели на январь 2024 года</a:t>
            </a:r>
            <a:r>
              <a:rPr lang="ru-RU" b="1" dirty="0">
                <a:latin typeface="TT Norms Pro" panose="020B0103030101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54721" y="2201927"/>
            <a:ext cx="2927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Pragmatica" panose="020B0503040502020204" pitchFamily="34" charset="0"/>
              </a:rPr>
              <a:t>&lt;</a:t>
            </a:r>
            <a:r>
              <a:rPr lang="ru-RU" sz="7200" dirty="0">
                <a:solidFill>
                  <a:schemeClr val="tx2">
                    <a:lumMod val="60000"/>
                    <a:lumOff val="40000"/>
                  </a:schemeClr>
                </a:solidFill>
                <a:latin typeface="Pragmatica" panose="020B0503040502020204" pitchFamily="34" charset="0"/>
              </a:rPr>
              <a:t>220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400810" y="3277344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детей-участников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2959" y="5229969"/>
            <a:ext cx="16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Pragmatica" panose="020B0503040502020204" pitchFamily="34" charset="0"/>
              </a:rPr>
              <a:t>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241578" y="6252326"/>
            <a:ext cx="3791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муниципальных образований, </a:t>
            </a:r>
          </a:p>
          <a:p>
            <a:pPr algn="ctr"/>
            <a:r>
              <a:rPr lang="ru-RU" sz="1600" dirty="0">
                <a:latin typeface="Pragmatica" panose="020B0503040502020204" pitchFamily="34" charset="0"/>
              </a:rPr>
              <a:t>откуда участники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51453" y="2295467"/>
            <a:ext cx="16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Pragmatica" panose="020B0503040502020204" pitchFamily="34" charset="0"/>
              </a:rPr>
              <a:t>45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912809" y="1774830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спонсоров - партнеров Фонда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59747" y="5210209"/>
            <a:ext cx="16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Pragmatica" panose="020B0503040502020204" pitchFamily="34" charset="0"/>
              </a:rPr>
              <a:t>10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80323" y="1723712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форматов мероприятий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8476" y="3708017"/>
            <a:ext cx="16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4">
                    <a:lumMod val="75000"/>
                  </a:schemeClr>
                </a:solidFill>
                <a:latin typeface="Pragmatica" panose="020B0503040502020204" pitchFamily="34" charset="0"/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17097" y="6247929"/>
            <a:ext cx="3791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тематических кружков</a:t>
            </a:r>
          </a:p>
          <a:p>
            <a:pPr algn="ctr"/>
            <a:r>
              <a:rPr lang="ru-RU" sz="1600" dirty="0">
                <a:latin typeface="Pragmatica" panose="020B0503040502020204" pitchFamily="34" charset="0"/>
              </a:rPr>
              <a:t> для детей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792319" y="4795142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направлений Программы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83684" y="731469"/>
            <a:ext cx="2190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Pragmatica" panose="020B0503040502020204" pitchFamily="34" charset="0"/>
              </a:rPr>
              <a:t>&lt;</a:t>
            </a:r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Pragmatica" panose="020B0503040502020204" pitchFamily="34" charset="0"/>
              </a:rPr>
              <a:t>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35071" y="696738"/>
            <a:ext cx="2214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Pragmatica" panose="020B0503040502020204" pitchFamily="34" charset="0"/>
              </a:rPr>
              <a:t>&lt;</a:t>
            </a:r>
            <a:r>
              <a:rPr lang="ru-RU" sz="7200" dirty="0">
                <a:solidFill>
                  <a:schemeClr val="accent6">
                    <a:lumMod val="75000"/>
                  </a:schemeClr>
                </a:solidFill>
                <a:latin typeface="Pragmatica" panose="020B0503040502020204" pitchFamily="34" charset="0"/>
              </a:rPr>
              <a:t>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74270" y="3654630"/>
            <a:ext cx="16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Pragmatica" panose="020B0503040502020204" pitchFamily="34" charset="0"/>
              </a:rPr>
              <a:t>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00976" y="763905"/>
            <a:ext cx="16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Pragmatica" panose="020B0503040502020204" pitchFamily="34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-192339" y="1766989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региональных форума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76291" y="5204966"/>
            <a:ext cx="238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4">
                    <a:lumMod val="75000"/>
                  </a:schemeClr>
                </a:solidFill>
                <a:latin typeface="Pragmatica" panose="020B0503040502020204" pitchFamily="34" charset="0"/>
              </a:rPr>
              <a:t>&lt;</a:t>
            </a:r>
            <a:r>
              <a:rPr lang="ru-RU" sz="7200" dirty="0">
                <a:solidFill>
                  <a:schemeClr val="accent4">
                    <a:lumMod val="75000"/>
                  </a:schemeClr>
                </a:solidFill>
                <a:latin typeface="Pragmatica" panose="020B0503040502020204" pitchFamily="34" charset="0"/>
              </a:rPr>
              <a:t>25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766862" y="3330214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студентов - наставников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480903" y="6247929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очных встреч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544070" y="4768820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педагогов - участников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763345" y="4814158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экскурсий по местам города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28304" y="3823549"/>
            <a:ext cx="221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agmatica" panose="020B0503040502020204" pitchFamily="34" charset="0"/>
              </a:rPr>
              <a:t>&lt;</a:t>
            </a:r>
            <a:r>
              <a:rPr lang="ru-RU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agmatica" panose="020B0503040502020204" pitchFamily="34" charset="0"/>
              </a:rPr>
              <a:t>15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728115" y="1759546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сезона Программы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33359" y="658659"/>
            <a:ext cx="836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Pragmatica" panose="020B0503040502020204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42987" y="2352483"/>
            <a:ext cx="16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Pragmatica" panose="020B0503040502020204" pitchFamily="34" charset="0"/>
              </a:rPr>
              <a:t>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816615" y="3308339"/>
            <a:ext cx="3791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театральная постановка</a:t>
            </a:r>
            <a:br>
              <a:rPr lang="ru-RU" sz="1600" dirty="0">
                <a:latin typeface="Pragmatica" panose="020B0503040502020204" pitchFamily="34" charset="0"/>
              </a:rPr>
            </a:br>
            <a:r>
              <a:rPr lang="ru-RU" sz="1600" dirty="0">
                <a:latin typeface="Pragmatica" panose="020B0503040502020204" pitchFamily="34" charset="0"/>
              </a:rPr>
              <a:t>социального театра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8889525" y="507108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389496" y="571040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42987" y="5207086"/>
            <a:ext cx="168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Pragmatica" panose="020B0503040502020204" pitchFamily="34" charset="0"/>
              </a:rPr>
              <a:t>1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43435" y="2239245"/>
            <a:ext cx="11992414" cy="20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3435" y="3842676"/>
            <a:ext cx="11992414" cy="20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26650" y="5285085"/>
            <a:ext cx="11992414" cy="20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062708" y="507108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1823" y="3802862"/>
            <a:ext cx="213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3">
                    <a:lumMod val="75000"/>
                  </a:schemeClr>
                </a:solidFill>
                <a:latin typeface="Pragmatica" panose="020B0503040502020204" pitchFamily="34" charset="0"/>
              </a:rPr>
              <a:t>&lt;</a:t>
            </a:r>
            <a:r>
              <a:rPr lang="ru-RU" sz="7200" dirty="0">
                <a:solidFill>
                  <a:schemeClr val="accent3">
                    <a:lumMod val="75000"/>
                  </a:schemeClr>
                </a:solidFill>
                <a:latin typeface="Pragmatica" panose="020B0503040502020204" pitchFamily="34" charset="0"/>
              </a:rPr>
              <a:t>35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-328035" y="4809917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участников - активистов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799745" y="6254095"/>
            <a:ext cx="3791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разработанный</a:t>
            </a:r>
            <a:br>
              <a:rPr lang="ru-RU" sz="1600" dirty="0">
                <a:latin typeface="Pragmatica" panose="020B0503040502020204" pitchFamily="34" charset="0"/>
              </a:rPr>
            </a:br>
            <a:r>
              <a:rPr lang="ru-RU" sz="1600" dirty="0">
                <a:latin typeface="Pragmatica" panose="020B0503040502020204" pitchFamily="34" charset="0"/>
              </a:rPr>
              <a:t> сборник -методичка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678" y="2359513"/>
            <a:ext cx="221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agmatica" panose="020B0503040502020204" pitchFamily="34" charset="0"/>
              </a:rPr>
              <a:t>&lt;</a:t>
            </a:r>
            <a:r>
              <a:rPr lang="ru-RU" sz="7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Pragmatica" panose="020B0503040502020204" pitchFamily="34" charset="0"/>
              </a:rPr>
              <a:t>1</a:t>
            </a:r>
            <a:r>
              <a:rPr lang="ru-RU" sz="7200" dirty="0">
                <a:solidFill>
                  <a:schemeClr val="accent6">
                    <a:lumMod val="60000"/>
                    <a:lumOff val="40000"/>
                  </a:schemeClr>
                </a:solidFill>
                <a:latin typeface="Pragmatica" panose="020B0503040502020204" pitchFamily="34" charset="0"/>
              </a:rPr>
              <a:t>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-180366" y="3380317"/>
            <a:ext cx="37911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ragmatica" panose="020B0503040502020204" pitchFamily="34" charset="0"/>
              </a:rPr>
              <a:t>наставников - экспертов</a:t>
            </a:r>
          </a:p>
        </p:txBody>
      </p:sp>
    </p:spTree>
    <p:extLst>
      <p:ext uri="{BB962C8B-B14F-4D97-AF65-F5344CB8AC3E}">
        <p14:creationId xmlns:p14="http://schemas.microsoft.com/office/powerpoint/2010/main" val="378866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0176254" y="-1308038"/>
            <a:ext cx="3929686" cy="38145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48800" y="5447996"/>
            <a:ext cx="3929686" cy="381450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03" y="208919"/>
            <a:ext cx="633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T Norms Pro" panose="020B0103030101020204" pitchFamily="34" charset="0"/>
              </a:rPr>
              <a:t>Форум «Вектор на будущее 2.0»</a:t>
            </a:r>
            <a:endParaRPr lang="ru-RU" sz="2400" dirty="0">
              <a:solidFill>
                <a:schemeClr val="bg1"/>
              </a:solidFill>
              <a:latin typeface="TT Norms Pro" panose="020B0103030101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8653" y="6401818"/>
            <a:ext cx="4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6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7291" y="681616"/>
            <a:ext cx="11992414" cy="604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9040" y="184665"/>
            <a:ext cx="32084" cy="64018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903" y="878637"/>
            <a:ext cx="52798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       </a:t>
            </a:r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Дата: с 16 по 17 марта 2023 года.</a:t>
            </a:r>
          </a:p>
          <a:p>
            <a:pPr algn="just"/>
            <a:endParaRPr lang="ru-RU" dirty="0">
              <a:solidFill>
                <a:schemeClr val="bg1"/>
              </a:solidFill>
              <a:latin typeface="TT Norms Pro" panose="020B0103030101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       В рамках форума, для всех категорий участников интенсив-форума была проведена </a:t>
            </a:r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образовательная интерактивная программа</a:t>
            </a:r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,  включающая беседы, творческие упражнения с играми, командную работу и мастер-классы с тренинговыми упражнениями, направленные на сплочение детей между собой, знакомство с самим собой, </a:t>
            </a:r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получение опыта конструктивной социальной деятельности </a:t>
            </a:r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и стабилизацию межличностных взаимоотношений.</a:t>
            </a:r>
          </a:p>
          <a:p>
            <a:pPr algn="just"/>
            <a:endParaRPr lang="ru-RU" dirty="0">
              <a:solidFill>
                <a:schemeClr val="bg1"/>
              </a:solidFill>
              <a:latin typeface="TT Norms Pro" panose="020B0103030101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259 участников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10 спикеров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5 организаций - партнеров</a:t>
            </a:r>
          </a:p>
          <a:p>
            <a:pPr algn="just"/>
            <a:endParaRPr lang="ru-RU" dirty="0">
              <a:solidFill>
                <a:schemeClr val="bg1"/>
              </a:solidFill>
              <a:latin typeface="TT Norms Pro" panose="020B0103030101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64190" y="0"/>
            <a:ext cx="4244725" cy="415104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620977" y="2706951"/>
            <a:ext cx="4244725" cy="415104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65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9174664" y="-806457"/>
            <a:ext cx="3929686" cy="3814503"/>
          </a:xfrm>
          <a:prstGeom prst="ellipse">
            <a:avLst/>
          </a:prstGeom>
          <a:solidFill>
            <a:srgbClr val="E8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600374" y="4055730"/>
            <a:ext cx="3929686" cy="38145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03" y="208919"/>
            <a:ext cx="633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T Norms Pro" panose="020B0103030101020204" pitchFamily="34" charset="0"/>
              </a:rPr>
              <a:t>Творческий фестиваль «Ты не один»</a:t>
            </a:r>
            <a:endParaRPr lang="ru-RU" sz="2400" dirty="0">
              <a:latin typeface="TT Norms Pro" panose="020B0103030101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8653" y="6401818"/>
            <a:ext cx="4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7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7291" y="681616"/>
            <a:ext cx="11992414" cy="60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9040" y="184665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68824" y="1077283"/>
            <a:ext cx="527989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T Norms Pro" panose="020B0103030101020204" pitchFamily="34" charset="0"/>
              </a:rPr>
              <a:t>          </a:t>
            </a:r>
            <a:r>
              <a:rPr lang="ru-RU" b="1" dirty="0">
                <a:latin typeface="TT Norms Pro" panose="020B0103030101020204" pitchFamily="34" charset="0"/>
              </a:rPr>
              <a:t>Дата: с 11 по 12 июня 2023 года.</a:t>
            </a:r>
          </a:p>
          <a:p>
            <a:pPr algn="just"/>
            <a:r>
              <a:rPr lang="ru-RU" dirty="0">
                <a:latin typeface="TT Norms Pro" panose="020B0103030101020204" pitchFamily="34" charset="0"/>
              </a:rPr>
              <a:t>          Мероприятие прошло </a:t>
            </a:r>
            <a:r>
              <a:rPr lang="ru-RU" b="1" dirty="0">
                <a:latin typeface="TT Norms Pro" panose="020B0103030101020204" pitchFamily="34" charset="0"/>
              </a:rPr>
              <a:t>в формате фестиваля</a:t>
            </a:r>
            <a:r>
              <a:rPr lang="ru-RU" dirty="0">
                <a:latin typeface="TT Norms Pro" panose="020B0103030101020204" pitchFamily="34" charset="0"/>
              </a:rPr>
              <a:t>, в котором были представлены различные </a:t>
            </a:r>
            <a:r>
              <a:rPr lang="ru-RU" b="1" dirty="0">
                <a:latin typeface="TT Norms Pro" panose="020B0103030101020204" pitchFamily="34" charset="0"/>
              </a:rPr>
              <a:t>интерактивные творческие площадки</a:t>
            </a:r>
            <a:r>
              <a:rPr lang="ru-RU" dirty="0">
                <a:latin typeface="TT Norms Pro" panose="020B0103030101020204" pitchFamily="34" charset="0"/>
              </a:rPr>
              <a:t>, организованные наставники и детьми-участниками проекта. </a:t>
            </a:r>
          </a:p>
          <a:p>
            <a:pPr algn="just"/>
            <a:r>
              <a:rPr lang="ru-RU" dirty="0">
                <a:latin typeface="TT Norms Pro" panose="020B0103030101020204" pitchFamily="34" charset="0"/>
              </a:rPr>
              <a:t>          На каждой площадке наставники </a:t>
            </a:r>
            <a:r>
              <a:rPr lang="ru-RU" b="1" dirty="0">
                <a:latin typeface="TT Norms Pro" panose="020B0103030101020204" pitchFamily="34" charset="0"/>
              </a:rPr>
              <a:t>совместно с детьми показали итоговые продукты деятельности в рамках проекта </a:t>
            </a:r>
            <a:r>
              <a:rPr lang="ru-RU" dirty="0">
                <a:latin typeface="TT Norms Pro" panose="020B0103030101020204" pitchFamily="34" charset="0"/>
              </a:rPr>
              <a:t>в разных направлениях: танцевальное, музыкальное, творческое, формирование гибких навыков. </a:t>
            </a:r>
          </a:p>
          <a:p>
            <a:pPr algn="just"/>
            <a:r>
              <a:rPr lang="ru-RU" dirty="0">
                <a:latin typeface="TT Norms Pro" panose="020B0103030101020204" pitchFamily="34" charset="0"/>
              </a:rPr>
              <a:t>          Фестиваль прошел в </a:t>
            </a:r>
            <a:r>
              <a:rPr lang="ru-RU" b="1" dirty="0">
                <a:latin typeface="TT Norms Pro" panose="020B0103030101020204" pitchFamily="34" charset="0"/>
              </a:rPr>
              <a:t>формате </a:t>
            </a:r>
            <a:r>
              <a:rPr lang="ru-RU" b="1" dirty="0" err="1">
                <a:latin typeface="TT Norms Pro" panose="020B0103030101020204" pitchFamily="34" charset="0"/>
              </a:rPr>
              <a:t>квеста</a:t>
            </a:r>
            <a:r>
              <a:rPr lang="ru-RU" b="1" dirty="0">
                <a:latin typeface="TT Norms Pro" panose="020B0103030101020204" pitchFamily="34" charset="0"/>
              </a:rPr>
              <a:t> </a:t>
            </a:r>
            <a:r>
              <a:rPr lang="ru-RU" dirty="0">
                <a:latin typeface="TT Norms Pro" panose="020B0103030101020204" pitchFamily="34" charset="0"/>
              </a:rPr>
              <a:t>с картой-маршрутом. После проведения площадок состоялся розыгрыш призов.</a:t>
            </a:r>
          </a:p>
          <a:p>
            <a:pPr algn="just"/>
            <a:endParaRPr lang="ru-RU" sz="2000" dirty="0">
              <a:latin typeface="TT Norms Pro" panose="020B0103030101020204" pitchFamily="34" charset="0"/>
            </a:endParaRPr>
          </a:p>
          <a:p>
            <a:pPr algn="ctr"/>
            <a:endParaRPr lang="ru-RU" b="1" dirty="0">
              <a:latin typeface="TT Norms Pro" panose="020B0103030101020204" pitchFamily="34" charset="0"/>
            </a:endParaRPr>
          </a:p>
          <a:p>
            <a:pPr algn="ctr"/>
            <a:r>
              <a:rPr lang="ru-RU" b="1" dirty="0">
                <a:latin typeface="TT Norms Pro" panose="020B0103030101020204" pitchFamily="34" charset="0"/>
              </a:rPr>
              <a:t>300 участников</a:t>
            </a:r>
          </a:p>
          <a:p>
            <a:pPr algn="ctr"/>
            <a:r>
              <a:rPr lang="ru-RU" b="1" dirty="0">
                <a:latin typeface="TT Norms Pro" panose="020B0103030101020204" pitchFamily="34" charset="0"/>
              </a:rPr>
              <a:t>19 творческих номеров</a:t>
            </a:r>
          </a:p>
          <a:p>
            <a:pPr algn="ctr"/>
            <a:r>
              <a:rPr lang="ru-RU" b="1" dirty="0">
                <a:latin typeface="TT Norms Pro" panose="020B0103030101020204" pitchFamily="34" charset="0"/>
              </a:rPr>
              <a:t>11 мастер-классов</a:t>
            </a:r>
          </a:p>
          <a:p>
            <a:pPr algn="just"/>
            <a:endParaRPr lang="ru-RU" dirty="0">
              <a:latin typeface="TT Norms Pro" panose="020B0103030101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23472" y="847579"/>
            <a:ext cx="5611680" cy="543741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26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027" y="219951"/>
            <a:ext cx="910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T Norms Pro" panose="020B0103030101020204" pitchFamily="34" charset="0"/>
              </a:rPr>
              <a:t>Региональный форум «Каждый важен и нужен»</a:t>
            </a:r>
            <a:endParaRPr lang="ru-RU" sz="2400" dirty="0">
              <a:solidFill>
                <a:schemeClr val="bg1"/>
              </a:solidFill>
              <a:latin typeface="TT Norms Pro" panose="020B0103030101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8653" y="6401818"/>
            <a:ext cx="40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8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7291" y="594469"/>
            <a:ext cx="11992414" cy="604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9040" y="184665"/>
            <a:ext cx="32084" cy="64018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88216" y="671691"/>
            <a:ext cx="56322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                  Дата: с 16 по 17 октября 2023 года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	В программе: </a:t>
            </a:r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тренинги, беседы, мастер-классы, индивидуальные консультации эксперта-психолога</a:t>
            </a:r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, психолого-педагогическое тестирование и анкетирование по интересам, терапевтические занятия с погружением в психологические упражнения. </a:t>
            </a:r>
            <a:b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  	 Основной темой и </a:t>
            </a:r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ключевой «нитью» </a:t>
            </a:r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форума стало </a:t>
            </a:r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формирование Дома Ценностей</a:t>
            </a:r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, который участники построили сами. Каждая ценность раскрылась в процессе занятий через разные формы: квесты, мастер-классы, тренинги, игры.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Большое внимание было уделено </a:t>
            </a:r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профилактике </a:t>
            </a:r>
            <a:r>
              <a:rPr lang="ru-RU" b="1" dirty="0" err="1">
                <a:solidFill>
                  <a:schemeClr val="bg1"/>
                </a:solidFill>
                <a:latin typeface="TT Norms Pro" panose="020B0103030101020204" pitchFamily="34" charset="0"/>
              </a:rPr>
              <a:t>буллинга</a:t>
            </a:r>
            <a:r>
              <a:rPr lang="ru-RU" dirty="0">
                <a:solidFill>
                  <a:schemeClr val="bg1"/>
                </a:solidFill>
                <a:latin typeface="TT Norms Pro" panose="020B0103030101020204" pitchFamily="34" charset="0"/>
              </a:rPr>
              <a:t>, взаимоотношениям со сверстниками и развитию эмоционального интеллекта молодежи. </a:t>
            </a:r>
          </a:p>
          <a:p>
            <a:pPr algn="just"/>
            <a:endParaRPr lang="ru-RU" dirty="0">
              <a:solidFill>
                <a:schemeClr val="bg1"/>
              </a:solidFill>
              <a:latin typeface="TT Norms Pro" panose="020B0103030101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340 участников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5 экспертов - спикеров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T Norms Pro" panose="020B0103030101020204" pitchFamily="34" charset="0"/>
              </a:rPr>
              <a:t>6 организаций - партнеров </a:t>
            </a:r>
          </a:p>
        </p:txBody>
      </p:sp>
      <p:sp>
        <p:nvSpPr>
          <p:cNvPr id="14" name="Овал 13"/>
          <p:cNvSpPr/>
          <p:nvPr/>
        </p:nvSpPr>
        <p:spPr>
          <a:xfrm>
            <a:off x="425437" y="778272"/>
            <a:ext cx="4340757" cy="420666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662611" y="208919"/>
            <a:ext cx="32084" cy="64018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991061" y="3102330"/>
            <a:ext cx="3883360" cy="369829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53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9058918" y="-806457"/>
            <a:ext cx="3929686" cy="3814503"/>
          </a:xfrm>
          <a:prstGeom prst="ellipse">
            <a:avLst/>
          </a:prstGeom>
          <a:solidFill>
            <a:srgbClr val="E89F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1406821" y="5694180"/>
            <a:ext cx="3929686" cy="38145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0237" y="1100795"/>
            <a:ext cx="2110706" cy="2677656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52400" dir="2700000" sx="98000" sy="98000" algn="tl" rotWithShape="0">
                    <a:schemeClr val="dk1">
                      <a:alpha val="36000"/>
                    </a:schemeClr>
                  </a:outerShdw>
                  <a:reflection blurRad="190500" stA="61000" endPos="43000" dist="50800" dir="5400000" sy="-100000" algn="bl" rotWithShape="0"/>
                </a:effectLst>
                <a:latin typeface="Pragmatica" panose="020B0503040502020204" pitchFamily="34" charset="0"/>
              </a:rPr>
              <a:t> </a:t>
            </a: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  <a:p>
            <a:pPr algn="ctr"/>
            <a:endParaRPr lang="ru-RU" sz="1400" dirty="0">
              <a:ln w="0"/>
              <a:effectLst>
                <a:outerShdw blurRad="38100" dist="152400" dir="2700000" sx="98000" sy="98000" algn="tl" rotWithShape="0">
                  <a:schemeClr val="dk1">
                    <a:alpha val="36000"/>
                  </a:schemeClr>
                </a:outerShdw>
                <a:reflection blurRad="190500" stA="61000" endPos="43000" dist="50800" dir="5400000" sy="-100000" algn="bl" rotWithShape="0"/>
              </a:effectLst>
              <a:latin typeface="Pragmatica" panose="020B05030405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03" y="208919"/>
            <a:ext cx="910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T Norms Pro" panose="020B0103030101020204" pitchFamily="34" charset="0"/>
              </a:rPr>
              <a:t>Регулярные встречи</a:t>
            </a:r>
            <a:endParaRPr lang="ru-RU" sz="2400" dirty="0">
              <a:latin typeface="TT Norms Pro" panose="020B0103030101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78653" y="6401818"/>
            <a:ext cx="45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ragmatica" panose="020B0503040502020204" pitchFamily="34" charset="0"/>
              </a:rPr>
              <a:t>9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87291" y="681616"/>
            <a:ext cx="11992414" cy="60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59040" y="184665"/>
            <a:ext cx="32084" cy="640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2903" y="777629"/>
            <a:ext cx="5279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Pragmatica" panose="020B0503040502020204" pitchFamily="34" charset="0"/>
              </a:rPr>
              <a:t>	</a:t>
            </a:r>
          </a:p>
        </p:txBody>
      </p:sp>
      <p:sp>
        <p:nvSpPr>
          <p:cNvPr id="14" name="Овал 13"/>
          <p:cNvSpPr/>
          <p:nvPr/>
        </p:nvSpPr>
        <p:spPr>
          <a:xfrm>
            <a:off x="5804495" y="826521"/>
            <a:ext cx="5946830" cy="57312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2821" y="793904"/>
            <a:ext cx="4788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latin typeface="TT Norms Pro" panose="020B0103030101020204" pitchFamily="34" charset="0"/>
              </a:rPr>
              <a:t>          </a:t>
            </a:r>
            <a:r>
              <a:rPr lang="ru-RU" dirty="0">
                <a:latin typeface="TT Norms Pro" panose="020B0103030101020204" pitchFamily="34" charset="0"/>
              </a:rPr>
              <a:t>Регулярные встречи в рамках деятельности Фонда служат продолжением и развитием комплексной программы для детей. В рамках встреч происходит  погружение в социально-активную среду, сплочение с наставниками и развитие интереса к разнообразной досуговой деятельности. </a:t>
            </a:r>
          </a:p>
          <a:p>
            <a:pPr lvl="0" algn="just"/>
            <a:r>
              <a:rPr lang="ru-RU" b="1" dirty="0">
                <a:latin typeface="TT Norms Pro" panose="020B0103030101020204" pitchFamily="34" charset="0"/>
              </a:rPr>
              <a:t>          Встречи </a:t>
            </a:r>
            <a:r>
              <a:rPr lang="ru-RU" dirty="0">
                <a:latin typeface="TT Norms Pro" panose="020B0103030101020204" pitchFamily="34" charset="0"/>
              </a:rPr>
              <a:t>– </a:t>
            </a:r>
            <a:r>
              <a:rPr lang="ru-RU" b="1" dirty="0">
                <a:latin typeface="TT Norms Pro" panose="020B0103030101020204" pitchFamily="34" charset="0"/>
              </a:rPr>
              <a:t>основной ресурс и инструмент реализации программы</a:t>
            </a:r>
            <a:r>
              <a:rPr lang="ru-RU" dirty="0">
                <a:latin typeface="TT Norms Pro" panose="020B0103030101020204" pitchFamily="34" charset="0"/>
              </a:rPr>
              <a:t>. Встречи создают условия для гармоничного и всестороннего развития детей и подростков путем включения их в социально-активную деятельность через интерактивные и современные форматы работы: </a:t>
            </a:r>
            <a:r>
              <a:rPr lang="ru-RU" b="1" dirty="0">
                <a:latin typeface="TT Norms Pro" panose="020B0103030101020204" pitchFamily="34" charset="0"/>
              </a:rPr>
              <a:t>игротеки, </a:t>
            </a:r>
            <a:r>
              <a:rPr lang="ru-RU" b="1" dirty="0" err="1">
                <a:latin typeface="TT Norms Pro" panose="020B0103030101020204" pitchFamily="34" charset="0"/>
              </a:rPr>
              <a:t>квизы</a:t>
            </a:r>
            <a:r>
              <a:rPr lang="ru-RU" b="1" dirty="0">
                <a:latin typeface="TT Norms Pro" panose="020B0103030101020204" pitchFamily="34" charset="0"/>
              </a:rPr>
              <a:t>, кинолектории, встречи</a:t>
            </a:r>
            <a:r>
              <a:rPr lang="ru-RU" dirty="0">
                <a:latin typeface="TT Norms Pro" panose="020B0103030101020204" pitchFamily="34" charset="0"/>
              </a:rPr>
              <a:t> с известными людьми, игры и мастер-классы.</a:t>
            </a:r>
          </a:p>
        </p:txBody>
      </p:sp>
    </p:spTree>
    <p:extLst>
      <p:ext uri="{BB962C8B-B14F-4D97-AF65-F5344CB8AC3E}">
        <p14:creationId xmlns:p14="http://schemas.microsoft.com/office/powerpoint/2010/main" val="113033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22465</TotalTime>
  <Words>988</Words>
  <Application>Microsoft Macintosh PowerPoint</Application>
  <PresentationFormat>Широкоэкранный</PresentationFormat>
  <Paragraphs>219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Pragmatica</vt:lpstr>
      <vt:lpstr>TT Norms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stefan pakhomov</cp:lastModifiedBy>
  <cp:revision>92</cp:revision>
  <dcterms:created xsi:type="dcterms:W3CDTF">2023-12-27T10:21:41Z</dcterms:created>
  <dcterms:modified xsi:type="dcterms:W3CDTF">2024-03-20T15:14:42Z</dcterms:modified>
</cp:coreProperties>
</file>