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2" d="100"/>
          <a:sy n="42" d="100"/>
        </p:scale>
        <p:origin x="160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B017B-4D95-4610-9018-D3803D133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31669B-D14E-4014-B5C4-19AA59EE7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519EC2-CD4A-476C-B580-E09E6A871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08B9-18DD-42F4-BA83-91F7B4B79D78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1DD6C3-2C4D-4476-84CF-26DFAFAC2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116A5A-A5B1-4FCE-A9AE-B74E131E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AF43-5328-4EF6-972A-7B7EB5D75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8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0E227-B573-41F0-82FB-A268F7DEF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246923-FE77-4CA8-B851-D4878CA87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E69077-E10E-4128-819D-685A6D3E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08B9-18DD-42F4-BA83-91F7B4B79D78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F53383-0A9F-454E-8F3C-4D659DFAA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509B61-B162-4DE4-972F-86362EB0E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AF43-5328-4EF6-972A-7B7EB5D75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66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D631BC-3184-4571-BFA7-3C81CCB964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6E544F-87A9-4F13-9228-1D528B1F4F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1DD18A-72CD-4161-A8E8-16034160F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08B9-18DD-42F4-BA83-91F7B4B79D78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15159B-1B68-4AAC-AC47-3D97EEAF1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E01F92-11AD-41FB-863C-227712CD1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AF43-5328-4EF6-972A-7B7EB5D75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14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D20B6-1B12-4836-9814-A90704E3D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F0830-21A2-4B95-AD60-114BA88E1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A426E4-7779-4C90-96DF-3FE64F07D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08B9-18DD-42F4-BA83-91F7B4B79D78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0EE536-9EF4-43FB-BE1A-448DF85DA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D11B5F-4878-477B-8EBB-1F82D9FF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AF43-5328-4EF6-972A-7B7EB5D75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14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37862-3646-476A-BF57-854BD402C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A287BC-140C-4EA1-B022-5DCCE0AF4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DBA05-7A26-4A53-8F66-A0B38A593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08B9-18DD-42F4-BA83-91F7B4B79D78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2C7748-E0BC-4F39-8672-3E83C0993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1CC5C-5537-4914-99E2-B13AE6781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AF43-5328-4EF6-972A-7B7EB5D75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1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0A829-8B14-4490-A0E5-749B00C4D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3BD5E5-91C3-49B0-8A40-33623DE876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5471B1-9BC1-4B0E-B051-AD709CEA8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258C21-D7F3-4D02-BC82-5EAA1F474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08B9-18DD-42F4-BA83-91F7B4B79D78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3BC2C-26B3-44D0-B2E6-E6D052010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498A0F-9C58-4D2F-90D4-42886C9E0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AF43-5328-4EF6-972A-7B7EB5D75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19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81D65-DD99-4802-B559-6612492BE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7FFAFF-3695-44D8-89ED-DEBBD4279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5A9DE2-3CEA-43EF-BA1B-F297E5A4A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76736C-48AC-4FCF-B73F-EF2FDB131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242AAA-DDC0-4F3F-BB3D-AAAF30E789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F9AB12-3D30-4CC9-AA5D-CD364AA99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08B9-18DD-42F4-BA83-91F7B4B79D78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BB4A1D-FEBB-45F8-8578-65AE9FFCF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7ECAF7-CF67-4C63-A117-795F0463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AF43-5328-4EF6-972A-7B7EB5D75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714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10172-7323-4FBE-94A9-3793C2D97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AA04B1-CC89-4279-A994-883D7B8ED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08B9-18DD-42F4-BA83-91F7B4B79D78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CB6BDB-D3BE-460B-8DDA-11A96B9D0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D73BFD-8DD5-49C0-BA86-702FA2B40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AF43-5328-4EF6-972A-7B7EB5D75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41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2EF3E7-C0A1-49CA-9DD5-5036E48A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08B9-18DD-42F4-BA83-91F7B4B79D78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7101A2-F721-4F20-8F4D-B8601491C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687007-BD02-4645-ABEE-049D4A9E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AF43-5328-4EF6-972A-7B7EB5D75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94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DFB6B-A3CA-401B-BFFD-C575BD647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7DBC93-1313-480C-B3F6-D2D4424D1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B59A2F-26B1-4079-87D4-D8BAE11C2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584B69-C8D1-4DCA-9EE4-277B802F9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08B9-18DD-42F4-BA83-91F7B4B79D78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E1DBEE-446C-4ADA-8ADD-5DC7933CD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1B4D51-EDA3-4FE7-90E2-6151C65E1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AF43-5328-4EF6-972A-7B7EB5D75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0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1D5330-3635-487B-8E7A-FDEB5FCF7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E38E81-F776-4E47-B9C9-F2FF1C1FC6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A598C7-89EC-4B57-A29E-4A1ADF2E4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D95B0C-0014-43B2-B92B-F3576A5CC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08B9-18DD-42F4-BA83-91F7B4B79D78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B96D5E-26EE-4EF9-917B-D02FB009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26D765-061A-4804-91D7-77E400797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AF43-5328-4EF6-972A-7B7EB5D75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6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C0B88-3B4A-403D-A582-911CDB386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6D6880-B33D-4165-BE36-7B729C8E8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836A8C-B355-4CAA-BBAB-BA48CFF56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508B9-18DD-42F4-BA83-91F7B4B79D78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A24F3-B0BC-4C18-90E3-1100CFB06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A02B9C-2E1A-4E9B-A803-ADF6D793C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5AF43-5328-4EF6-972A-7B7EB5D75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13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9C269-06C5-49A0-9498-86BED051E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1417796"/>
            <a:ext cx="9144000" cy="324580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ЛУЧШИЕ ПРАКТИКИ В СФЕРЕ УКРЕПЛЕНИЯ МЕЖНАЦИОНАЛЬНЫХ ОТНОШЕНИЙ НА ТЕРРИТОРИИ ВОРОНЕЖСКОЙ ОБЛАСТИ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D2D30C-94DE-469D-8BE9-884A001DF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400" y="5344160"/>
            <a:ext cx="9144000" cy="462280"/>
          </a:xfrm>
        </p:spPr>
        <p:txBody>
          <a:bodyPr>
            <a:normAutofit/>
          </a:bodyPr>
          <a:lstStyle/>
          <a:p>
            <a:r>
              <a:rPr lang="ru-RU" dirty="0"/>
              <a:t>Никифорова Юлия Михайловна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91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C225F-18EA-4881-9D7A-8C9BFE770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07515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all" dirty="0"/>
              <a:t> </a:t>
            </a:r>
            <a:r>
              <a:rPr lang="ru-RU" sz="4000" b="1" cap="all" dirty="0">
                <a:solidFill>
                  <a:schemeClr val="accent1"/>
                </a:solidFill>
              </a:rPr>
              <a:t>ЛУЧШИЕ ПРАКТИКИ В СФЕРЕ УКРЕПЛЕНИЯ МЕЖНАЦИОНАЛЬНЫХ ОТНОШЕНИЙ НА ТЕРРИТОРИИ ВОРОНЕЖСКОЙ ОБЛАСТИ</a:t>
            </a:r>
            <a:r>
              <a:rPr lang="ru-RU" sz="4000" b="1" dirty="0">
                <a:solidFill>
                  <a:schemeClr val="accent1"/>
                </a:solidFill>
              </a:rPr>
              <a:t>​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79AAFDA-12FE-47D6-B7C2-CE4BD7B25D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56" y="2270442"/>
            <a:ext cx="3450122" cy="422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467A363D-E4F3-48D0-BBFE-8C4EFD8DD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557" y="2270443"/>
            <a:ext cx="3118103" cy="422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09BD9127-F721-4745-907F-BAF5C52B9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614" y="2270443"/>
            <a:ext cx="3469629" cy="452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3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99909-D9DD-414C-B20F-A0BBCCF5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12900"/>
          </a:xfrm>
        </p:spPr>
        <p:txBody>
          <a:bodyPr/>
          <a:lstStyle/>
          <a:p>
            <a:r>
              <a:rPr lang="ru-RU" dirty="0"/>
              <a:t>Спасибо за внимание </a:t>
            </a:r>
            <a:br>
              <a:rPr lang="ru-RU" dirty="0"/>
            </a:br>
            <a:r>
              <a:rPr lang="ru-RU" dirty="0"/>
              <a:t>Юлия Никифорова +7 900 30 20 189 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0E7B536-16A9-4633-979C-F9B664E143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91" y="2242343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3">
            <a:extLst>
              <a:ext uri="{FF2B5EF4-FFF2-40B4-BE49-F238E27FC236}">
                <a16:creationId xmlns:a16="http://schemas.microsoft.com/office/drawing/2014/main" id="{CD18CD60-EA1A-4AC1-A322-F0EB692F3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0" y="1959083"/>
            <a:ext cx="5070792" cy="489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68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96E8A-C583-4D31-8996-7984A1388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1" y="282805"/>
            <a:ext cx="6720840" cy="6419654"/>
          </a:xfrm>
        </p:spPr>
        <p:txBody>
          <a:bodyPr>
            <a:normAutofit/>
          </a:bodyPr>
          <a:lstStyle/>
          <a:p>
            <a:r>
              <a:rPr lang="ru-RU" sz="3000" dirty="0"/>
              <a:t>Эксперт Национальной палаты при Губернаторе </a:t>
            </a:r>
            <a:br>
              <a:rPr lang="ru-RU" sz="3000" dirty="0"/>
            </a:br>
            <a:br>
              <a:rPr lang="ru-RU" sz="3000" dirty="0"/>
            </a:br>
            <a:r>
              <a:rPr lang="ru-RU" sz="3000" dirty="0"/>
              <a:t>Руководитель Центра социально-правовой поддержки переселенцев «Искусство Жить»</a:t>
            </a:r>
            <a:br>
              <a:rPr lang="ru-RU" sz="3000" dirty="0"/>
            </a:br>
            <a:br>
              <a:rPr lang="ru-RU" sz="3000" dirty="0"/>
            </a:br>
            <a:r>
              <a:rPr lang="ru-RU" sz="3000" dirty="0"/>
              <a:t>Член «Ассамблеи народов Евразии</a:t>
            </a:r>
            <a:br>
              <a:rPr lang="ru-RU" sz="3000" dirty="0"/>
            </a:br>
            <a:br>
              <a:rPr lang="ru-RU" sz="3000" dirty="0"/>
            </a:br>
            <a:r>
              <a:rPr lang="ru-RU" sz="3000" dirty="0"/>
              <a:t>Член Общественного совета при Министерстве культуры 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44F6E46-7826-4F85-BB3D-F508551DD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20" y="0"/>
            <a:ext cx="4578080" cy="6858000"/>
          </a:xfrm>
        </p:spPr>
      </p:pic>
    </p:spTree>
    <p:extLst>
      <p:ext uri="{BB962C8B-B14F-4D97-AF65-F5344CB8AC3E}">
        <p14:creationId xmlns:p14="http://schemas.microsoft.com/office/powerpoint/2010/main" val="2141683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4A153-C018-4AF1-BBD3-3C2783A03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Виды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7436A3-F12C-491B-9B56-64B17A05D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Информационная </a:t>
            </a:r>
          </a:p>
          <a:p>
            <a:endParaRPr lang="en-US" dirty="0"/>
          </a:p>
          <a:p>
            <a:r>
              <a:rPr lang="ru-RU" dirty="0"/>
              <a:t>Юридическая </a:t>
            </a:r>
          </a:p>
          <a:p>
            <a:endParaRPr lang="ru-RU" dirty="0"/>
          </a:p>
          <a:p>
            <a:r>
              <a:rPr lang="ru-RU" dirty="0"/>
              <a:t>Психологическая </a:t>
            </a:r>
          </a:p>
          <a:p>
            <a:endParaRPr lang="ru-RU" dirty="0"/>
          </a:p>
          <a:p>
            <a:r>
              <a:rPr lang="ru-RU" dirty="0"/>
              <a:t>Социокультурная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Гуманитарная </a:t>
            </a:r>
          </a:p>
          <a:p>
            <a:endParaRPr lang="ru-RU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852A74E-FAA0-40EC-9A59-7C45E5915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487" y="12747"/>
            <a:ext cx="3173513" cy="317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7A9170-0A92-4061-8967-67B9101C2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486" y="3319362"/>
            <a:ext cx="3173513" cy="317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175B76E-DAB4-4CCC-90B5-8D70D588C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568" y="3388269"/>
            <a:ext cx="3104606" cy="310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E201AEA-0B94-409F-A58C-7168B3B68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2640626" cy="317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2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26ED2-61C2-467D-8B0B-A753BB4B0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Укрепление межнациональных отношений</a:t>
            </a:r>
            <a:br>
              <a:rPr lang="ru-RU" dirty="0"/>
            </a:br>
            <a:endParaRPr lang="ru-RU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D3A79DDF-8416-46A5-9AB9-3219DA442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19" y="1298124"/>
            <a:ext cx="7859859" cy="55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638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DD32EC-5854-406D-9F48-23C5B1799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>
                <a:solidFill>
                  <a:schemeClr val="accent1">
                    <a:lumMod val="50000"/>
                  </a:schemeClr>
                </a:solidFill>
              </a:rPr>
              <a:t>Государственная национальная политика Российской Федерации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2E3D4286-2E47-4A16-AE66-8AD31E362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20" y="202565"/>
            <a:ext cx="2849880" cy="28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120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D22A93D-9F0C-42D7-AC09-ED9A4FC84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563880"/>
            <a:ext cx="5334000" cy="62941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«…Наша обязанность — делать всё от нас зависящее для сохранения единства российской нации, через постоянный диалог поддерживать общественно-политическое согласие и, опираясь на наши традиционные ценности, на ценности наших традиционных религий — православия, ислама, иудаизма, буддизма, — не допускать никакого ожесточения и никакого раскола».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/>
              <a:t>Президента Российской Федерации В.В. Путин </a:t>
            </a:r>
          </a:p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44B1944-26CD-4BA4-B2AA-EF03FC7ED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531" y="1280160"/>
            <a:ext cx="6132469" cy="408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861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03802-6C34-4BDA-8076-D0F781EC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Национальный и языковый состав Российской Федерации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AE5E9C-F68F-4AB5-A0A6-D75940A63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001"/>
            <a:ext cx="11186160" cy="4815839"/>
          </a:xfrm>
        </p:spPr>
        <p:txBody>
          <a:bodyPr>
            <a:normAutofit/>
          </a:bodyPr>
          <a:lstStyle/>
          <a:p>
            <a:pPr algn="just"/>
            <a:r>
              <a:rPr lang="ru-RU" sz="3100" dirty="0"/>
              <a:t>194 народа, в том числе коренных малочисленных</a:t>
            </a:r>
          </a:p>
          <a:p>
            <a:pPr algn="just"/>
            <a:r>
              <a:rPr lang="ru-RU" sz="3100" dirty="0"/>
              <a:t>Русские составили 80,85 % или 105,6 млн из 130,6 млн</a:t>
            </a:r>
          </a:p>
          <a:p>
            <a:pPr algn="just"/>
            <a:r>
              <a:rPr lang="ru-RU" sz="3100" dirty="0"/>
              <a:t>19,15 % или 25 млн чел представители других национальностей</a:t>
            </a:r>
          </a:p>
          <a:p>
            <a:pPr algn="just"/>
            <a:r>
              <a:rPr lang="ru-RU" sz="3100" dirty="0"/>
              <a:t>Татары, чеченцы, башкиры, чуваши, аварцы, армяне, украинцы, даргинцы и казахи </a:t>
            </a:r>
          </a:p>
          <a:p>
            <a:pPr algn="just"/>
            <a:r>
              <a:rPr lang="ru-RU" sz="3100" dirty="0"/>
              <a:t>277 языков и диалектов</a:t>
            </a:r>
          </a:p>
          <a:p>
            <a:pPr algn="just"/>
            <a:r>
              <a:rPr lang="ru-RU" sz="3100" dirty="0"/>
              <a:t>84 языка используется в </a:t>
            </a:r>
          </a:p>
          <a:p>
            <a:pPr marL="0" indent="0" algn="just">
              <a:buNone/>
            </a:pPr>
            <a:r>
              <a:rPr lang="ru-RU" sz="3100" dirty="0"/>
              <a:t>государственной системе 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A9FAAD1E-1D13-4A8F-B80A-013855177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80" y="4162248"/>
            <a:ext cx="5151120" cy="269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241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EBB38-E9A2-4721-AE76-B4DACB0F5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Управление в сфере реализации государственной национальной политики 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C8509FAE-AA5C-4FF8-97A1-580E76C009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493910"/>
              </p:ext>
            </p:extLst>
          </p:nvPr>
        </p:nvGraphicFramePr>
        <p:xfrm>
          <a:off x="15240" y="1538288"/>
          <a:ext cx="12176760" cy="5517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2640">
                  <a:extLst>
                    <a:ext uri="{9D8B030D-6E8A-4147-A177-3AD203B41FA5}">
                      <a16:colId xmlns:a16="http://schemas.microsoft.com/office/drawing/2014/main" val="206726414"/>
                    </a:ext>
                  </a:extLst>
                </a:gridCol>
                <a:gridCol w="6294120">
                  <a:extLst>
                    <a:ext uri="{9D8B030D-6E8A-4147-A177-3AD203B41FA5}">
                      <a16:colId xmlns:a16="http://schemas.microsoft.com/office/drawing/2014/main" val="2246520626"/>
                    </a:ext>
                  </a:extLst>
                </a:gridCol>
              </a:tblGrid>
              <a:tr h="1463992">
                <a:tc>
                  <a:txBody>
                    <a:bodyPr/>
                    <a:lstStyle/>
                    <a:p>
                      <a:r>
                        <a:rPr lang="ru-RU" sz="3200" dirty="0"/>
                        <a:t>Президент Российской Федерации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Правительство Российской Федерации </a:t>
                      </a:r>
                    </a:p>
                    <a:p>
                      <a:r>
                        <a:rPr lang="ru-RU" sz="2200" dirty="0"/>
                        <a:t>Заместит</a:t>
                      </a:r>
                      <a:r>
                        <a:rPr lang="ru-RU" sz="2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ель </a:t>
                      </a:r>
                      <a:r>
                        <a:rPr lang="ru-RU" sz="2200" dirty="0"/>
                        <a:t>Председателя Правительства РФ координирует работу федеральных органов исполнительной власти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77325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ru-RU" sz="2200" dirty="0"/>
                        <a:t>Администрация Президента РФ (Управление Президента РФ по внутренней политике)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Аппарат Правительства Российской Федерации</a:t>
                      </a:r>
                    </a:p>
                    <a:p>
                      <a:r>
                        <a:rPr lang="ru-RU" sz="2200" dirty="0"/>
                        <a:t>(Департамент культуры, спорта, туризма и национальной Политики Правительства РФ)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994106"/>
                  </a:ext>
                </a:extLst>
              </a:tr>
              <a:tr h="381761">
                <a:tc>
                  <a:txBody>
                    <a:bodyPr/>
                    <a:lstStyle/>
                    <a:p>
                      <a:r>
                        <a:rPr lang="ru-RU" sz="2200" dirty="0"/>
                        <a:t>Совет при Президенте Российской Федерации по межнациональным отношениям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Межведомственная рабочая группа по вопросам межнациональных отношений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684048"/>
                  </a:ext>
                </a:extLst>
              </a:tr>
              <a:tr h="366521"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Федеральное агентство по делам национальностей ФАДН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1503881"/>
                  </a:ext>
                </a:extLst>
              </a:tr>
              <a:tr h="38176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Федеральные органы исполнительной власти, участвующие в реализации государственной национальной политики </a:t>
                      </a:r>
                    </a:p>
                    <a:p>
                      <a:pPr algn="ctr"/>
                      <a:r>
                        <a:rPr lang="ru-RU" sz="2200" dirty="0"/>
                        <a:t>Органы исполнительной власти субъектов Российской Федерации </a:t>
                      </a:r>
                    </a:p>
                    <a:p>
                      <a:pPr algn="ctr"/>
                      <a:r>
                        <a:rPr lang="ru-RU" sz="2200" dirty="0"/>
                        <a:t>Органы местного самоуправления муниципальных образований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935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908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A26192-5A7F-42C7-B205-4843DBE7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Цели государственной национальной политики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10F489-3D30-427B-9EB5-C1477591C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4048"/>
            <a:ext cx="10850880" cy="4802187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Укрепление национального согласия, обеспечение политической и социальной стабильности, развитие демократических институтов</a:t>
            </a:r>
          </a:p>
          <a:p>
            <a:pPr algn="just"/>
            <a:r>
              <a:rPr lang="ru-RU" dirty="0"/>
              <a:t>Укрепление общегражданской идентичности и единства многонационального народа Российской Федерации (российской нации)</a:t>
            </a:r>
          </a:p>
          <a:p>
            <a:pPr algn="just"/>
            <a:r>
              <a:rPr lang="ru-RU" dirty="0"/>
              <a:t>Обеспечение равенства прав и свобод человека и гражданина независимо от расы, национальности, языка, происхождения, имущественного и должностного положения, места жительства, отношение к религии, убеждений, принадлежности к общественным объединениям, а также других обстоятельств</a:t>
            </a:r>
          </a:p>
        </p:txBody>
      </p:sp>
    </p:spTree>
    <p:extLst>
      <p:ext uri="{BB962C8B-B14F-4D97-AF65-F5344CB8AC3E}">
        <p14:creationId xmlns:p14="http://schemas.microsoft.com/office/powerpoint/2010/main" val="4879655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371</Words>
  <Application>Microsoft Office PowerPoint</Application>
  <PresentationFormat>Широкоэкранный</PresentationFormat>
  <Paragraphs>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ЛУЧШИЕ ПРАКТИКИ В СФЕРЕ УКРЕПЛЕНИЯ МЕЖНАЦИОНАЛЬНЫХ ОТНОШЕНИЙ НА ТЕРРИТОРИИ ВОРОНЕЖСКОЙ ОБЛАСТИ</vt:lpstr>
      <vt:lpstr>Эксперт Национальной палаты при Губернаторе   Руководитель Центра социально-правовой поддержки переселенцев «Искусство Жить»  Член «Ассамблеи народов Евразии  Член Общественного совета при Министерстве культуры  </vt:lpstr>
      <vt:lpstr>Виды деятельности</vt:lpstr>
      <vt:lpstr>Укрепление межнациональных отношений </vt:lpstr>
      <vt:lpstr>Презентация PowerPoint</vt:lpstr>
      <vt:lpstr>Презентация PowerPoint</vt:lpstr>
      <vt:lpstr>Национальный и языковый состав Российской Федерации</vt:lpstr>
      <vt:lpstr>Управление в сфере реализации государственной национальной политики </vt:lpstr>
      <vt:lpstr>Цели государственной национальной политики</vt:lpstr>
      <vt:lpstr> ЛУЧШИЕ ПРАКТИКИ В СФЕРЕ УКРЕПЛЕНИЯ МЕЖНАЦИОНАЛЬНЫХ ОТНОШЕНИЙ НА ТЕРРИТОРИИ ВОРОНЕЖСКОЙ ОБЛАСТИ​</vt:lpstr>
      <vt:lpstr>Спасибо за внимание  Юлия Никифорова +7 900 30 20 189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ЛУЧШИЕ ПРАКТИКИ В СФЕРЕ УКРЕПЛЕНИЯ МЕЖНАЦИОНАЛЬНЫХ ОТНОШЕНИЙ НА ТЕРРИТОРИИ ВОРОНЕЖСКОЙ ОБЛАСТИ</dc:title>
  <dc:creator>user</dc:creator>
  <cp:lastModifiedBy>user</cp:lastModifiedBy>
  <cp:revision>20</cp:revision>
  <dcterms:created xsi:type="dcterms:W3CDTF">2024-03-18T16:17:21Z</dcterms:created>
  <dcterms:modified xsi:type="dcterms:W3CDTF">2024-03-19T08:27:52Z</dcterms:modified>
</cp:coreProperties>
</file>