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Libre Baskerville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ibre Baskerville Italics" panose="020B0604020202020204" charset="0"/>
      <p:regular r:id="rId13"/>
    </p:embeddedFont>
    <p:embeddedFont>
      <p:font typeface="Libre Baskerville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-11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481" r="20096" b="186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09900" y="878440"/>
            <a:ext cx="10497250" cy="8530119"/>
            <a:chOff x="0" y="0"/>
            <a:chExt cx="13996333" cy="11373492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3996333" cy="11373492"/>
            </a:xfrm>
            <a:prstGeom prst="rect">
              <a:avLst/>
            </a:prstGeom>
            <a:solidFill>
              <a:srgbClr val="312E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09206" y="3090754"/>
              <a:ext cx="10685722" cy="453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519"/>
                </a:lnSpc>
              </a:pPr>
              <a:r>
                <a:rPr lang="en-US" sz="9600" spc="288" dirty="0">
                  <a:solidFill>
                    <a:srgbClr val="E7E9EC"/>
                  </a:solidFill>
                  <a:latin typeface="Libre Baskerville Italics"/>
                </a:rPr>
                <a:t>67+ </a:t>
              </a:r>
            </a:p>
            <a:p>
              <a:pPr algn="r">
                <a:lnSpc>
                  <a:spcPts val="7680"/>
                </a:lnSpc>
              </a:pPr>
              <a:r>
                <a:rPr lang="en-US" sz="6400" spc="192" dirty="0">
                  <a:solidFill>
                    <a:srgbClr val="E7E9EC"/>
                  </a:solidFill>
                  <a:latin typeface="Libre Baskerville Italics"/>
                </a:rPr>
                <a:t>ШАГОВ</a:t>
              </a:r>
            </a:p>
            <a:p>
              <a:pPr algn="r">
                <a:lnSpc>
                  <a:spcPts val="7680"/>
                </a:lnSpc>
              </a:pPr>
              <a:r>
                <a:rPr lang="en-US" sz="6400" spc="192" dirty="0">
                  <a:solidFill>
                    <a:srgbClr val="E7E9EC"/>
                  </a:solidFill>
                  <a:latin typeface="Libre Baskerville Italics"/>
                </a:rPr>
                <a:t>К ЗДОРОВЬЮ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633206" y="8801121"/>
              <a:ext cx="9161722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spc="72">
                  <a:solidFill>
                    <a:srgbClr val="E7E9EC"/>
                  </a:solidFill>
                  <a:latin typeface="Libre Baskerville"/>
                </a:rPr>
                <a:t>КУЧАЕВА ЛЮДМИЛА АНАТОЛЬЕВНА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633206" y="2018651"/>
              <a:ext cx="9161722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spc="240">
                  <a:solidFill>
                    <a:srgbClr val="E7E9EC"/>
                  </a:solidFill>
                  <a:latin typeface="Libre Baskerville"/>
                </a:rPr>
                <a:t>ПРОЕКТ: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4962328" y="8181138"/>
              <a:ext cx="6832600" cy="101600"/>
            </a:xfrm>
            <a:prstGeom prst="rect">
              <a:avLst/>
            </a:prstGeom>
            <a:solidFill>
              <a:srgbClr val="E7E9EC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2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7959" y="9353550"/>
            <a:ext cx="5410200" cy="1524000"/>
          </a:xfrm>
          <a:prstGeom prst="rect">
            <a:avLst/>
          </a:prstGeom>
          <a:solidFill>
            <a:srgbClr val="E7E9EC">
              <a:alpha val="8980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027959" y="-571500"/>
            <a:ext cx="5410200" cy="1524000"/>
          </a:xfrm>
          <a:prstGeom prst="rect">
            <a:avLst/>
          </a:prstGeom>
          <a:solidFill>
            <a:srgbClr val="E7E9EC">
              <a:alpha val="89803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7101752" y="1028383"/>
            <a:ext cx="10157548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E7E9EC"/>
                </a:solidFill>
                <a:latin typeface="Libre Baskerville Bold"/>
              </a:rPr>
              <a:t>Актуальность проекта: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59464" y="2369961"/>
            <a:ext cx="11223736" cy="7360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2800" dirty="0" err="1" smtClean="0">
                <a:solidFill>
                  <a:srgbClr val="E7E9EC"/>
                </a:solidFill>
                <a:latin typeface="Libre Baskerville"/>
              </a:rPr>
              <a:t>Показатели</a:t>
            </a:r>
            <a:r>
              <a:rPr lang="en-US" sz="2800" dirty="0" smtClean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здоровья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ухудшаются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с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возрастом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.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При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этом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граждане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старшего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поколения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являются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носителями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знаний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и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опыта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,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вносят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существенный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вклад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в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совокупный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интеллектуальный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потенциал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, в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социально-экономическое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развитие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Российской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Федерации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,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стремятся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к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осуществлению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трудовой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деятельности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, </a:t>
            </a:r>
            <a:r>
              <a:rPr lang="en-US" sz="2800" dirty="0" err="1" smtClean="0">
                <a:solidFill>
                  <a:srgbClr val="E7E9EC"/>
                </a:solidFill>
                <a:latin typeface="Libre Baskerville"/>
              </a:rPr>
              <a:t>являются</a:t>
            </a:r>
            <a:r>
              <a:rPr lang="ru-RU" sz="2800" dirty="0" smtClean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 smtClean="0">
                <a:solidFill>
                  <a:srgbClr val="E7E9EC"/>
                </a:solidFill>
                <a:latin typeface="Libre Baskerville"/>
              </a:rPr>
              <a:t>создателями</a:t>
            </a:r>
            <a:r>
              <a:rPr lang="en-US" sz="2800" dirty="0" smtClean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значимой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части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материальных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благ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,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активно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участвуют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в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процессах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социального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развития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,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сохраняют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и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приумножают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богатство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культуры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страны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и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передают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его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молодым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поколениям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,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выступают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хранителями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важнейших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духовно-нравственных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ценностей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и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обеспечивают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связь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и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солидарность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поколений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.</a:t>
            </a:r>
          </a:p>
          <a:p>
            <a:pPr algn="l">
              <a:lnSpc>
                <a:spcPts val="4095"/>
              </a:lnSpc>
            </a:pP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После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выхода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на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пенсию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у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старшего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поколения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наблюдается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дефицит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общения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,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утрата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активных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социальных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связей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, в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то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время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как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образовательные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потребности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в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большинстве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случаев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не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снижаются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, а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иногда</a:t>
            </a:r>
            <a:r>
              <a:rPr lang="en-US" sz="2800" dirty="0">
                <a:solidFill>
                  <a:srgbClr val="E7E9EC"/>
                </a:solidFill>
                <a:latin typeface="Libre Baskerville"/>
              </a:rPr>
              <a:t> и </a:t>
            </a:r>
            <a:r>
              <a:rPr lang="en-US" sz="2800" dirty="0" err="1">
                <a:solidFill>
                  <a:srgbClr val="E7E9EC"/>
                </a:solidFill>
                <a:latin typeface="Libre Baskerville"/>
              </a:rPr>
              <a:t>возрастают</a:t>
            </a:r>
            <a:r>
              <a:rPr lang="en-US" sz="2800" dirty="0" smtClean="0">
                <a:solidFill>
                  <a:srgbClr val="E7E9EC"/>
                </a:solidFill>
                <a:latin typeface="Libre Baskerville"/>
              </a:rPr>
              <a:t>.</a:t>
            </a:r>
            <a:endParaRPr lang="en-US" sz="2800" dirty="0">
              <a:solidFill>
                <a:srgbClr val="E7E9EC"/>
              </a:solidFill>
              <a:latin typeface="Libre Baskerville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056076" y="1997306"/>
            <a:ext cx="7326015" cy="134614"/>
          </a:xfrm>
          <a:prstGeom prst="rect">
            <a:avLst/>
          </a:prstGeom>
          <a:solidFill>
            <a:srgbClr val="E7E9E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23967" t="19330" r="15639" b="24575"/>
          <a:stretch>
            <a:fillRect/>
          </a:stretch>
        </p:blipFill>
        <p:spPr>
          <a:xfrm>
            <a:off x="1028700" y="952500"/>
            <a:ext cx="5410200" cy="89333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2667" y="501808"/>
            <a:ext cx="9676633" cy="9267931"/>
            <a:chOff x="0" y="-57149"/>
            <a:chExt cx="12902178" cy="12357241"/>
          </a:xfrm>
        </p:grpSpPr>
        <p:sp>
          <p:nvSpPr>
            <p:cNvPr id="3" name="AutoShape 3"/>
            <p:cNvSpPr/>
            <p:nvPr/>
          </p:nvSpPr>
          <p:spPr>
            <a:xfrm>
              <a:off x="5294683" y="12186969"/>
              <a:ext cx="7607495" cy="113123"/>
            </a:xfrm>
            <a:prstGeom prst="rect">
              <a:avLst/>
            </a:prstGeom>
            <a:solidFill>
              <a:srgbClr val="141414">
                <a:alpha val="89803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116782"/>
              <a:ext cx="12902178" cy="10399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209"/>
                </a:lnSpc>
              </a:pP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создание</a:t>
              </a:r>
              <a:endParaRPr lang="en-US" sz="4435" dirty="0">
                <a:solidFill>
                  <a:srgbClr val="141414"/>
                </a:solidFill>
                <a:latin typeface="Libre Baskerville Italics"/>
              </a:endParaRPr>
            </a:p>
            <a:p>
              <a:pPr algn="r">
                <a:lnSpc>
                  <a:spcPts val="6209"/>
                </a:lnSpc>
              </a:pP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благоприятных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условий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для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сохранения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здоровья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граждан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пожилого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возраста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,</a:t>
              </a:r>
            </a:p>
            <a:p>
              <a:pPr algn="r">
                <a:lnSpc>
                  <a:spcPts val="6209"/>
                </a:lnSpc>
              </a:pP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ведения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ими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активного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образа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жизни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и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улучшения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качества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жизни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посредством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организации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деятельности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«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Школы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скандинавской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ходьбы</a:t>
              </a:r>
              <a:endParaRPr lang="en-US" sz="4435" dirty="0">
                <a:solidFill>
                  <a:srgbClr val="141414"/>
                </a:solidFill>
                <a:latin typeface="Libre Baskerville Italics"/>
              </a:endParaRPr>
            </a:p>
            <a:p>
              <a:pPr algn="r">
                <a:lnSpc>
                  <a:spcPts val="6209"/>
                </a:lnSpc>
              </a:pP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«67+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шагов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 к </a:t>
              </a:r>
              <a:r>
                <a:rPr lang="en-US" sz="4435" dirty="0" err="1">
                  <a:solidFill>
                    <a:srgbClr val="141414"/>
                  </a:solidFill>
                  <a:latin typeface="Libre Baskerville Italics"/>
                </a:rPr>
                <a:t>здоровью</a:t>
              </a:r>
              <a:r>
                <a:rPr lang="en-US" sz="4435" dirty="0">
                  <a:solidFill>
                    <a:srgbClr val="141414"/>
                  </a:solidFill>
                  <a:latin typeface="Libre Baskerville Italics"/>
                </a:rPr>
                <a:t>».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247498" y="-57149"/>
              <a:ext cx="7654680" cy="666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41"/>
                </a:lnSpc>
              </a:pPr>
              <a:r>
                <a:rPr lang="en-US" sz="4400" spc="133" dirty="0">
                  <a:solidFill>
                    <a:srgbClr val="141414"/>
                  </a:solidFill>
                  <a:latin typeface="Libre Baskerville Bold"/>
                </a:rPr>
                <a:t>ЦЕЛЬ ПРОЕКТА</a:t>
              </a:r>
              <a:r>
                <a:rPr lang="en-US" sz="3600" spc="133" dirty="0">
                  <a:solidFill>
                    <a:srgbClr val="141414"/>
                  </a:solidFill>
                  <a:latin typeface="Libre Baskerville Bold"/>
                </a:rPr>
                <a:t>: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6274" r="6274"/>
          <a:stretch>
            <a:fillRect/>
          </a:stretch>
        </p:blipFill>
        <p:spPr>
          <a:xfrm>
            <a:off x="1027218" y="1028700"/>
            <a:ext cx="5410200" cy="824865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027712" y="9353550"/>
            <a:ext cx="5410200" cy="1524000"/>
          </a:xfrm>
          <a:prstGeom prst="rect">
            <a:avLst/>
          </a:prstGeom>
          <a:solidFill>
            <a:srgbClr val="141414"/>
          </a:solidFill>
        </p:spPr>
      </p:sp>
      <p:sp>
        <p:nvSpPr>
          <p:cNvPr id="8" name="AutoShape 8"/>
          <p:cNvSpPr/>
          <p:nvPr/>
        </p:nvSpPr>
        <p:spPr>
          <a:xfrm>
            <a:off x="1028206" y="-571500"/>
            <a:ext cx="5410200" cy="1524000"/>
          </a:xfrm>
          <a:prstGeom prst="rect">
            <a:avLst/>
          </a:prstGeom>
          <a:solidFill>
            <a:srgbClr val="141414"/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019" r="8019"/>
          <a:stretch>
            <a:fillRect/>
          </a:stretch>
        </p:blipFill>
        <p:spPr>
          <a:xfrm>
            <a:off x="9700297" y="1028700"/>
            <a:ext cx="7597103" cy="50897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4876" b="24876"/>
          <a:stretch>
            <a:fillRect/>
          </a:stretch>
        </p:blipFill>
        <p:spPr>
          <a:xfrm>
            <a:off x="1026231" y="1028700"/>
            <a:ext cx="7597103" cy="508972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6067" y="6330765"/>
            <a:ext cx="8267267" cy="199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500">
                <a:solidFill>
                  <a:srgbClr val="141414"/>
                </a:solidFill>
                <a:latin typeface="Libre Baskerville"/>
              </a:rPr>
              <a:t>1. повышение двигательной активности через организацию систематических физкультурно-оздоровительных занятий с гражданами старшего поколения (старше 55 лет);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6231" y="167631"/>
            <a:ext cx="12630508" cy="671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7"/>
              </a:lnSpc>
            </a:pPr>
            <a:r>
              <a:rPr lang="en-US" sz="3991" spc="199">
                <a:solidFill>
                  <a:srgbClr val="141414"/>
                </a:solidFill>
                <a:latin typeface="Libre Baskerville Bold"/>
              </a:rPr>
              <a:t>ЗАДАЧИ ПРОЕКТА: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94054" y="6330765"/>
            <a:ext cx="9125371" cy="249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500">
                <a:solidFill>
                  <a:srgbClr val="141414"/>
                </a:solidFill>
                <a:latin typeface="Libre Baskerville"/>
              </a:rPr>
              <a:t>2. создание благоприятных условий для самовыражения и объединения в группы по интересам;</a:t>
            </a:r>
          </a:p>
          <a:p>
            <a:pPr algn="l">
              <a:lnSpc>
                <a:spcPts val="4000"/>
              </a:lnSpc>
            </a:pPr>
            <a:r>
              <a:rPr lang="en-US" sz="2500">
                <a:solidFill>
                  <a:srgbClr val="141414"/>
                </a:solidFill>
                <a:latin typeface="Libre Baskerville"/>
              </a:rPr>
              <a:t>3. создание условий для социально-психологической реабилитации граждан старшего поколения через</a:t>
            </a:r>
          </a:p>
          <a:p>
            <a:pPr algn="l">
              <a:lnSpc>
                <a:spcPts val="4000"/>
              </a:lnSpc>
            </a:pPr>
            <a:r>
              <a:rPr lang="en-US" sz="2500">
                <a:solidFill>
                  <a:srgbClr val="141414"/>
                </a:solidFill>
                <a:latin typeface="Libre Baskerville"/>
              </a:rPr>
              <a:t>расширение круга общения.</a:t>
            </a:r>
          </a:p>
        </p:txBody>
      </p:sp>
      <p:sp>
        <p:nvSpPr>
          <p:cNvPr id="7" name="AutoShape 7"/>
          <p:cNvSpPr/>
          <p:nvPr/>
        </p:nvSpPr>
        <p:spPr>
          <a:xfrm>
            <a:off x="-447675" y="9429750"/>
            <a:ext cx="19183350" cy="1524000"/>
          </a:xfrm>
          <a:prstGeom prst="rect">
            <a:avLst/>
          </a:prstGeom>
          <a:solidFill>
            <a:srgbClr val="312E2D"/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7675" y="9429750"/>
            <a:ext cx="19183350" cy="1524000"/>
          </a:xfrm>
          <a:prstGeom prst="rect">
            <a:avLst/>
          </a:prstGeom>
          <a:solidFill>
            <a:srgbClr val="312E2D"/>
          </a:solidFill>
        </p:spPr>
      </p:sp>
      <p:grpSp>
        <p:nvGrpSpPr>
          <p:cNvPr id="3" name="Group 3"/>
          <p:cNvGrpSpPr/>
          <p:nvPr/>
        </p:nvGrpSpPr>
        <p:grpSpPr>
          <a:xfrm>
            <a:off x="378238" y="399639"/>
            <a:ext cx="11956426" cy="9030111"/>
            <a:chOff x="0" y="0"/>
            <a:chExt cx="15941901" cy="12040148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5941901" cy="1136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80"/>
                </a:lnSpc>
              </a:pPr>
              <a:r>
                <a:rPr lang="en-US" sz="5650">
                  <a:solidFill>
                    <a:srgbClr val="E7E9EC"/>
                  </a:solidFill>
                  <a:latin typeface="Libre Baskerville Bold"/>
                </a:rPr>
                <a:t>Ожидаемые результаты: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097790"/>
              <a:ext cx="8042637" cy="119593"/>
            </a:xfrm>
            <a:prstGeom prst="rect">
              <a:avLst/>
            </a:prstGeom>
            <a:solidFill>
              <a:srgbClr val="E7E9E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3121888"/>
              <a:ext cx="15936977" cy="8918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>
                  <a:solidFill>
                    <a:srgbClr val="E7E9EC"/>
                  </a:solidFill>
                  <a:latin typeface="Libre Baskerville"/>
                </a:rPr>
                <a:t>В результате реализации проекта «67+ шагов к здоровью» в муниципальном образовании Плавский район созданы благоприятные условия для сохранения здоровья граждан пожилого возраста, ведения ими активного образа жизни и улучшения качества жизни за счет повышения двигательной активности через организацию систематических физкультурно-оздоровительных занятий с гражданами старшего поколения, а также создания благоприятных условий для самовыражения и объединения в группы по интересам, для социально-психологической реабилитации граждан старшего поколения через расширение круга общения.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2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8625" y="-371475"/>
            <a:ext cx="19145250" cy="11029950"/>
            <a:chOff x="0" y="0"/>
            <a:chExt cx="25527000" cy="14706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l="33727" r="33727"/>
            <a:stretch>
              <a:fillRect/>
            </a:stretch>
          </p:blipFill>
          <p:spPr>
            <a:xfrm>
              <a:off x="0" y="0"/>
              <a:ext cx="8509000" cy="147066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 l="11427" r="11427"/>
            <a:stretch>
              <a:fillRect/>
            </a:stretch>
          </p:blipFill>
          <p:spPr>
            <a:xfrm>
              <a:off x="8509000" y="0"/>
              <a:ext cx="8509000" cy="147066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rcRect l="42476" t="9915" r="28663" b="1407"/>
            <a:stretch>
              <a:fillRect/>
            </a:stretch>
          </p:blipFill>
          <p:spPr>
            <a:xfrm>
              <a:off x="17018000" y="0"/>
              <a:ext cx="8509000" cy="14706600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3162300" y="5567682"/>
            <a:ext cx="11963400" cy="4305300"/>
          </a:xfrm>
          <a:prstGeom prst="rect">
            <a:avLst/>
          </a:prstGeom>
          <a:solidFill>
            <a:srgbClr val="312E2D">
              <a:alpha val="89803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3162300" y="5899489"/>
            <a:ext cx="11963400" cy="221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spc="319">
                <a:solidFill>
                  <a:srgbClr val="E7E9EC"/>
                </a:solidFill>
                <a:latin typeface="Libre Baskerville Bold"/>
              </a:rPr>
              <a:t>СПАСИБО</a:t>
            </a:r>
          </a:p>
          <a:p>
            <a:pPr algn="ctr">
              <a:lnSpc>
                <a:spcPts val="8959"/>
              </a:lnSpc>
            </a:pPr>
            <a:r>
              <a:rPr lang="en-US" sz="6399" spc="319">
                <a:solidFill>
                  <a:srgbClr val="E7E9EC"/>
                </a:solidFill>
                <a:latin typeface="Libre Baskerville Bold"/>
              </a:rPr>
              <a:t>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291</Words>
  <Application>Microsoft Office PowerPoint</Application>
  <PresentationFormat>Произвольный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Libre Baskerville Bold</vt:lpstr>
      <vt:lpstr>Calibri</vt:lpstr>
      <vt:lpstr>Libre Baskerville Italics</vt:lpstr>
      <vt:lpstr>Libre Baskerville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КУЧАЕВА ЛЮДМИЛА АНАТОЛЬЕВНА</dc:title>
  <cp:lastModifiedBy>Дмитрий</cp:lastModifiedBy>
  <cp:revision>4</cp:revision>
  <dcterms:created xsi:type="dcterms:W3CDTF">2006-08-16T00:00:00Z</dcterms:created>
  <dcterms:modified xsi:type="dcterms:W3CDTF">2020-02-07T08:06:30Z</dcterms:modified>
  <dc:identifier>DADxdK5WXMQ</dc:identifier>
</cp:coreProperties>
</file>