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7" r:id="rId6"/>
    <p:sldId id="268" r:id="rId7"/>
    <p:sldId id="269" r:id="rId8"/>
    <p:sldId id="270" r:id="rId9"/>
    <p:sldId id="271" r:id="rId10"/>
    <p:sldId id="263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23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omexkursovo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mekskursovod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5965" y="0"/>
            <a:ext cx="6788728" cy="2724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Проект «Промышленный Нижний»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0473" y="2665656"/>
            <a:ext cx="6825672" cy="56707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волонтёрского отряда «</a:t>
            </a:r>
            <a:r>
              <a:rPr lang="ru-RU" dirty="0" err="1" smtClean="0">
                <a:solidFill>
                  <a:srgbClr val="002060"/>
                </a:solidFill>
              </a:rPr>
              <a:t>ПромЭкскурсовод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pp.userapi.com/c840329/v840329854/688dd/O6AYnkFGXt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5" t="5298" r="2069"/>
          <a:stretch>
            <a:fillRect/>
          </a:stretch>
        </p:blipFill>
        <p:spPr bwMode="auto">
          <a:xfrm>
            <a:off x="2780147" y="3168071"/>
            <a:ext cx="5430981" cy="3071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45" y="203201"/>
            <a:ext cx="1570182" cy="162252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D:\Моя страна - Моя Россия\2482х2482.jpg"/>
          <p:cNvPicPr>
            <a:picLocks noChangeAspect="1" noChangeArrowheads="1"/>
          </p:cNvPicPr>
          <p:nvPr/>
        </p:nvPicPr>
        <p:blipFill>
          <a:blip r:embed="rId4" cstate="print"/>
          <a:srcRect l="7705" t="12347" r="6007" b="7373"/>
          <a:stretch>
            <a:fillRect/>
          </a:stretch>
        </p:blipFill>
        <p:spPr bwMode="auto">
          <a:xfrm>
            <a:off x="258619" y="5301673"/>
            <a:ext cx="1459346" cy="1357745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336800" y="6326908"/>
            <a:ext cx="4655128" cy="531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Создан 25 января 2018г.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Нижний Новгород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35" y="25578"/>
            <a:ext cx="7162800" cy="11308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Результат за 2018 г. и 2019 г. / план до </a:t>
            </a:r>
            <a:r>
              <a:rPr lang="ru-RU" sz="2800" b="1" dirty="0" smtClean="0"/>
              <a:t>31</a:t>
            </a:r>
            <a:r>
              <a:rPr lang="ru-RU" sz="2800" b="1" dirty="0" smtClean="0"/>
              <a:t>.12.21</a:t>
            </a:r>
            <a:endParaRPr lang="en-US" sz="28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0371" y="2289929"/>
            <a:ext cx="270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роведенных экскурсий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041" y="3537460"/>
            <a:ext cx="17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экскурсантов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158" y="4743825"/>
            <a:ext cx="244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организаций в проекте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8675" y="2834454"/>
            <a:ext cx="3596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16 / 25 экскурсионных маршрутов</a:t>
            </a:r>
            <a:endParaRPr lang="ru-RU" sz="1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69258" y="2144485"/>
            <a:ext cx="684927" cy="549383"/>
            <a:chOff x="72093" y="380341"/>
            <a:chExt cx="684927" cy="549383"/>
          </a:xfrm>
        </p:grpSpPr>
        <p:sp>
          <p:nvSpPr>
            <p:cNvPr id="5" name="Овал 4"/>
            <p:cNvSpPr/>
            <p:nvPr/>
          </p:nvSpPr>
          <p:spPr>
            <a:xfrm>
              <a:off x="132464" y="380341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93" y="470365"/>
              <a:ext cx="684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256</a:t>
              </a:r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49875" y="3981655"/>
            <a:ext cx="2006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1534 молодёжи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104 иностранцев</a:t>
            </a:r>
            <a:endParaRPr 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2984" y="5262326"/>
            <a:ext cx="2408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13 промышленных 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9 образовательных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6 музеев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Comic Sans MS" pitchFamily="66" charset="0"/>
              </a:rPr>
              <a:t>8 общественных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47419" y="1611119"/>
            <a:ext cx="153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волонтеров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0101" y="2167374"/>
            <a:ext cx="3164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1243 / 3018 часов отработано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0938" y="2479609"/>
            <a:ext cx="3621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Отряд и волонтеры </a:t>
            </a:r>
          </a:p>
          <a:p>
            <a:r>
              <a:rPr lang="ru-RU" sz="1600" dirty="0" smtClean="0">
                <a:latin typeface="+mj-lt"/>
              </a:rPr>
              <a:t>официально </a:t>
            </a:r>
            <a:r>
              <a:rPr lang="ru-RU" dirty="0" err="1">
                <a:solidFill>
                  <a:srgbClr val="0066FF"/>
                </a:solidFill>
                <a:latin typeface="+mj-lt"/>
              </a:rPr>
              <a:t>добровольцырф</a:t>
            </a:r>
            <a:r>
              <a:rPr lang="ru-RU" dirty="0">
                <a:solidFill>
                  <a:srgbClr val="0066FF"/>
                </a:solidFill>
                <a:latin typeface="+mj-lt"/>
              </a:rPr>
              <a:t>.</a:t>
            </a:r>
            <a:r>
              <a:rPr lang="en-US" dirty="0" err="1">
                <a:solidFill>
                  <a:srgbClr val="0066FF"/>
                </a:solidFill>
                <a:latin typeface="+mj-lt"/>
              </a:rPr>
              <a:t>ru</a:t>
            </a:r>
            <a:r>
              <a:rPr lang="ru-RU" dirty="0">
                <a:solidFill>
                  <a:srgbClr val="0066FF"/>
                </a:solidFill>
                <a:latin typeface="+mj-lt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9623" y="3440228"/>
            <a:ext cx="260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рейлера к экскурсиям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0134" y="3969462"/>
            <a:ext cx="3773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Создан музей экспонатов с посещаемых промышленных объектов на территории </a:t>
            </a:r>
          </a:p>
          <a:p>
            <a:r>
              <a:rPr lang="ru-RU" sz="1600" dirty="0" smtClean="0">
                <a:latin typeface="+mj-lt"/>
              </a:rPr>
              <a:t>Нижегородского Государственного </a:t>
            </a:r>
          </a:p>
          <a:p>
            <a:r>
              <a:rPr lang="ru-RU" sz="1600" dirty="0" smtClean="0">
                <a:latin typeface="+mj-lt"/>
              </a:rPr>
              <a:t>Технического Университета </a:t>
            </a:r>
            <a:endParaRPr lang="ru-RU" sz="16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2608" y="5383191"/>
            <a:ext cx="193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наград, отзывов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1440" y="5830146"/>
            <a:ext cx="223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Публикации в СМИ и </a:t>
            </a:r>
          </a:p>
          <a:p>
            <a:r>
              <a:rPr lang="ru-RU" sz="1600" dirty="0" smtClean="0">
                <a:latin typeface="+mj-lt"/>
              </a:rPr>
              <a:t>интернет пространство</a:t>
            </a:r>
            <a:endParaRPr lang="ru-RU" sz="1600" dirty="0">
              <a:latin typeface="+mj-lt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4710508" y="3221377"/>
            <a:ext cx="684927" cy="599298"/>
            <a:chOff x="4710509" y="2611777"/>
            <a:chExt cx="684927" cy="599298"/>
          </a:xfrm>
        </p:grpSpPr>
        <p:sp>
          <p:nvSpPr>
            <p:cNvPr id="26" name="Овал 25"/>
            <p:cNvSpPr/>
            <p:nvPr/>
          </p:nvSpPr>
          <p:spPr>
            <a:xfrm>
              <a:off x="4741638" y="2611777"/>
              <a:ext cx="622593" cy="599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10509" y="2742149"/>
              <a:ext cx="684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3 </a:t>
              </a:r>
              <a:endPara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451927" y="1403928"/>
            <a:ext cx="1034473" cy="674254"/>
            <a:chOff x="4598293" y="380341"/>
            <a:chExt cx="868269" cy="549383"/>
          </a:xfrm>
        </p:grpSpPr>
        <p:sp>
          <p:nvSpPr>
            <p:cNvPr id="30" name="Овал 29"/>
            <p:cNvSpPr/>
            <p:nvPr/>
          </p:nvSpPr>
          <p:spPr>
            <a:xfrm>
              <a:off x="4756317" y="380341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98293" y="515521"/>
              <a:ext cx="86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12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024458" y="5200969"/>
            <a:ext cx="849867" cy="876557"/>
            <a:chOff x="4656796" y="5805588"/>
            <a:chExt cx="684927" cy="707886"/>
          </a:xfrm>
        </p:grpSpPr>
        <p:sp>
          <p:nvSpPr>
            <p:cNvPr id="32" name="Овал 31"/>
            <p:cNvSpPr/>
            <p:nvPr/>
          </p:nvSpPr>
          <p:spPr>
            <a:xfrm>
              <a:off x="4689630" y="5816708"/>
              <a:ext cx="622593" cy="599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6796" y="5805588"/>
              <a:ext cx="684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</a:rPr>
                <a:t>∞</a:t>
              </a:r>
              <a:endParaRPr lang="ru-RU" sz="4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rot="5400000">
            <a:off x="964826" y="2319424"/>
            <a:ext cx="634161" cy="280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1347736" y="2178225"/>
            <a:ext cx="684927" cy="549383"/>
            <a:chOff x="1144535" y="1189935"/>
            <a:chExt cx="684927" cy="549383"/>
          </a:xfrm>
        </p:grpSpPr>
        <p:sp>
          <p:nvSpPr>
            <p:cNvPr id="35" name="Овал 34"/>
            <p:cNvSpPr/>
            <p:nvPr/>
          </p:nvSpPr>
          <p:spPr>
            <a:xfrm>
              <a:off x="1169820" y="1189935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44535" y="1283889"/>
              <a:ext cx="684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410</a:t>
              </a:r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41" name="Прямая соединительная линия 40"/>
          <p:cNvCxnSpPr/>
          <p:nvPr/>
        </p:nvCxnSpPr>
        <p:spPr>
          <a:xfrm rot="5400000">
            <a:off x="918597" y="4756898"/>
            <a:ext cx="651755" cy="2819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1219136" y="4561437"/>
            <a:ext cx="868269" cy="549383"/>
            <a:chOff x="748081" y="3988782"/>
            <a:chExt cx="868269" cy="549383"/>
          </a:xfrm>
        </p:grpSpPr>
        <p:sp>
          <p:nvSpPr>
            <p:cNvPr id="40" name="Овал 39"/>
            <p:cNvSpPr/>
            <p:nvPr/>
          </p:nvSpPr>
          <p:spPr>
            <a:xfrm>
              <a:off x="895300" y="3988782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8081" y="4053198"/>
              <a:ext cx="86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66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44" name="Прямая соединительная линия 43"/>
          <p:cNvCxnSpPr/>
          <p:nvPr/>
        </p:nvCxnSpPr>
        <p:spPr>
          <a:xfrm rot="5400000">
            <a:off x="5180233" y="1547917"/>
            <a:ext cx="699537" cy="319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5526921" y="1385850"/>
            <a:ext cx="1021660" cy="683095"/>
            <a:chOff x="5434558" y="360614"/>
            <a:chExt cx="868269" cy="549383"/>
          </a:xfrm>
        </p:grpSpPr>
        <p:sp>
          <p:nvSpPr>
            <p:cNvPr id="43" name="Овал 42"/>
            <p:cNvSpPr/>
            <p:nvPr/>
          </p:nvSpPr>
          <p:spPr>
            <a:xfrm>
              <a:off x="5544900" y="360614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34558" y="470366"/>
              <a:ext cx="86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2</a:t>
              </a:r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2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17191" y="3257508"/>
            <a:ext cx="735827" cy="599298"/>
            <a:chOff x="5544900" y="2592489"/>
            <a:chExt cx="735827" cy="599298"/>
          </a:xfrm>
        </p:grpSpPr>
        <p:sp>
          <p:nvSpPr>
            <p:cNvPr id="46" name="Овал 45"/>
            <p:cNvSpPr/>
            <p:nvPr/>
          </p:nvSpPr>
          <p:spPr>
            <a:xfrm>
              <a:off x="5607234" y="2592489"/>
              <a:ext cx="622593" cy="599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44900" y="2722861"/>
              <a:ext cx="735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8</a:t>
              </a:r>
              <a:r>
                <a:rPr lang="ru-RU" sz="20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endPara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 rot="5400000">
            <a:off x="5138923" y="3400510"/>
            <a:ext cx="672277" cy="2997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498765" y="4544291"/>
            <a:ext cx="665015" cy="605575"/>
            <a:chOff x="147784" y="4600483"/>
            <a:chExt cx="628072" cy="549383"/>
          </a:xfrm>
        </p:grpSpPr>
        <p:sp>
          <p:nvSpPr>
            <p:cNvPr id="24" name="Овал 23"/>
            <p:cNvSpPr/>
            <p:nvPr/>
          </p:nvSpPr>
          <p:spPr>
            <a:xfrm>
              <a:off x="176285" y="4600483"/>
              <a:ext cx="593312" cy="549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7784" y="4718215"/>
              <a:ext cx="62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36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06400" y="3323449"/>
            <a:ext cx="1704336" cy="708222"/>
            <a:chOff x="295563" y="2695377"/>
            <a:chExt cx="1704336" cy="708222"/>
          </a:xfrm>
        </p:grpSpPr>
        <p:sp>
          <p:nvSpPr>
            <p:cNvPr id="7" name="Овал 6"/>
            <p:cNvSpPr/>
            <p:nvPr/>
          </p:nvSpPr>
          <p:spPr>
            <a:xfrm>
              <a:off x="295563" y="2695377"/>
              <a:ext cx="692727" cy="675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800811" y="2884689"/>
              <a:ext cx="661477" cy="2861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1233054" y="2727704"/>
              <a:ext cx="697346" cy="675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31630" y="2880663"/>
              <a:ext cx="86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4907 </a:t>
              </a:r>
              <a:endParaRPr lang="ru-RU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07778" y="3505352"/>
            <a:ext cx="86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2408 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961" y="599073"/>
            <a:ext cx="5956877" cy="11308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Будем рады видеть Вас на наших экскурсиях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563" y="1921163"/>
            <a:ext cx="2447637" cy="252922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4219" y="4664363"/>
            <a:ext cx="5809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 smtClean="0">
                <a:latin typeface="+mj-lt"/>
                <a:hlinkClick r:id="rId3"/>
              </a:rPr>
              <a:t>https:</a:t>
            </a:r>
            <a:r>
              <a:rPr lang="ru-RU" sz="2800" b="1" i="1" dirty="0" smtClean="0">
                <a:latin typeface="+mj-lt"/>
                <a:hlinkClick r:id="rId3"/>
              </a:rPr>
              <a:t>//</a:t>
            </a:r>
            <a:r>
              <a:rPr lang="en-US" sz="2800" b="1" i="1" dirty="0" smtClean="0">
                <a:latin typeface="+mj-lt"/>
                <a:hlinkClick r:id="rId3"/>
              </a:rPr>
              <a:t>vk.com/</a:t>
            </a:r>
            <a:r>
              <a:rPr lang="en-US" sz="2800" b="1" i="1" dirty="0" err="1" smtClean="0">
                <a:latin typeface="+mj-lt"/>
                <a:hlinkClick r:id="rId3"/>
              </a:rPr>
              <a:t>promexkursovod</a:t>
            </a:r>
            <a:r>
              <a:rPr lang="ru-RU" sz="2800" b="1" i="1" dirty="0" smtClean="0">
                <a:latin typeface="+mj-lt"/>
              </a:rPr>
              <a:t/>
            </a:r>
            <a:br>
              <a:rPr lang="ru-RU" sz="2800" b="1" i="1" dirty="0" smtClean="0">
                <a:latin typeface="+mj-lt"/>
              </a:rPr>
            </a:br>
            <a:r>
              <a:rPr lang="en-US" sz="2800" b="1" i="1" dirty="0" smtClean="0">
                <a:latin typeface="+mj-lt"/>
              </a:rPr>
              <a:t>e-mail:</a:t>
            </a:r>
            <a:r>
              <a:rPr lang="ru-RU" sz="2800" b="1" i="1" dirty="0" smtClean="0">
                <a:latin typeface="+mj-lt"/>
              </a:rPr>
              <a:t> </a:t>
            </a:r>
            <a:r>
              <a:rPr lang="en-US" sz="2800" b="1" i="1" dirty="0" smtClean="0">
                <a:latin typeface="+mj-lt"/>
                <a:hlinkClick r:id="rId4"/>
              </a:rPr>
              <a:t>promekskursovod@mail.ru</a:t>
            </a:r>
            <a:r>
              <a:rPr lang="ru-RU" sz="2800" b="1" i="1" dirty="0" smtClean="0">
                <a:latin typeface="+mj-lt"/>
              </a:rPr>
              <a:t/>
            </a:r>
            <a:br>
              <a:rPr lang="ru-RU" sz="2800" b="1" i="1" dirty="0" smtClean="0">
                <a:latin typeface="+mj-lt"/>
              </a:rPr>
            </a:br>
            <a:r>
              <a:rPr lang="ru-RU" sz="2800" b="1" i="1" dirty="0" smtClean="0">
                <a:latin typeface="+mj-lt"/>
              </a:rPr>
              <a:t>тел: +79063655228</a:t>
            </a:r>
            <a:endParaRPr lang="ru-RU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952900" y="1075725"/>
            <a:ext cx="2694022" cy="2520161"/>
            <a:chOff x="2613448" y="489515"/>
            <a:chExt cx="2694022" cy="2520161"/>
          </a:xfrm>
        </p:grpSpPr>
        <p:sp>
          <p:nvSpPr>
            <p:cNvPr id="32" name="Овал 31"/>
            <p:cNvSpPr/>
            <p:nvPr/>
          </p:nvSpPr>
          <p:spPr>
            <a:xfrm>
              <a:off x="2613448" y="489515"/>
              <a:ext cx="2664296" cy="25201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43174" y="1000108"/>
              <a:ext cx="266429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dirty="0">
                  <a:solidFill>
                    <a:schemeClr val="bg1"/>
                  </a:solidFill>
                </a:rPr>
                <a:t>Инициация </a:t>
              </a:r>
              <a:r>
                <a:rPr lang="ru-RU" sz="2300" dirty="0" smtClean="0">
                  <a:solidFill>
                    <a:schemeClr val="bg1"/>
                  </a:solidFill>
                </a:rPr>
                <a:t>социально-туристического </a:t>
              </a:r>
              <a:r>
                <a:rPr lang="ru-RU" sz="2300" dirty="0">
                  <a:solidFill>
                    <a:schemeClr val="bg1"/>
                  </a:solidFill>
                </a:rPr>
                <a:t>проекта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56390" y="1099255"/>
            <a:ext cx="2664296" cy="2467553"/>
            <a:chOff x="6114065" y="818570"/>
            <a:chExt cx="2664296" cy="2467553"/>
          </a:xfrm>
        </p:grpSpPr>
        <p:sp>
          <p:nvSpPr>
            <p:cNvPr id="36" name="Овал 35"/>
            <p:cNvSpPr/>
            <p:nvPr/>
          </p:nvSpPr>
          <p:spPr>
            <a:xfrm>
              <a:off x="6143636" y="818570"/>
              <a:ext cx="2580656" cy="24675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065" y="1448513"/>
              <a:ext cx="266429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>
                  <a:solidFill>
                    <a:schemeClr val="accent1"/>
                  </a:solidFill>
                </a:rPr>
                <a:t>Волонтерами- гидами/</a:t>
              </a:r>
            </a:p>
            <a:p>
              <a:pPr algn="ctr"/>
              <a:r>
                <a:rPr lang="ru-RU" sz="2300" b="1" dirty="0">
                  <a:solidFill>
                    <a:schemeClr val="accent1"/>
                  </a:solidFill>
                </a:rPr>
                <a:t>экскурсоводами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918645" y="3931259"/>
            <a:ext cx="2664296" cy="2520161"/>
            <a:chOff x="2195736" y="4079041"/>
            <a:chExt cx="2664296" cy="2520161"/>
          </a:xfrm>
        </p:grpSpPr>
        <p:sp>
          <p:nvSpPr>
            <p:cNvPr id="39" name="Овал 38"/>
            <p:cNvSpPr/>
            <p:nvPr/>
          </p:nvSpPr>
          <p:spPr>
            <a:xfrm>
              <a:off x="2195736" y="4079041"/>
              <a:ext cx="2664296" cy="25201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95736" y="4408097"/>
              <a:ext cx="266429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dirty="0">
                  <a:solidFill>
                    <a:schemeClr val="bg1"/>
                  </a:solidFill>
                </a:rPr>
                <a:t>Уникальные промышленные экскурсии по предприятиям и музеям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479769" y="3935638"/>
            <a:ext cx="2672276" cy="2520161"/>
            <a:chOff x="5572132" y="3778620"/>
            <a:chExt cx="2672276" cy="2520161"/>
          </a:xfrm>
        </p:grpSpPr>
        <p:sp>
          <p:nvSpPr>
            <p:cNvPr id="42" name="Овал 41"/>
            <p:cNvSpPr/>
            <p:nvPr/>
          </p:nvSpPr>
          <p:spPr>
            <a:xfrm>
              <a:off x="5580112" y="3778620"/>
              <a:ext cx="2664296" cy="25201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72132" y="4357694"/>
              <a:ext cx="266429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>
                  <a:solidFill>
                    <a:schemeClr val="accent1"/>
                  </a:solidFill>
                </a:rPr>
                <a:t>Для жителей и гостей Нижегородского региона</a:t>
              </a:r>
            </a:p>
          </p:txBody>
        </p:sp>
      </p:grpSp>
      <p:sp>
        <p:nvSpPr>
          <p:cNvPr id="45" name="Дуга 44"/>
          <p:cNvSpPr/>
          <p:nvPr/>
        </p:nvSpPr>
        <p:spPr>
          <a:xfrm rot="13461088">
            <a:off x="1248137" y="2244346"/>
            <a:ext cx="3767144" cy="3522646"/>
          </a:xfrm>
          <a:prstGeom prst="arc">
            <a:avLst>
              <a:gd name="adj1" fmla="val 16109384"/>
              <a:gd name="adj2" fmla="val 541884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2386008">
            <a:off x="5058138" y="1944164"/>
            <a:ext cx="3767144" cy="3522646"/>
          </a:xfrm>
          <a:prstGeom prst="arc">
            <a:avLst>
              <a:gd name="adj1" fmla="val 16200000"/>
              <a:gd name="adj2" fmla="val 541884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9139380">
            <a:off x="3076316" y="796633"/>
            <a:ext cx="3745461" cy="3522646"/>
          </a:xfrm>
          <a:prstGeom prst="arc">
            <a:avLst>
              <a:gd name="adj1" fmla="val 16375332"/>
              <a:gd name="adj2" fmla="val 2159571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8336569">
            <a:off x="3293371" y="3120403"/>
            <a:ext cx="3745461" cy="3522646"/>
          </a:xfrm>
          <a:prstGeom prst="arc">
            <a:avLst>
              <a:gd name="adj1" fmla="val 16550618"/>
              <a:gd name="adj2" fmla="val 21210546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020288" y="347330"/>
            <a:ext cx="4165602" cy="89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проекта на внешних фестивалях и форумах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209308" y="2559437"/>
            <a:ext cx="3306619" cy="89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Обучение </a:t>
            </a:r>
            <a:br>
              <a:rPr lang="ru-RU" sz="2000" dirty="0" smtClean="0"/>
            </a:br>
            <a:r>
              <a:rPr lang="ru-RU" sz="2000" dirty="0" smtClean="0"/>
              <a:t>волонтёров-гидов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987634" y="4540639"/>
            <a:ext cx="3306619" cy="89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Проведение промышленных экскурсий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20801" y="4563730"/>
            <a:ext cx="3486726" cy="617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Разработка новых экскурсионных маршрутов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85088" y="2513259"/>
            <a:ext cx="3306619" cy="89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Сопровождение культурных мероприятий региона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223998" y="5206298"/>
            <a:ext cx="3513602" cy="1305338"/>
            <a:chOff x="5168580" y="5178589"/>
            <a:chExt cx="3412792" cy="1233962"/>
          </a:xfrm>
        </p:grpSpPr>
        <p:pic>
          <p:nvPicPr>
            <p:cNvPr id="30" name="Picture 2" descr="https://pp.userapi.com/c824700/v824700591/13ebb1/Ilg8hNAX9t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031" y="5178589"/>
              <a:ext cx="1421341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https://pp.userapi.com/c831308/v831308078/c1164/QqhO_VWtvz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105" y="5178589"/>
              <a:ext cx="1850942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 descr="https://sun1-5.userapi.com/c831109/v831109370/bce2c/G51IA5uyjD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580" y="5178589"/>
              <a:ext cx="693533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6168" y="3185405"/>
            <a:ext cx="4093467" cy="1331177"/>
            <a:chOff x="724729" y="5138357"/>
            <a:chExt cx="3972330" cy="1239117"/>
          </a:xfrm>
        </p:grpSpPr>
        <p:pic>
          <p:nvPicPr>
            <p:cNvPr id="34" name="Picture 4" descr="https://pp.userapi.com/c846420/v846420417/aef73/hzn0Ds1EMa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29" y="5138357"/>
              <a:ext cx="2193711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3" descr="https://pp.userapi.com/c849236/v849236137/387a4/2qu9SxoShv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5143512"/>
              <a:ext cx="2196761" cy="123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5052292" y="3149601"/>
            <a:ext cx="3709512" cy="1366982"/>
            <a:chOff x="73606" y="2857039"/>
            <a:chExt cx="3469650" cy="1169213"/>
          </a:xfrm>
        </p:grpSpPr>
        <p:pic>
          <p:nvPicPr>
            <p:cNvPr id="37" name="Picture 20" descr="https://pp.userapi.com/c840720/v840720869/63a0c/5YD--bweDq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6" y="2864466"/>
              <a:ext cx="2065398" cy="116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708" y="2857039"/>
              <a:ext cx="1599548" cy="116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512290" y="979055"/>
            <a:ext cx="5163128" cy="1488193"/>
            <a:chOff x="2432512" y="822307"/>
            <a:chExt cx="4540720" cy="1238541"/>
          </a:xfrm>
        </p:grpSpPr>
        <p:pic>
          <p:nvPicPr>
            <p:cNvPr id="40" name="Picture 9" descr="https://pp.userapi.com/c845522/v845522855/6999e/bpZkLnWDCUU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552" y="834607"/>
              <a:ext cx="919680" cy="122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512" y="830016"/>
              <a:ext cx="868570" cy="123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715" y="834607"/>
              <a:ext cx="1313385" cy="122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922" y="834606"/>
              <a:ext cx="689761" cy="122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100" y="822307"/>
              <a:ext cx="900452" cy="123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1699492" y="5209309"/>
            <a:ext cx="3345882" cy="1283052"/>
            <a:chOff x="5765580" y="2855744"/>
            <a:chExt cx="3223719" cy="1170508"/>
          </a:xfrm>
        </p:grpSpPr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589" y="2855744"/>
              <a:ext cx="1479710" cy="112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1" descr="https://pp.userapi.com/c844416/v844416910/3739f/2o7BidP90bM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580" y="2855744"/>
              <a:ext cx="2105122" cy="1170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/>
          <a:lstStyle/>
          <a:p>
            <a:pPr algn="ctr"/>
            <a:r>
              <a:rPr lang="ru-RU" b="1" dirty="0" smtClean="0"/>
              <a:t>Экскурсии в музеи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http://old.nnwelcome.ru/upload/resize_cache/iblock/249/350_500_1/249e1a1085771a130c15d8ba408dda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145" y="973731"/>
            <a:ext cx="3662890" cy="23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12.stc.all.kpcdn.net/share/i/3/2718536/inx60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20" y="2410966"/>
            <a:ext cx="3552864" cy="23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donbass.name/uploads/posts/2009-02/1234347076_depojuzovk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6" b="4191"/>
          <a:stretch>
            <a:fillRect/>
          </a:stretch>
        </p:blipFill>
        <p:spPr bwMode="auto">
          <a:xfrm>
            <a:off x="4977233" y="4147127"/>
            <a:ext cx="3586050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62545" y="1505527"/>
            <a:ext cx="2983346" cy="58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b="1" dirty="0" smtClean="0">
                <a:latin typeface="+mj-lt"/>
              </a:rPr>
              <a:t>ОАО «</a:t>
            </a:r>
            <a:r>
              <a:rPr lang="ru-RU" sz="2000" b="1" dirty="0" smtClean="0">
                <a:latin typeface="+mj-lt"/>
              </a:rPr>
              <a:t>НИТЕЛ</a:t>
            </a:r>
            <a:r>
              <a:rPr lang="ru-RU" b="1" dirty="0" smtClean="0">
                <a:latin typeface="+mj-lt"/>
              </a:rPr>
              <a:t>» </a:t>
            </a:r>
            <a:endParaRPr lang="ru-RU" b="1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34837" y="5398653"/>
            <a:ext cx="3066472" cy="53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sz="2000" b="1" dirty="0" smtClean="0">
                <a:latin typeface="+mj-lt"/>
              </a:rPr>
              <a:t>Истории развития железной дороги</a:t>
            </a:r>
            <a:endParaRPr lang="ru-RU" sz="2000" b="1" dirty="0"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368802" y="3426690"/>
            <a:ext cx="4313380" cy="53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latin typeface="+mj-lt"/>
              </a:rPr>
              <a:t>Нижегородский авиастроительный </a:t>
            </a:r>
          </a:p>
          <a:p>
            <a:r>
              <a:rPr lang="ru-RU" sz="2000" b="1" dirty="0" smtClean="0">
                <a:latin typeface="+mj-lt"/>
              </a:rPr>
              <a:t>завод «Сокол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»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/>
          <a:lstStyle/>
          <a:p>
            <a:pPr algn="ctr"/>
            <a:r>
              <a:rPr lang="ru-RU" b="1" dirty="0" smtClean="0"/>
              <a:t>Комплексные экскурсии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99490" y="1570181"/>
            <a:ext cx="2983346" cy="581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sz="2000" b="1" dirty="0" smtClean="0">
                <a:latin typeface="+mj-lt"/>
              </a:rPr>
              <a:t>Музей и производство </a:t>
            </a:r>
          </a:p>
          <a:p>
            <a:pPr algn="r"/>
            <a:r>
              <a:rPr lang="ru-RU" sz="2000" b="1" dirty="0" smtClean="0">
                <a:latin typeface="+mj-lt"/>
              </a:rPr>
              <a:t>завода «Красное Сормово»</a:t>
            </a:r>
            <a:endParaRPr lang="ru-RU" sz="2000" b="1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34837" y="5398653"/>
            <a:ext cx="2964872" cy="983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sz="2000" b="1" dirty="0" smtClean="0">
                <a:latin typeface="+mj-lt"/>
              </a:rPr>
              <a:t>Музей и производство предприятия Теплообменник</a:t>
            </a:r>
            <a:endParaRPr lang="ru-RU" sz="2000" b="1" dirty="0"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51929" y="3417454"/>
            <a:ext cx="3823853" cy="53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latin typeface="+mj-lt"/>
              </a:rPr>
              <a:t>Музей и производство </a:t>
            </a:r>
          </a:p>
          <a:p>
            <a:r>
              <a:rPr lang="ru-RU" sz="2000" b="1" dirty="0" smtClean="0">
                <a:latin typeface="+mj-lt"/>
              </a:rPr>
              <a:t>завода «ГАЗ»</a:t>
            </a:r>
            <a:endParaRPr lang="ru-RU" sz="2000" b="1" dirty="0">
              <a:latin typeface="+mj-lt"/>
            </a:endParaRPr>
          </a:p>
        </p:txBody>
      </p:sp>
      <p:pic>
        <p:nvPicPr>
          <p:cNvPr id="11" name="Picture 4" descr="https://pp.userapi.com/c840532/v840532546/55764/krAoFt1DK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88" y="2755198"/>
            <a:ext cx="3934185" cy="22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pp.userapi.com/c840133/v840133262/82961/XpSa209Qd1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968" y="949289"/>
            <a:ext cx="3768888" cy="23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rbiz.ru/pic_full.php?image=/pics/images_18674.jpg&amp;maxX=900&amp;maxY=4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9855" y="4091957"/>
            <a:ext cx="3806205" cy="25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Экскурсии в учебные центры</a:t>
            </a:r>
            <a:endParaRPr lang="en-US" b="1" dirty="0"/>
          </a:p>
        </p:txBody>
      </p:sp>
      <p:pic>
        <p:nvPicPr>
          <p:cNvPr id="28" name="Picture 2" descr="D:\Моя страна - Моя Россия\2482х2482.jpg"/>
          <p:cNvPicPr>
            <a:picLocks noChangeAspect="1" noChangeArrowheads="1"/>
          </p:cNvPicPr>
          <p:nvPr/>
        </p:nvPicPr>
        <p:blipFill>
          <a:blip r:embed="rId2" cstate="print"/>
          <a:srcRect l="7705" t="12347" r="6007" b="7373"/>
          <a:stretch>
            <a:fillRect/>
          </a:stretch>
        </p:blipFill>
        <p:spPr bwMode="auto">
          <a:xfrm>
            <a:off x="249383" y="5255491"/>
            <a:ext cx="1459346" cy="1357745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24000" y="1523999"/>
            <a:ext cx="3029528" cy="618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sz="2000" b="1" dirty="0" smtClean="0">
                <a:latin typeface="+mj-lt"/>
              </a:rPr>
              <a:t>ОАО «Концерн </a:t>
            </a:r>
          </a:p>
          <a:p>
            <a:pPr algn="r"/>
            <a:r>
              <a:rPr lang="ru-RU" sz="2000" b="1" dirty="0" smtClean="0">
                <a:latin typeface="+mj-lt"/>
              </a:rPr>
              <a:t>ПВО «Алмаз-Антей»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285" y="1274765"/>
            <a:ext cx="411407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68574" y="4449981"/>
            <a:ext cx="439154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Музей Нижегородского государственного технического университета им. Р.Е. Алексеева</a:t>
            </a:r>
          </a:p>
        </p:txBody>
      </p:sp>
      <p:pic>
        <p:nvPicPr>
          <p:cNvPr id="16" name="Picture 8" descr="https://pp.userapi.com/c846017/v846017756/10526/7xypkz4Mbk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41" y="2697018"/>
            <a:ext cx="3699156" cy="24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/>
          <a:lstStyle/>
          <a:p>
            <a:pPr algn="ctr"/>
            <a:r>
              <a:rPr lang="ru-RU" b="1" dirty="0" smtClean="0"/>
              <a:t>Комплексные экскурсии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91853" y="932873"/>
            <a:ext cx="3417455" cy="193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b="1" dirty="0" smtClean="0">
                <a:latin typeface="+mj-lt"/>
              </a:rPr>
              <a:t>Н.Новгород–Ворсма–Павлово</a:t>
            </a:r>
            <a:r>
              <a:rPr lang="ru-RU" dirty="0" smtClean="0">
                <a:latin typeface="+mj-lt"/>
              </a:rPr>
              <a:t> </a:t>
            </a:r>
          </a:p>
          <a:p>
            <a:pPr algn="r"/>
            <a:r>
              <a:rPr lang="ru-RU" dirty="0" smtClean="0">
                <a:latin typeface="+mj-lt"/>
              </a:rPr>
              <a:t>ножевая студия </a:t>
            </a:r>
            <a:r>
              <a:rPr lang="ru-RU" dirty="0" err="1" smtClean="0">
                <a:latin typeface="+mj-lt"/>
              </a:rPr>
              <a:t>Ворсменского</a:t>
            </a:r>
            <a:r>
              <a:rPr lang="ru-RU" dirty="0" smtClean="0">
                <a:latin typeface="+mj-lt"/>
              </a:rPr>
              <a:t> мастера, ЗАО «</a:t>
            </a:r>
            <a:r>
              <a:rPr lang="ru-RU" dirty="0" err="1" smtClean="0">
                <a:latin typeface="+mj-lt"/>
              </a:rPr>
              <a:t>Медполимер</a:t>
            </a:r>
            <a:r>
              <a:rPr lang="ru-RU" dirty="0" smtClean="0">
                <a:latin typeface="+mj-lt"/>
              </a:rPr>
              <a:t> ЛТД», ООО «Павловский автобусный завод», музей «ПАЗ» 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387273" y="2927928"/>
            <a:ext cx="4387272" cy="145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latin typeface="+mj-lt"/>
              </a:rPr>
              <a:t>Н.Новгород–Бор</a:t>
            </a:r>
          </a:p>
          <a:p>
            <a:r>
              <a:rPr lang="ru-RU" dirty="0" err="1" smtClean="0">
                <a:latin typeface="+mj-lt"/>
              </a:rPr>
              <a:t>Борский</a:t>
            </a:r>
            <a:r>
              <a:rPr lang="ru-RU" dirty="0" smtClean="0">
                <a:latin typeface="+mj-lt"/>
              </a:rPr>
              <a:t> краеведческий музей,  предприятие </a:t>
            </a:r>
          </a:p>
          <a:p>
            <a:r>
              <a:rPr lang="ru-RU" dirty="0" smtClean="0">
                <a:latin typeface="+mj-lt"/>
              </a:rPr>
              <a:t>АО «</a:t>
            </a:r>
            <a:r>
              <a:rPr lang="ru-RU" dirty="0" err="1" smtClean="0">
                <a:latin typeface="+mj-lt"/>
              </a:rPr>
              <a:t>Борский</a:t>
            </a:r>
            <a:r>
              <a:rPr lang="ru-RU" dirty="0" smtClean="0">
                <a:latin typeface="+mj-lt"/>
              </a:rPr>
              <a:t> трубный завод», </a:t>
            </a:r>
          </a:p>
          <a:p>
            <a:r>
              <a:rPr lang="ru-RU" dirty="0" smtClean="0">
                <a:latin typeface="+mj-lt"/>
              </a:rPr>
              <a:t>ПО «Автостекло» и ООО «Посуда»</a:t>
            </a:r>
            <a:endParaRPr lang="ru-RU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Picture 2" descr="https://pp.userapi.com/c840329/v840329566/7a604/RelQcK4He3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22" y="2707532"/>
            <a:ext cx="3851045" cy="21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pp.userapi.com/c841431/v841431577/6d811/BsxgJdv3s8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681" y="975945"/>
            <a:ext cx="3343609" cy="18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p.userapi.com/c851232/v851232597/745d3/EfHaUXLUz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91" b="6858"/>
          <a:stretch>
            <a:fillRect/>
          </a:stretch>
        </p:blipFill>
        <p:spPr bwMode="auto">
          <a:xfrm>
            <a:off x="5257018" y="4405745"/>
            <a:ext cx="3415617" cy="21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64145" y="5153601"/>
            <a:ext cx="3230978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latin typeface="+mj-lt"/>
              </a:rPr>
              <a:t>Н.Новгород</a:t>
            </a:r>
            <a:r>
              <a:rPr lang="ru-RU" b="1" dirty="0" smtClean="0">
                <a:latin typeface="+mj-lt"/>
              </a:rPr>
              <a:t>-Семенов</a:t>
            </a:r>
          </a:p>
          <a:p>
            <a:pPr algn="r"/>
            <a:r>
              <a:rPr lang="ru-RU" dirty="0" smtClean="0">
                <a:latin typeface="+mj-lt"/>
              </a:rPr>
              <a:t>ЗАО </a:t>
            </a:r>
            <a:r>
              <a:rPr lang="ru-RU" dirty="0">
                <a:latin typeface="+mj-lt"/>
              </a:rPr>
              <a:t>«Хохломская роспись» производство и ассортиментный кабинет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0"/>
            <a:ext cx="6834909" cy="11308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Экскурсии в театр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490" y="1014706"/>
            <a:ext cx="3510111" cy="35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327" y="2537577"/>
            <a:ext cx="3392168" cy="33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31770" y="4893001"/>
            <a:ext cx="482453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Инженерное </a:t>
            </a:r>
            <a:r>
              <a:rPr lang="ru-RU" sz="2000" dirty="0" err="1" smtClean="0">
                <a:latin typeface="+mj-lt"/>
              </a:rPr>
              <a:t>закулисье</a:t>
            </a:r>
            <a:r>
              <a:rPr lang="ru-RU" sz="2000" dirty="0" smtClean="0">
                <a:latin typeface="+mj-lt"/>
              </a:rPr>
              <a:t> </a:t>
            </a:r>
          </a:p>
          <a:p>
            <a:r>
              <a:rPr lang="ru-RU" sz="2000" dirty="0" smtClean="0">
                <a:latin typeface="+mj-lt"/>
              </a:rPr>
              <a:t>Нижегородского государственного академического театра драмы </a:t>
            </a:r>
          </a:p>
          <a:p>
            <a:r>
              <a:rPr lang="ru-RU" sz="2000" dirty="0" smtClean="0">
                <a:latin typeface="+mj-lt"/>
              </a:rPr>
              <a:t>им. </a:t>
            </a:r>
            <a:r>
              <a:rPr lang="ru-RU" sz="2000" dirty="0" err="1" smtClean="0">
                <a:latin typeface="+mj-lt"/>
              </a:rPr>
              <a:t>М.Горького</a:t>
            </a:r>
            <a:endParaRPr lang="ru-RU" sz="20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5090" y="1357636"/>
            <a:ext cx="370949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+mj-lt"/>
              </a:rPr>
              <a:t>Инженерное </a:t>
            </a:r>
            <a:r>
              <a:rPr lang="ru-RU" sz="2000" dirty="0" err="1" smtClean="0">
                <a:latin typeface="+mj-lt"/>
              </a:rPr>
              <a:t>закулисье</a:t>
            </a:r>
            <a:r>
              <a:rPr lang="ru-RU" sz="2000" dirty="0" smtClean="0">
                <a:latin typeface="+mj-lt"/>
              </a:rPr>
              <a:t> </a:t>
            </a:r>
          </a:p>
          <a:p>
            <a:pPr algn="r"/>
            <a:r>
              <a:rPr lang="ru-RU" sz="2000" dirty="0" err="1" smtClean="0">
                <a:latin typeface="+mj-lt"/>
              </a:rPr>
              <a:t>Нижегородскогого</a:t>
            </a:r>
            <a:r>
              <a:rPr lang="ru-RU" sz="2000" dirty="0" smtClean="0">
                <a:latin typeface="+mj-lt"/>
              </a:rPr>
              <a:t> театра </a:t>
            </a:r>
          </a:p>
          <a:p>
            <a:pPr algn="r"/>
            <a:r>
              <a:rPr lang="ru-RU" sz="2000" dirty="0" smtClean="0">
                <a:latin typeface="+mj-lt"/>
              </a:rPr>
              <a:t>комедии</a:t>
            </a: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872" y="120072"/>
            <a:ext cx="6834909" cy="11308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Экскурсионные пешеходные маршруты</a:t>
            </a:r>
            <a:endParaRPr lang="en-US" b="1" dirty="0"/>
          </a:p>
        </p:txBody>
      </p:sp>
      <p:pic>
        <p:nvPicPr>
          <p:cNvPr id="28" name="Picture 2" descr="D:\Моя страна - Моя Россия\2482х2482.jpg"/>
          <p:cNvPicPr>
            <a:picLocks noChangeAspect="1" noChangeArrowheads="1"/>
          </p:cNvPicPr>
          <p:nvPr/>
        </p:nvPicPr>
        <p:blipFill>
          <a:blip r:embed="rId2" cstate="print"/>
          <a:srcRect l="7705" t="12347" r="6007" b="7373"/>
          <a:stretch>
            <a:fillRect/>
          </a:stretch>
        </p:blipFill>
        <p:spPr bwMode="auto">
          <a:xfrm>
            <a:off x="249383" y="5255491"/>
            <a:ext cx="1459346" cy="1357745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6255"/>
            <a:ext cx="1477819" cy="15270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556FF90-74CA-4C06-886E-9A83C3349F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5418" y="4582092"/>
            <a:ext cx="3694248" cy="2081350"/>
          </a:xfrm>
          <a:prstGeom prst="rect">
            <a:avLst/>
          </a:prstGeom>
        </p:spPr>
      </p:pic>
      <p:pic>
        <p:nvPicPr>
          <p:cNvPr id="12" name="Picture 2" descr="https://ic.pics.livejournal.com/big_hedgehog/17364245/99622/99622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38" y="2363120"/>
            <a:ext cx="3847753" cy="25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b9.ru.icdn.ru/l/liora/2/48771022pr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836" y="1260314"/>
            <a:ext cx="3544642" cy="23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4802" y="4964639"/>
            <a:ext cx="458185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Экспозиция </a:t>
            </a:r>
            <a:endParaRPr lang="ru-RU" sz="2000" dirty="0" smtClean="0">
              <a:latin typeface="+mj-lt"/>
            </a:endParaRPr>
          </a:p>
          <a:p>
            <a:pPr algn="r"/>
            <a:r>
              <a:rPr lang="ru-RU" sz="2000" dirty="0" smtClean="0">
                <a:latin typeface="+mj-lt"/>
              </a:rPr>
              <a:t>«Нижегородский </a:t>
            </a:r>
            <a:r>
              <a:rPr lang="ru-RU" sz="2000" dirty="0">
                <a:latin typeface="+mj-lt"/>
              </a:rPr>
              <a:t>Кремль как </a:t>
            </a:r>
            <a:endParaRPr lang="ru-RU" sz="2000" dirty="0" smtClean="0">
              <a:latin typeface="+mj-lt"/>
            </a:endParaRPr>
          </a:p>
          <a:p>
            <a:pPr algn="r"/>
            <a:r>
              <a:rPr lang="ru-RU" sz="2000" dirty="0" smtClean="0">
                <a:latin typeface="+mj-lt"/>
              </a:rPr>
              <a:t>кольцо </a:t>
            </a:r>
            <a:r>
              <a:rPr lang="ru-RU" sz="2000" dirty="0">
                <a:latin typeface="+mj-lt"/>
              </a:rPr>
              <a:t>обороны города. </a:t>
            </a:r>
          </a:p>
          <a:p>
            <a:pPr algn="r"/>
            <a:r>
              <a:rPr lang="ru-RU" sz="2000" dirty="0">
                <a:latin typeface="+mj-lt"/>
              </a:rPr>
              <a:t>Военная техника </a:t>
            </a:r>
            <a:endParaRPr lang="ru-RU" sz="2000" dirty="0" smtClean="0">
              <a:latin typeface="+mj-lt"/>
            </a:endParaRPr>
          </a:p>
          <a:p>
            <a:pPr algn="r"/>
            <a:r>
              <a:rPr lang="ru-RU" sz="2000" dirty="0" smtClean="0">
                <a:latin typeface="+mj-lt"/>
              </a:rPr>
              <a:t>Нижегородского Кремля»</a:t>
            </a:r>
            <a:endParaRPr lang="ru-RU" sz="20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134" y="3764028"/>
            <a:ext cx="410445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Д</a:t>
            </a:r>
            <a:r>
              <a:rPr lang="ru-RU" sz="2000" dirty="0" smtClean="0">
                <a:latin typeface="+mj-lt"/>
              </a:rPr>
              <a:t>остопримечательности </a:t>
            </a:r>
          </a:p>
          <a:p>
            <a:r>
              <a:rPr lang="ru-RU" sz="2000" dirty="0" smtClean="0">
                <a:latin typeface="+mj-lt"/>
              </a:rPr>
              <a:t>Верхне-Волжской </a:t>
            </a:r>
            <a:r>
              <a:rPr lang="ru-RU" sz="2000" dirty="0">
                <a:latin typeface="+mj-lt"/>
              </a:rPr>
              <a:t>набережной</a:t>
            </a:r>
            <a:endParaRPr lang="ru-RU" sz="20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9819" y="1279802"/>
            <a:ext cx="410445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Архитектурно-строительное пространство театров </a:t>
            </a:r>
            <a:endParaRPr lang="ru-RU" sz="2000" dirty="0" smtClean="0">
              <a:latin typeface="+mj-lt"/>
            </a:endParaRPr>
          </a:p>
          <a:p>
            <a:pPr algn="r"/>
            <a:r>
              <a:rPr lang="ru-RU" sz="2000" dirty="0" smtClean="0">
                <a:latin typeface="+mj-lt"/>
              </a:rPr>
              <a:t>(</a:t>
            </a:r>
            <a:r>
              <a:rPr lang="ru-RU" sz="2000" dirty="0">
                <a:latin typeface="+mj-lt"/>
              </a:rPr>
              <a:t>ул. Большая </a:t>
            </a:r>
            <a:r>
              <a:rPr lang="ru-RU" sz="2000" dirty="0" smtClean="0">
                <a:latin typeface="+mj-lt"/>
              </a:rPr>
              <a:t>Покровская)</a:t>
            </a:r>
            <a:endParaRPr lang="ru-RU" sz="20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310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Проект «Промышленный Нижний»</vt:lpstr>
      <vt:lpstr>Слайд 2</vt:lpstr>
      <vt:lpstr>Слайд 3</vt:lpstr>
      <vt:lpstr>Экскурсии в музеи</vt:lpstr>
      <vt:lpstr>Комплексные экскурсии</vt:lpstr>
      <vt:lpstr>Экскурсии в учебные центры</vt:lpstr>
      <vt:lpstr>Комплексные экскурсии</vt:lpstr>
      <vt:lpstr>Экскурсии в театр</vt:lpstr>
      <vt:lpstr>Экскурсионные пешеходные маршруты</vt:lpstr>
      <vt:lpstr>Результат за 2018 г. и 2019 г. / план до 31.12.21</vt:lpstr>
      <vt:lpstr>Будем рады видеть Вас на наших экскурсиях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14</cp:revision>
  <dcterms:created xsi:type="dcterms:W3CDTF">2018-09-04T12:10:47Z</dcterms:created>
  <dcterms:modified xsi:type="dcterms:W3CDTF">2020-03-13T10:56:09Z</dcterms:modified>
</cp:coreProperties>
</file>