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85" r:id="rId1"/>
  </p:sldMasterIdLst>
  <p:notesMasterIdLst>
    <p:notesMasterId r:id="rId15"/>
  </p:notesMasterIdLst>
  <p:sldIdLst>
    <p:sldId id="293" r:id="rId2"/>
    <p:sldId id="301" r:id="rId3"/>
    <p:sldId id="296" r:id="rId4"/>
    <p:sldId id="274" r:id="rId5"/>
    <p:sldId id="275" r:id="rId6"/>
    <p:sldId id="281" r:id="rId7"/>
    <p:sldId id="302" r:id="rId8"/>
    <p:sldId id="303" r:id="rId9"/>
    <p:sldId id="304" r:id="rId10"/>
    <p:sldId id="291" r:id="rId11"/>
    <p:sldId id="289" r:id="rId12"/>
    <p:sldId id="292" r:id="rId13"/>
    <p:sldId id="294" r:id="rId14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4095"/>
    <a:srgbClr val="3E40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264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B3DD9-6DC2-4E6A-A508-B8885A901C18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BCE0A-94CC-4D61-801F-FFAC5F2119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39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6318" y="1028699"/>
            <a:ext cx="12001500" cy="4457702"/>
          </a:xfrm>
        </p:spPr>
        <p:txBody>
          <a:bodyPr anchor="b">
            <a:normAutofit/>
          </a:bodyPr>
          <a:lstStyle>
            <a:lvl1pPr algn="l">
              <a:defRPr sz="72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6318" y="5765801"/>
            <a:ext cx="9601200" cy="2921000"/>
          </a:xfrm>
        </p:spPr>
        <p:txBody>
          <a:bodyPr anchor="t">
            <a:normAutofit/>
          </a:bodyPr>
          <a:lstStyle>
            <a:lvl1pPr marL="0" indent="0" algn="l">
              <a:buNone/>
              <a:defRPr sz="3150">
                <a:solidFill>
                  <a:schemeClr val="bg2">
                    <a:lumMod val="75000"/>
                  </a:schemeClr>
                </a:solidFill>
              </a:defRPr>
            </a:lvl1pPr>
            <a:lvl2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9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2342018" y="12701"/>
            <a:ext cx="5715000" cy="5715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9162256" y="137318"/>
            <a:ext cx="9120983" cy="91209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0853738" y="342900"/>
            <a:ext cx="7429500" cy="7429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1003756" y="48418"/>
            <a:ext cx="7279484" cy="727948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1768140" y="914402"/>
            <a:ext cx="6515099" cy="65150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95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028700" y="800100"/>
            <a:ext cx="16228218" cy="46863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371603" y="5765801"/>
            <a:ext cx="12456315" cy="6858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400"/>
            </a:lvl1pPr>
            <a:lvl2pPr marL="685800" indent="0">
              <a:buFontTx/>
              <a:buNone/>
              <a:defRPr/>
            </a:lvl2pPr>
            <a:lvl3pPr marL="1371600" indent="0">
              <a:buFontTx/>
              <a:buNone/>
              <a:defRPr/>
            </a:lvl3pPr>
            <a:lvl4pPr marL="2057400" indent="0">
              <a:buFontTx/>
              <a:buNone/>
              <a:defRPr/>
            </a:lvl4pPr>
            <a:lvl5pPr marL="27432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3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320" y="1028700"/>
            <a:ext cx="15087600" cy="4114800"/>
          </a:xfrm>
        </p:spPr>
        <p:txBody>
          <a:bodyPr anchor="ctr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18" y="6172200"/>
            <a:ext cx="12803982" cy="2819400"/>
          </a:xfrm>
        </p:spPr>
        <p:txBody>
          <a:bodyPr anchor="ctr">
            <a:normAutofit/>
          </a:bodyPr>
          <a:lstStyle>
            <a:lvl1pPr marL="0" indent="0" algn="l">
              <a:buNone/>
              <a:defRPr sz="3000">
                <a:solidFill>
                  <a:schemeClr val="bg2">
                    <a:lumMod val="7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184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117" y="1028700"/>
            <a:ext cx="13716002" cy="4114800"/>
          </a:xfrm>
        </p:spPr>
        <p:txBody>
          <a:bodyPr anchor="ctr">
            <a:normAutofit/>
          </a:bodyPr>
          <a:lstStyle>
            <a:lvl1pPr algn="l">
              <a:defRPr sz="4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69318" y="5143500"/>
            <a:ext cx="12801600" cy="5715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685800" indent="0">
              <a:buFontTx/>
              <a:buNone/>
              <a:defRPr/>
            </a:lvl2pPr>
            <a:lvl3pPr marL="1371600" indent="0">
              <a:buFontTx/>
              <a:buNone/>
              <a:defRPr/>
            </a:lvl3pPr>
            <a:lvl4pPr marL="2057400" indent="0">
              <a:buFontTx/>
              <a:buNone/>
              <a:defRPr/>
            </a:lvl4pPr>
            <a:lvl5pPr marL="27432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20" y="6451601"/>
            <a:ext cx="12801600" cy="2527298"/>
          </a:xfrm>
        </p:spPr>
        <p:txBody>
          <a:bodyPr anchor="ctr">
            <a:normAutofit/>
          </a:bodyPr>
          <a:lstStyle>
            <a:lvl1pPr marL="0" indent="0" algn="l">
              <a:buNone/>
              <a:defRPr sz="3000">
                <a:solidFill>
                  <a:schemeClr val="bg2">
                    <a:lumMod val="7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97718" y="1218333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428118" y="4152902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 algn="r"/>
            <a:r>
              <a:rPr lang="en-US" sz="12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5638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318" y="5143500"/>
            <a:ext cx="12801600" cy="2546100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17" y="7699472"/>
            <a:ext cx="12803985" cy="1290600"/>
          </a:xfrm>
        </p:spPr>
        <p:txBody>
          <a:bodyPr anchor="t">
            <a:normAutofit/>
          </a:bodyPr>
          <a:lstStyle>
            <a:lvl1pPr marL="0" indent="0" algn="l">
              <a:buNone/>
              <a:defRPr sz="3000">
                <a:solidFill>
                  <a:schemeClr val="bg2">
                    <a:lumMod val="7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421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120" y="1028700"/>
            <a:ext cx="13716000" cy="4114800"/>
          </a:xfrm>
        </p:spPr>
        <p:txBody>
          <a:bodyPr anchor="ctr">
            <a:normAutofit/>
          </a:bodyPr>
          <a:lstStyle>
            <a:lvl1pPr algn="l">
              <a:defRPr sz="4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6319" y="5892801"/>
            <a:ext cx="12801602" cy="157479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6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17" y="7467600"/>
            <a:ext cx="12801602" cy="1524000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bg2">
                    <a:lumMod val="7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97718" y="1218333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428118" y="4152902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 algn="r"/>
            <a:r>
              <a:rPr lang="en-US" sz="12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7647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320" y="1028700"/>
            <a:ext cx="15087600" cy="411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6318" y="5892801"/>
            <a:ext cx="12801600" cy="12573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6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17" y="7150098"/>
            <a:ext cx="12801602" cy="1841501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bg2">
                    <a:lumMod val="7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497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495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27818" y="1028700"/>
            <a:ext cx="3086100" cy="6858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1028700"/>
            <a:ext cx="11734800" cy="79629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05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7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317" y="3009900"/>
            <a:ext cx="12801602" cy="3422400"/>
          </a:xfrm>
        </p:spPr>
        <p:txBody>
          <a:bodyPr anchor="b">
            <a:normAutofit/>
          </a:bodyPr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20" y="6743700"/>
            <a:ext cx="12801600" cy="2247900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bg2">
                    <a:lumMod val="7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59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6317" y="1028701"/>
            <a:ext cx="7406483" cy="54229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12200" y="1028702"/>
            <a:ext cx="7401719" cy="542289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4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121" y="1028700"/>
            <a:ext cx="6974681" cy="864393"/>
          </a:xfrm>
        </p:spPr>
        <p:txBody>
          <a:bodyPr anchor="b">
            <a:noAutofit/>
          </a:bodyPr>
          <a:lstStyle>
            <a:lvl1pPr marL="0" indent="0">
              <a:buNone/>
              <a:defRPr sz="42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6317" y="1905794"/>
            <a:ext cx="7406483" cy="454580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8599" y="1028700"/>
            <a:ext cx="6997701" cy="864393"/>
          </a:xfrm>
        </p:spPr>
        <p:txBody>
          <a:bodyPr anchor="b">
            <a:noAutofit/>
          </a:bodyPr>
          <a:lstStyle>
            <a:lvl1pPr marL="0" indent="0">
              <a:buNone/>
              <a:defRPr sz="42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09818" y="1893093"/>
            <a:ext cx="7393782" cy="454580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33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59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6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7518" y="1028700"/>
            <a:ext cx="5486400" cy="2057400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318" y="1028700"/>
            <a:ext cx="8915402" cy="79629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27518" y="3314699"/>
            <a:ext cx="5486400" cy="3136901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06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4218" y="2171700"/>
            <a:ext cx="9029700" cy="1714500"/>
          </a:xfrm>
        </p:spPr>
        <p:txBody>
          <a:bodyPr anchor="b">
            <a:normAutofit/>
          </a:bodyPr>
          <a:lstStyle>
            <a:lvl1pPr algn="l">
              <a:defRPr sz="4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83518" y="1371600"/>
            <a:ext cx="4921461" cy="6858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4218" y="4165600"/>
            <a:ext cx="9032082" cy="3073400"/>
          </a:xfrm>
        </p:spPr>
        <p:txBody>
          <a:bodyPr anchor="t">
            <a:normAutofit/>
          </a:bodyPr>
          <a:lstStyle>
            <a:lvl1pPr marL="0" indent="0">
              <a:buNone/>
              <a:defRPr sz="27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7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40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810454" y="4445000"/>
            <a:ext cx="4472787" cy="4813301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6318" y="6730998"/>
            <a:ext cx="12801600" cy="226060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18" y="1028701"/>
            <a:ext cx="12801600" cy="5422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56618" y="9258301"/>
            <a:ext cx="2400300" cy="54768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5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6318" y="9258301"/>
            <a:ext cx="11315700" cy="54768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5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44801" y="8367713"/>
            <a:ext cx="1713368" cy="1004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6040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</p:sldLayoutIdLst>
  <p:txStyles>
    <p:titleStyle>
      <a:lvl1pPr algn="l" defTabSz="685800" rtl="0" eaLnBrk="1" latinLnBrk="0" hangingPunct="1">
        <a:spcBef>
          <a:spcPct val="0"/>
        </a:spcBef>
        <a:buNone/>
        <a:defRPr sz="5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28625" indent="-428625" algn="l" defTabSz="685800" rtl="0" eaLnBrk="1" latinLnBrk="0" hangingPunct="1">
        <a:spcBef>
          <a:spcPct val="20000"/>
        </a:spcBef>
        <a:spcAft>
          <a:spcPts val="9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1114425" indent="-428625" algn="l" defTabSz="685800" rtl="0" eaLnBrk="1" latinLnBrk="0" hangingPunct="1">
        <a:spcBef>
          <a:spcPct val="20000"/>
        </a:spcBef>
        <a:spcAft>
          <a:spcPts val="9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7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800225" indent="-428625" algn="l" defTabSz="685800" rtl="0" eaLnBrk="1" latinLnBrk="0" hangingPunct="1">
        <a:spcBef>
          <a:spcPct val="20000"/>
        </a:spcBef>
        <a:spcAft>
          <a:spcPts val="9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2314575" indent="-257175" algn="l" defTabSz="685800" rtl="0" eaLnBrk="1" latinLnBrk="0" hangingPunct="1">
        <a:spcBef>
          <a:spcPct val="20000"/>
        </a:spcBef>
        <a:spcAft>
          <a:spcPts val="9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3000375" indent="-257175" algn="l" defTabSz="685800" rtl="0" eaLnBrk="1" latinLnBrk="0" hangingPunct="1">
        <a:spcBef>
          <a:spcPct val="20000"/>
        </a:spcBef>
        <a:spcAft>
          <a:spcPts val="9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3771900" indent="-342900" algn="l" defTabSz="685800" rtl="0" eaLnBrk="1" latinLnBrk="0" hangingPunct="1">
        <a:spcBef>
          <a:spcPct val="20000"/>
        </a:spcBef>
        <a:spcAft>
          <a:spcPts val="9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4457700" indent="-342900" algn="l" defTabSz="685800" rtl="0" eaLnBrk="1" latinLnBrk="0" hangingPunct="1">
        <a:spcBef>
          <a:spcPct val="20000"/>
        </a:spcBef>
        <a:spcAft>
          <a:spcPts val="9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5143500" indent="-342900" algn="l" defTabSz="685800" rtl="0" eaLnBrk="1" latinLnBrk="0" hangingPunct="1">
        <a:spcBef>
          <a:spcPct val="20000"/>
        </a:spcBef>
        <a:spcAft>
          <a:spcPts val="9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5829300" indent="-342900" algn="l" defTabSz="685800" rtl="0" eaLnBrk="1" latinLnBrk="0" hangingPunct="1">
        <a:spcBef>
          <a:spcPct val="20000"/>
        </a:spcBef>
        <a:spcAft>
          <a:spcPts val="9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52498" y="1828799"/>
            <a:ext cx="163830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spc="-15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Молодежный ресурсный центр развития общественных объединений правоохранительной направленности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7999" cy="18287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3400" y="1866901"/>
            <a:ext cx="1714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Поисковые учения «Внимание! Поиск!»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1499" y="3685639"/>
            <a:ext cx="17144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3467100"/>
            <a:ext cx="14478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Создание условий для практической отработки навыков по оперативному поиску пропавших, обучение методикам организации и проведениях поисковых мероприятий</a:t>
            </a:r>
          </a:p>
          <a:p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342900" indent="-34290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Отработка навыков координации действий при поиске</a:t>
            </a:r>
          </a:p>
          <a:p>
            <a:pPr marL="342900" indent="-34290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Отработка навыков работы с поисковым оборудованием</a:t>
            </a:r>
          </a:p>
          <a:p>
            <a:pPr marL="342900" indent="-34290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Отработка практических навыков по поиску пропавших</a:t>
            </a:r>
          </a:p>
          <a:p>
            <a:pPr marL="342900" indent="-34290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Отработка навыков оказания первой помощи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61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7999" cy="18287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35510" y="1866900"/>
            <a:ext cx="174170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Слет среди ООПН и молодежных НД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1499" y="3685639"/>
            <a:ext cx="17144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545" y="3543300"/>
            <a:ext cx="177545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Создание условий для развития движения молодежных НД и ООПН </a:t>
            </a:r>
          </a:p>
          <a:p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 Создание условий для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Приобщение к здоровому образу жизни;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Просветительская работа по правовой грамотности;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 Популяризация патриотического воспитания в молодежной среде города Новосибирска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61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7999" cy="18287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1866900"/>
            <a:ext cx="17983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Торжественное подведение итогов работы </a:t>
            </a:r>
          </a:p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Молодежного ресурсного центра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1499" y="3685639"/>
            <a:ext cx="17144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99" y="3490486"/>
            <a:ext cx="177545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Подведение итогов деятельности Молодежного ресурсного центра за 2023 года.</a:t>
            </a:r>
          </a:p>
          <a:p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повышение мотивации участников движения ООПН и молодежных дружин города;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популяризация движения молодежных НД и ООПН города Новосибирска;</a:t>
            </a:r>
          </a:p>
          <a:p>
            <a:pPr marL="571500" indent="-571500">
              <a:buFontTx/>
              <a:buChar char="-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награждение активных дружинников и членов ООПН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61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933700"/>
            <a:ext cx="16306800" cy="64008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sz="4800" b="1" spc="-15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4800" b="1" spc="-15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аудитория:</a:t>
            </a:r>
          </a:p>
          <a:p>
            <a:pPr algn="just">
              <a:buNone/>
            </a:pP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4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 проекта, студенты образовательных организаций, состоящие в общественных объединениях правоохранительной направленности и молодежных народных дружинах (18-35 лет)</a:t>
            </a:r>
          </a:p>
          <a:p>
            <a:pPr algn="just">
              <a:buNone/>
            </a:pPr>
            <a:r>
              <a:rPr lang="ru-RU" sz="4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Заинтересованная молодежь (14-18 лет)</a:t>
            </a:r>
          </a:p>
          <a:p>
            <a:pPr algn="just">
              <a:buNone/>
            </a:pPr>
            <a:r>
              <a:rPr lang="ru-RU" sz="4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-Кураторы общественных объединений правоохранительной направленности и командиры молодежных народных дружин от 18 лет</a:t>
            </a:r>
            <a:endParaRPr lang="ru-RU" sz="4800" i="1" spc="-15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4800" i="1" spc="-15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4800" i="1" spc="-15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4800" i="1" spc="-15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4800" i="1" spc="-15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4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7999" cy="1828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26318" y="1028701"/>
            <a:ext cx="15585282" cy="78485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b="1" spc="-1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algn="ctr">
              <a:buNone/>
            </a:pPr>
            <a:r>
              <a:rPr lang="ru-RU" sz="6600" i="1" spc="-1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молодежного сообщества народных дружин и общественных объединений правоохранительной направленности</a:t>
            </a:r>
            <a:endParaRPr lang="ru-RU" sz="6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7999" cy="1828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7999" cy="18287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228600" y="1638300"/>
            <a:ext cx="182161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результаты: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C182F33-06D5-4997-A5FB-233FD99D74F5}"/>
              </a:ext>
            </a:extLst>
          </p:cNvPr>
          <p:cNvSpPr txBox="1"/>
          <p:nvPr/>
        </p:nvSpPr>
        <p:spPr>
          <a:xfrm>
            <a:off x="762000" y="2942689"/>
            <a:ext cx="1722556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 городских мероприятий 1400 человек</a:t>
            </a:r>
          </a:p>
          <a:p>
            <a:pPr>
              <a:buFontTx/>
              <a:buChar char="-"/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ктив </a:t>
            </a: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проекта 46 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человек (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 16 до 34 лет)</a:t>
            </a:r>
            <a:endParaRPr lang="ru-RU" sz="5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Созданы 2 отряда (Главный вокзал, пл. Ленина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5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Г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рант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У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правления общественных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связей мэрии г. Новосибирска</a:t>
            </a:r>
            <a:endParaRPr lang="ru-RU" sz="5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икл </a:t>
            </a: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обучения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по подготовке народных дружинников</a:t>
            </a:r>
            <a:endParaRPr lang="ru-RU" sz="5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С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лет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среди командиров ООПН</a:t>
            </a:r>
            <a:endParaRPr lang="ru-RU" sz="5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9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" y="0"/>
            <a:ext cx="18287999" cy="18287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61676" y="1631560"/>
            <a:ext cx="129646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</a:t>
            </a:r>
            <a:r>
              <a:rPr lang="ru-RU" sz="8000" b="1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1499" y="3685639"/>
            <a:ext cx="17144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9364C7-C0B8-449F-9F09-91F0D01DA1C4}"/>
              </a:ext>
            </a:extLst>
          </p:cNvPr>
          <p:cNvSpPr txBox="1"/>
          <p:nvPr/>
        </p:nvSpPr>
        <p:spPr>
          <a:xfrm>
            <a:off x="838200" y="2757759"/>
            <a:ext cx="17221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молодежь </a:t>
            </a: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кураторы проинформированы о молодежном ресурсном центре и направлениях 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работы;</a:t>
            </a:r>
            <a:endParaRPr lang="ru-RU" sz="5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величение актива проекта после проведения мероприятий;</a:t>
            </a:r>
            <a:endParaRPr lang="ru-RU" sz="5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народная </a:t>
            </a: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дружина «Витязь» стала 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городской;</a:t>
            </a:r>
            <a:endParaRPr lang="ru-RU" sz="5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создано </a:t>
            </a: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сообщество командиров и налажена связь 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«молодежь для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олодежи».</a:t>
            </a:r>
            <a:endParaRPr lang="ru-RU" sz="5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56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7999" cy="18287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828799"/>
            <a:ext cx="17526000" cy="920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spc="-15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Деятельность:</a:t>
            </a:r>
            <a:endParaRPr lang="ru-RU" sz="8800" b="1" spc="-15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143000" indent="-1143000">
              <a:buFontTx/>
              <a:buChar char="-"/>
            </a:pPr>
            <a:r>
              <a:rPr lang="ru-RU" sz="7200" b="1" spc="-15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</a:t>
            </a:r>
            <a:r>
              <a:rPr lang="ru-RU" sz="7200" b="1" spc="-15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ародная </a:t>
            </a:r>
            <a:r>
              <a:rPr lang="ru-RU" sz="7200" b="1" spc="-15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дружина «</a:t>
            </a:r>
            <a:r>
              <a:rPr lang="ru-RU" sz="7200" b="1" spc="-15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Витязь»; Поисковая народная дружина «Феникс»</a:t>
            </a:r>
            <a:endParaRPr lang="ru-RU" sz="7200" b="1" spc="-15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143000" indent="-1143000">
              <a:buFontTx/>
              <a:buChar char="-"/>
            </a:pPr>
            <a:r>
              <a:rPr lang="ru-RU" sz="7200" b="1" spc="-15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Кибердружина</a:t>
            </a:r>
            <a:endParaRPr lang="ru-RU" sz="7200" b="1" spc="-15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143000" indent="-1143000">
              <a:buFontTx/>
              <a:buChar char="-"/>
            </a:pPr>
            <a:r>
              <a:rPr lang="ru-RU" sz="72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свободного времени в пространстве «Твоё </a:t>
            </a:r>
            <a:r>
              <a:rPr lang="ru-RU" sz="7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время»</a:t>
            </a:r>
          </a:p>
          <a:p>
            <a:pPr marL="1143000" indent="-1143000">
              <a:buFontTx/>
              <a:buChar char="-"/>
            </a:pPr>
            <a:endParaRPr lang="ru-RU" sz="7200" b="1" spc="-15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70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7999" cy="18287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4600" y="1943100"/>
            <a:ext cx="1295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   Перспективы развития: 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146584"/>
            <a:ext cx="16766769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Молодежный Ресурсный центр станет базовой площадкой сбора и объединения молодежи </a:t>
            </a:r>
          </a:p>
          <a:p>
            <a:pPr marL="571500" indent="-571500" algn="just">
              <a:buFontTx/>
              <a:buChar char="-"/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Развитие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поискового направления </a:t>
            </a:r>
            <a:endParaRPr lang="ru-RU" sz="4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Развитие направления «</a:t>
            </a:r>
            <a:r>
              <a:rPr lang="ru-RU" sz="4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Кибердружина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pPr algn="just"/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Создание отрядов НД «Витязь» в Ленинском и Кировском районах</a:t>
            </a:r>
          </a:p>
          <a:p>
            <a:pPr algn="just"/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Сотрудничество по развитию направления с 27 учебными заведениями, где есть ООПН</a:t>
            </a:r>
          </a:p>
          <a:p>
            <a:pPr algn="just"/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Запуск отряда волонтеров для несовершеннолетних</a:t>
            </a:r>
          </a:p>
          <a:p>
            <a:pPr algn="just"/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Группа в социальной сети «</a:t>
            </a:r>
            <a:r>
              <a:rPr lang="ru-RU" sz="4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ВКонтакте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 «Молодежный ресурсный центр» станет базовой площадкой для информирования и объединения заинтересованной молодежи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56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7999" cy="18287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4600" y="1943100"/>
            <a:ext cx="1295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   Партнеры проекта: 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146584"/>
            <a:ext cx="1676676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Tx/>
              <a:buChar char="-"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учреждения </a:t>
            </a:r>
          </a:p>
          <a:p>
            <a:pPr marL="1143000" indent="-1143000">
              <a:buFontTx/>
              <a:buChar char="-"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Внутренних дел</a:t>
            </a:r>
          </a:p>
          <a:p>
            <a:pPr marL="1143000" indent="-1143000">
              <a:buFontTx/>
              <a:buChar char="-"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Штаб народных дружин города Новосибирска</a:t>
            </a:r>
          </a:p>
          <a:p>
            <a:pPr marL="1143000" indent="-1143000">
              <a:buFontTx/>
              <a:buChar char="-"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Центрального округа</a:t>
            </a:r>
          </a:p>
          <a:p>
            <a:pPr marL="1143000" indent="-1143000">
              <a:buFontTx/>
              <a:buChar char="-"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на транспорте МВД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56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7999" cy="182879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71499" y="3685639"/>
            <a:ext cx="17144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401" y="1943100"/>
            <a:ext cx="177545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сопровождение: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C1951DF-FBF4-430E-8BD3-72A80439C62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3689949"/>
            <a:ext cx="4876800" cy="48768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949" y="3738458"/>
            <a:ext cx="4838700" cy="48387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911506" y="3738458"/>
            <a:ext cx="4815439" cy="480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82549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1142</TotalTime>
  <Words>413</Words>
  <Application>Microsoft Office PowerPoint</Application>
  <PresentationFormat>Произвольный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Ресурсный центр как площадка по системной работе с молодежью в направлении социальной безопасности</dc:title>
  <dc:creator>cherepanova081089</dc:creator>
  <cp:keywords>DAE9ZDtaztQ,BAEAVHYGz5Q</cp:keywords>
  <cp:lastModifiedBy>Сергей</cp:lastModifiedBy>
  <cp:revision>79</cp:revision>
  <dcterms:created xsi:type="dcterms:W3CDTF">2022-04-13T03:33:00Z</dcterms:created>
  <dcterms:modified xsi:type="dcterms:W3CDTF">2023-11-28T16:11:23Z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2022-04-13T00:00:00Z</vt:filetime>
  </property>
  <property fmtid="{D5CDD505-2E9C-101B-9397-08002B2CF9AE}" pid="3" name="Creator">
    <vt:lpwstr>Canva</vt:lpwstr>
  </property>
  <property fmtid="{D5CDD505-2E9C-101B-9397-08002B2CF9AE}" pid="4" name="LastSaved">
    <vt:filetime>2022-04-13T00:00:00Z</vt:filetime>
  </property>
</Properties>
</file>