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98" r:id="rId1"/>
  </p:sldMasterIdLst>
  <p:sldIdLst>
    <p:sldId id="256" r:id="rId2"/>
    <p:sldId id="350" r:id="rId3"/>
    <p:sldId id="322" r:id="rId4"/>
    <p:sldId id="351" r:id="rId5"/>
    <p:sldId id="352" r:id="rId6"/>
    <p:sldId id="260" r:id="rId7"/>
    <p:sldId id="269" r:id="rId8"/>
    <p:sldId id="261" r:id="rId9"/>
    <p:sldId id="353" r:id="rId10"/>
    <p:sldId id="354" r:id="rId11"/>
    <p:sldId id="355" r:id="rId12"/>
    <p:sldId id="34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33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4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346" y="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B24468F-6682-48AA-B5F4-BEF8E7F9833C}" type="datetimeFigureOut">
              <a:rPr lang="ru-RU" smtClean="0"/>
              <a:pPr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E82897F-7A41-40D7-BC9E-F666B07C585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impulsnik@mail.ru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2352" y="4919009"/>
            <a:ext cx="1078928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Проект </a:t>
            </a:r>
            <a:r>
              <a:rPr lang="ru-RU" altLang="en-US" sz="36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«Я ВОЖАТЫЙ», реализованный</a:t>
            </a:r>
            <a:endParaRPr lang="ru-RU" altLang="en-US" sz="36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ru-RU" altLang="en-US" sz="4000" b="1" dirty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на территории Николаевского района</a:t>
            </a:r>
          </a:p>
          <a:p>
            <a:pPr algn="ctr"/>
            <a:r>
              <a:rPr lang="ru-RU" altLang="en-US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2</a:t>
            </a:r>
            <a:r>
              <a:rPr lang="ru-RU" altLang="en-US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5 мая </a:t>
            </a:r>
            <a:r>
              <a:rPr lang="ru-RU" altLang="en-US" sz="4000" b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– </a:t>
            </a:r>
            <a:r>
              <a:rPr lang="ru-RU" altLang="en-US" sz="4000" b="1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30 августа 2023 </a:t>
            </a:r>
            <a:r>
              <a:rPr lang="ru-RU" altLang="en-US" sz="4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</a:rPr>
              <a:t>г.</a:t>
            </a:r>
            <a:endParaRPr lang="ru-RU" altLang="en-US" sz="4000" b="1" dirty="0">
              <a:ln w="10541" cmpd="sng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1027" name="Picture 3" descr="я вожат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3972" y="132151"/>
            <a:ext cx="9546771" cy="219739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6019802" y="141514"/>
            <a:ext cx="5910943" cy="4347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 algn="ctr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effectLst/>
                <a:latin typeface="Arial Black"/>
              </a:rPr>
              <a:t>Николаевский муниципальный район</a:t>
            </a:r>
            <a:endParaRPr lang="ru-RU" sz="3600" kern="10" spc="0" dirty="0">
              <a:ln w="9525" algn="ctr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effectLst/>
              <a:latin typeface="Arial Black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/>
          </a:blip>
          <a:srcRect/>
          <a:stretch>
            <a:fillRect/>
          </a:stretch>
        </p:blipFill>
        <p:spPr bwMode="auto">
          <a:xfrm>
            <a:off x="5608804" y="1719945"/>
            <a:ext cx="5712339" cy="31568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3027" y="217715"/>
            <a:ext cx="4789715" cy="638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6028" y="1534886"/>
            <a:ext cx="6883398" cy="516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2628" y="304799"/>
            <a:ext cx="4800601" cy="6400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/>
          <a:srcRect t="17093"/>
          <a:stretch>
            <a:fillRect/>
          </a:stretch>
        </p:blipFill>
        <p:spPr bwMode="auto">
          <a:xfrm>
            <a:off x="6361018" y="239484"/>
            <a:ext cx="4372294" cy="644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63247" y="2729957"/>
            <a:ext cx="9305754" cy="101566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6000" b="1" dirty="0" smtClean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 за внимание!</a:t>
            </a:r>
            <a:endParaRPr lang="ru-RU" altLang="en-US" sz="6000" b="1" dirty="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827" y="1739537"/>
            <a:ext cx="1165860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/>
            <a:endParaRPr lang="ru-RU" altLang="en-US" dirty="0" smtClean="0">
              <a:solidFill>
                <a:srgbClr val="002060"/>
              </a:solidFill>
              <a:latin typeface="Times New Roman" panose="02020603050405020304" charset="0"/>
            </a:endParaRPr>
          </a:p>
          <a:p>
            <a:r>
              <a:rPr lang="ru-RU" sz="2800" b="1" u="sng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u="sng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ru-RU" sz="2800" b="1" i="1" dirty="0" smtClean="0">
                <a:solidFill>
                  <a:srgbClr val="002060"/>
                </a:solidFill>
              </a:rPr>
              <a:t>Профилактика противоправных действий, употребления ПАВ, травматизма и негативных явлений в молодёжной среде.</a:t>
            </a:r>
          </a:p>
          <a:p>
            <a:pPr marL="514350" indent="-514350">
              <a:buAutoNum type="arabicPeriod"/>
            </a:pPr>
            <a:endParaRPr lang="ru-RU" sz="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2. Организация активного досуга детей</a:t>
            </a:r>
          </a:p>
          <a:p>
            <a:endParaRPr lang="ru-RU" sz="800" b="1" i="1" dirty="0" smtClean="0">
              <a:solidFill>
                <a:srgbClr val="002060"/>
              </a:solidFill>
            </a:endParaRP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3. Развитие добровольческого движения в Николаевском муниципальном районе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22960" y="209005"/>
            <a:ext cx="106832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«Я - ВОЖАТЫЙ»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002060"/>
                </a:solidFill>
              </a:rPr>
              <a:t>проводился в целях организации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досуговых</a:t>
            </a:r>
            <a:r>
              <a:rPr lang="ru-RU" sz="2400" b="1" i="1" dirty="0" smtClean="0">
                <a:solidFill>
                  <a:srgbClr val="002060"/>
                </a:solidFill>
              </a:rPr>
              <a:t> мероприятий во время летних каникул по месту жительства с детьми, находящихся в трудной жизненной ситуации,  вовлечения подростков в добровольческую деятельность.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21281" y="141514"/>
            <a:ext cx="6985635" cy="90433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sz="2400" b="1" dirty="0">
                <a:solidFill>
                  <a:srgbClr val="FF0000"/>
                </a:solidFill>
              </a:rPr>
              <a:t>Механизм реализации проекта</a:t>
            </a:r>
          </a:p>
          <a:p>
            <a:pPr algn="ctr"/>
            <a:r>
              <a:rPr lang="ru-RU" altLang="en-US" sz="2400" b="1" dirty="0" smtClean="0">
                <a:solidFill>
                  <a:srgbClr val="FF0000"/>
                </a:solidFill>
              </a:rPr>
              <a:t>«Я ВОЖАТЫЙ»</a:t>
            </a:r>
            <a:endParaRPr lang="ru-RU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369424" y="2735036"/>
            <a:ext cx="2288540" cy="79248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altLang="en-US" dirty="0" smtClean="0">
                <a:solidFill>
                  <a:schemeClr val="tx1"/>
                </a:solidFill>
              </a:rPr>
              <a:t>УЧАСТНИКИ:</a:t>
            </a:r>
            <a:endParaRPr lang="ru-RU" altLang="en-US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822371" y="4180118"/>
            <a:ext cx="7119257" cy="7075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en-US" sz="2000" dirty="0" smtClean="0"/>
              <a:t>- </a:t>
            </a:r>
            <a:r>
              <a:rPr lang="ru-RU" sz="2000" dirty="0" smtClean="0"/>
              <a:t>добровольческие отряды образовательных организаций Николаевского муниципального района</a:t>
            </a:r>
          </a:p>
          <a:p>
            <a:pPr algn="ctr"/>
            <a:endParaRPr lang="ru-RU" alt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30629" y="1132115"/>
            <a:ext cx="11636828" cy="101237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ОРГАНИЗАТОРЫ:</a:t>
            </a:r>
          </a:p>
          <a:p>
            <a:pPr algn="ctr"/>
            <a:r>
              <a:rPr lang="ru-RU" sz="2000" dirty="0" smtClean="0"/>
              <a:t>штаб добровольческого движения Николаевского муниципального района, отдел по делам молодежи, культуры и спорта администрации Николаевского муниципального района </a:t>
            </a:r>
            <a:endParaRPr lang="ru-RU" altLang="en-US" sz="2000" b="1" dirty="0">
              <a:solidFill>
                <a:srgbClr val="FF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82144" y="2488474"/>
            <a:ext cx="7968342" cy="124532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СООРГАНИЗАТОРЫ:</a:t>
            </a:r>
          </a:p>
          <a:p>
            <a:pPr algn="ctr"/>
            <a:r>
              <a:rPr lang="ru-RU" sz="2000" dirty="0" smtClean="0"/>
              <a:t>образовательные организации, добровольческие объединения, администрации сельских поселений Николаевского муниципального района</a:t>
            </a:r>
            <a:endParaRPr lang="ru-RU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Текстовое поле 18"/>
          <p:cNvSpPr txBox="1"/>
          <p:nvPr/>
        </p:nvSpPr>
        <p:spPr>
          <a:xfrm>
            <a:off x="1245236" y="5920107"/>
            <a:ext cx="1118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200">
                <a:solidFill>
                  <a:schemeClr val="bg1"/>
                </a:solidFill>
              </a:rPr>
              <a:t>Центр социальной защиты населения</a:t>
            </a:r>
          </a:p>
        </p:txBody>
      </p:sp>
      <p:sp>
        <p:nvSpPr>
          <p:cNvPr id="41" name="Текстовое поле 40"/>
          <p:cNvSpPr txBox="1"/>
          <p:nvPr/>
        </p:nvSpPr>
        <p:spPr>
          <a:xfrm>
            <a:off x="2363469" y="6197601"/>
            <a:ext cx="1182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1200" dirty="0">
                <a:solidFill>
                  <a:schemeClr val="bg1"/>
                </a:solidFill>
              </a:rPr>
              <a:t>УИИ УФСИН</a:t>
            </a:r>
            <a:r>
              <a:rPr lang="ru-RU" altLang="en-US" sz="1200" dirty="0"/>
              <a:t> </a:t>
            </a:r>
          </a:p>
        </p:txBody>
      </p:sp>
      <p:cxnSp>
        <p:nvCxnSpPr>
          <p:cNvPr id="45" name="Прямая со стрелкой 44"/>
          <p:cNvCxnSpPr/>
          <p:nvPr/>
        </p:nvCxnSpPr>
        <p:spPr>
          <a:xfrm rot="16200000" flipH="1">
            <a:off x="7979232" y="2307770"/>
            <a:ext cx="359223" cy="108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rot="10800000">
            <a:off x="3668486" y="3113315"/>
            <a:ext cx="399598" cy="1120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 rot="16200000" flipH="1">
            <a:off x="2296886" y="3570514"/>
            <a:ext cx="1502229" cy="141514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Прямая со стрелкой 88"/>
          <p:cNvCxnSpPr/>
          <p:nvPr/>
        </p:nvCxnSpPr>
        <p:spPr>
          <a:xfrm>
            <a:off x="3091544" y="3537858"/>
            <a:ext cx="1709056" cy="87085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Скругленный прямоугольник 91"/>
          <p:cNvSpPr/>
          <p:nvPr/>
        </p:nvSpPr>
        <p:spPr>
          <a:xfrm>
            <a:off x="3189514" y="5040088"/>
            <a:ext cx="3809999" cy="6857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algn="ctr"/>
            <a:r>
              <a:rPr lang="en-US" sz="2000" dirty="0" smtClean="0"/>
              <a:t>- </a:t>
            </a:r>
            <a:r>
              <a:rPr lang="ru-RU" sz="2000" dirty="0" smtClean="0"/>
              <a:t>детские и молодежные общественные организации</a:t>
            </a:r>
          </a:p>
          <a:p>
            <a:pPr algn="ctr"/>
            <a:endParaRPr lang="ru-RU" altLang="en-US" sz="2000" b="1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707573" y="5910945"/>
            <a:ext cx="3581399" cy="4789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«Серебряные волонтёры»</a:t>
            </a:r>
            <a:endParaRPr lang="ru-RU" sz="3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altLang="en-US" sz="2000" b="1" dirty="0">
              <a:solidFill>
                <a:schemeClr val="tx1"/>
              </a:solidFill>
            </a:endParaRPr>
          </a:p>
        </p:txBody>
      </p:sp>
      <p:cxnSp>
        <p:nvCxnSpPr>
          <p:cNvPr id="98" name="Прямая со стрелкой 97"/>
          <p:cNvCxnSpPr/>
          <p:nvPr/>
        </p:nvCxnSpPr>
        <p:spPr>
          <a:xfrm rot="16200000" flipH="1">
            <a:off x="696685" y="4582884"/>
            <a:ext cx="2383973" cy="27214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696686" y="185056"/>
            <a:ext cx="108857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u="none" strike="noStrike" normalizeH="0" baseline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Порядок реализации и содержание проекта.</a:t>
            </a:r>
            <a:r>
              <a:rPr lang="ru-RU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u="sng" dirty="0" smtClean="0">
                <a:solidFill>
                  <a:schemeClr val="accent1">
                    <a:lumMod val="75000"/>
                  </a:schemeClr>
                </a:solidFill>
              </a:rPr>
              <a:t>Проект реализуется в несколько этапов:</a:t>
            </a:r>
            <a:endParaRPr kumimoji="0" lang="ru-RU" sz="2800" b="1" i="0" u="sng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0853" y="1295400"/>
            <a:ext cx="11508376" cy="175259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 </a:t>
            </a:r>
          </a:p>
          <a:p>
            <a:pPr algn="ctr"/>
            <a:r>
              <a:rPr lang="ru-RU" sz="2000" b="1" i="1" u="sng" dirty="0" smtClean="0"/>
              <a:t>Подготовительный</a:t>
            </a:r>
            <a:r>
              <a:rPr lang="ru-RU" sz="2000" b="1" i="1" dirty="0" smtClean="0"/>
              <a:t> </a:t>
            </a:r>
            <a:r>
              <a:rPr lang="ru-RU" sz="2000" b="1" i="1" dirty="0" smtClean="0"/>
              <a:t>: </a:t>
            </a:r>
            <a:r>
              <a:rPr lang="ru-RU" sz="2000" i="1" dirty="0" smtClean="0"/>
              <a:t>в ходе подготовительного этапа администрации сельских поселений и руководители образовательных организаций определяют и назначают ответственного (ответственных) за участие в Акции (специалисты по работе с молодёжью, руководители добровольческих отрядов образовательных организаций). </a:t>
            </a:r>
            <a:endParaRPr lang="ru-RU" sz="2000" dirty="0" smtClean="0"/>
          </a:p>
          <a:p>
            <a:pPr algn="ctr"/>
            <a:endParaRPr lang="ru-RU" altLang="en-US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9080" y="5747657"/>
            <a:ext cx="11486606" cy="90351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/>
              <a:t> </a:t>
            </a:r>
            <a:r>
              <a:rPr lang="ru-RU" sz="2000" b="1" i="1" u="sng" dirty="0" smtClean="0"/>
              <a:t>Заключительный</a:t>
            </a:r>
            <a:r>
              <a:rPr lang="ru-RU" sz="2000" b="1" i="1" u="sng" dirty="0" smtClean="0"/>
              <a:t>: </a:t>
            </a:r>
            <a:r>
              <a:rPr lang="ru-RU" sz="2000" i="1" dirty="0" smtClean="0"/>
              <a:t>подведение </a:t>
            </a:r>
            <a:r>
              <a:rPr lang="ru-RU" sz="2000" i="1" dirty="0" smtClean="0"/>
              <a:t>итогов, награждение активных участников.</a:t>
            </a:r>
            <a:endParaRPr lang="ru-RU" sz="2000" dirty="0" smtClean="0"/>
          </a:p>
          <a:p>
            <a:pPr algn="ctr"/>
            <a:endParaRPr lang="ru-RU" altLang="en-US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26424" y="3254829"/>
            <a:ext cx="11508376" cy="227511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i="1" dirty="0" smtClean="0">
              <a:solidFill>
                <a:schemeClr val="tx1"/>
              </a:solidFill>
            </a:endParaRP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u="sng" dirty="0" smtClean="0"/>
              <a:t>Основной</a:t>
            </a:r>
            <a:r>
              <a:rPr lang="ru-RU" sz="2000" b="1" dirty="0" smtClean="0"/>
              <a:t>:</a:t>
            </a:r>
            <a:r>
              <a:rPr lang="ru-RU" sz="2000" dirty="0" smtClean="0"/>
              <a:t>  </a:t>
            </a:r>
            <a:r>
              <a:rPr lang="ru-RU" sz="2000" i="1" dirty="0" smtClean="0"/>
              <a:t>участники Акции (волонтёры – вожатые) организуют, проводят мероприятия согласно индивидуальных планов работы детских спортивных площадок. После каждого мероприятия </a:t>
            </a:r>
            <a:r>
              <a:rPr lang="ru-RU" sz="2000" b="1" i="1" dirty="0" smtClean="0"/>
              <a:t>(не реже 1 раза в неделю)</a:t>
            </a:r>
            <a:r>
              <a:rPr lang="ru-RU" sz="2000" i="1" dirty="0" smtClean="0"/>
              <a:t> участники   Акции предоставляют фото-отчет в день проведения  мероприятия, на страничку МЦ «Импульс» в социальной сети </a:t>
            </a:r>
            <a:r>
              <a:rPr lang="ru-RU" sz="2000" i="1" dirty="0" err="1" smtClean="0"/>
              <a:t>ВКонтакте</a:t>
            </a:r>
            <a:r>
              <a:rPr lang="ru-RU" sz="2000" i="1" dirty="0" smtClean="0"/>
              <a:t> или на электронный </a:t>
            </a:r>
            <a:r>
              <a:rPr lang="ru-RU" sz="2000" b="1" i="1" dirty="0" smtClean="0"/>
              <a:t>адрес </a:t>
            </a:r>
            <a:r>
              <a:rPr lang="en-US" sz="2000" b="1" i="1" u="sng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2"/>
              </a:rPr>
              <a:t>impulsnik</a:t>
            </a:r>
            <a:r>
              <a:rPr lang="ru-RU" sz="2000" b="1" i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2"/>
              </a:rPr>
              <a:t>@</a:t>
            </a:r>
            <a:r>
              <a:rPr lang="en-US" sz="2000" b="1" i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2"/>
              </a:rPr>
              <a:t>mail</a:t>
            </a:r>
            <a:r>
              <a:rPr lang="ru-RU" sz="2000" b="1" i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2"/>
              </a:rPr>
              <a:t>.</a:t>
            </a:r>
            <a:r>
              <a:rPr lang="en-US" sz="2000" b="1" i="1" u="sng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hlinkClick r:id="rId2"/>
              </a:rPr>
              <a:t>ru</a:t>
            </a:r>
            <a:r>
              <a:rPr lang="ru-RU" sz="2000" b="1" i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или </a:t>
            </a:r>
            <a:r>
              <a:rPr lang="en-US" sz="2000" b="1" dirty="0" smtClean="0"/>
              <a:t>WhatsApp</a:t>
            </a:r>
            <a:r>
              <a:rPr lang="ru-RU" sz="2000" b="1" dirty="0" smtClean="0"/>
              <a:t> 89275058409</a:t>
            </a:r>
            <a:r>
              <a:rPr lang="ru-RU" sz="2000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2000" i="1" dirty="0" smtClean="0"/>
              <a:t>с пометкой </a:t>
            </a:r>
          </a:p>
          <a:p>
            <a:pPr algn="ctr"/>
            <a:r>
              <a:rPr lang="ru-RU" sz="2000" i="1" dirty="0" smtClean="0"/>
              <a:t>«Я – вожатый -</a:t>
            </a:r>
            <a:r>
              <a:rPr lang="ru-RU" sz="2000" i="1" dirty="0" smtClean="0"/>
              <a:t>2023». </a:t>
            </a:r>
            <a:endParaRPr lang="ru-RU" sz="2000" dirty="0" smtClean="0"/>
          </a:p>
          <a:p>
            <a:pPr algn="ctr"/>
            <a:endParaRPr lang="ru-RU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9468" y="261259"/>
            <a:ext cx="7629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МЕРОПРИЯТИЯ ПРОЕКТА</a:t>
            </a:r>
            <a:endParaRPr lang="ru-RU" sz="4400" b="1" dirty="0">
              <a:ln w="12700">
                <a:solidFill>
                  <a:srgbClr val="002060"/>
                </a:solidFill>
                <a:prstDash val="solid"/>
              </a:ln>
              <a:solidFill>
                <a:schemeClr val="accent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83029" y="762002"/>
            <a:ext cx="10765971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zh-CN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Праздники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Конкурсный программы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Викторины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Спортивные соревнования и мероприятия.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Игровые программы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Литературные чтения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Творческие мастерские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Тематические беседы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</a:t>
            </a:r>
            <a:r>
              <a:rPr kumimoji="0" lang="ru-RU" altLang="zh-CN" sz="3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Квесты</a:t>
            </a: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• </a:t>
            </a:r>
            <a:r>
              <a:rPr kumimoji="0" lang="ru-RU" altLang="zh-CN" sz="36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Флешмобы</a:t>
            </a:r>
            <a:endParaRPr kumimoji="0" lang="ru-RU" altLang="zh-CN" sz="3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Ryzen\Desktop\РАБОЧИЙ СТОЛ\вожатый\IMG-20190822-WA0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371" y="171450"/>
            <a:ext cx="6085114" cy="4563836"/>
          </a:xfrm>
          <a:prstGeom prst="rect">
            <a:avLst/>
          </a:prstGeom>
          <a:noFill/>
        </p:spPr>
      </p:pic>
      <p:pic>
        <p:nvPicPr>
          <p:cNvPr id="39938" name="Picture 2" descr="C:\Users\Ryzen\Desktop\РАБОЧИЙ СТОЛ\вожатый\IMG-20190605-WA0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6285" y="141514"/>
            <a:ext cx="5457371" cy="3069771"/>
          </a:xfrm>
          <a:prstGeom prst="rect">
            <a:avLst/>
          </a:prstGeom>
          <a:noFill/>
        </p:spPr>
      </p:pic>
      <p:pic>
        <p:nvPicPr>
          <p:cNvPr id="39939" name="Picture 3" descr="C:\Users\Ryzen\Desktop\РАБОЧИЙ СТОЛ\вожатый\IMG-20190611-WA00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2428" y="3341915"/>
            <a:ext cx="4426857" cy="33201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 descr="C:\Users\Ryzen\Desktop\РАБОЧИЙ СТОЛ\вожатый\IMG-20190612-WA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1" y="141514"/>
            <a:ext cx="7228114" cy="5421086"/>
          </a:xfrm>
          <a:prstGeom prst="rect">
            <a:avLst/>
          </a:prstGeom>
          <a:noFill/>
        </p:spPr>
      </p:pic>
      <p:pic>
        <p:nvPicPr>
          <p:cNvPr id="38914" name="Picture 2" descr="C:\Users\Ryzen\Desktop\РАБОЧИЙ СТОЛ\вожатый\IMG-20190612-WA0024.jpg"/>
          <p:cNvPicPr>
            <a:picLocks noChangeAspect="1" noChangeArrowheads="1"/>
          </p:cNvPicPr>
          <p:nvPr/>
        </p:nvPicPr>
        <p:blipFill>
          <a:blip r:embed="rId3"/>
          <a:srcRect t="21040" b="18317"/>
          <a:stretch>
            <a:fillRect/>
          </a:stretch>
        </p:blipFill>
        <p:spPr bwMode="auto">
          <a:xfrm>
            <a:off x="1426029" y="4191000"/>
            <a:ext cx="5833855" cy="2667000"/>
          </a:xfrm>
          <a:prstGeom prst="rect">
            <a:avLst/>
          </a:prstGeom>
          <a:noFill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0771" y="0"/>
            <a:ext cx="4792436" cy="6389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 descr="C:\Users\Ryzen\Desktop\РАБОЧИЙ СТОЛ\вожатый\IMG-20190613-WA0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371" y="234041"/>
            <a:ext cx="5421086" cy="4065815"/>
          </a:xfrm>
          <a:prstGeom prst="rect">
            <a:avLst/>
          </a:prstGeom>
          <a:noFill/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 t="6602" b="39615"/>
          <a:stretch>
            <a:fillRect/>
          </a:stretch>
        </p:blipFill>
        <p:spPr bwMode="auto">
          <a:xfrm>
            <a:off x="5832020" y="195942"/>
            <a:ext cx="5935436" cy="425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0543" y="315005"/>
            <a:ext cx="5671457" cy="319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966857" cy="5225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 t="17445"/>
          <a:stretch>
            <a:fillRect/>
          </a:stretch>
        </p:blipFill>
        <p:spPr bwMode="auto">
          <a:xfrm>
            <a:off x="5979888" y="3733801"/>
            <a:ext cx="6212112" cy="28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166</TotalTime>
  <Words>307</Words>
  <Application>WPS Presentation</Application>
  <PresentationFormat>Произвольный</PresentationFormat>
  <Paragraphs>50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WPP Presentation</dc:title>
  <dc:creator>ПК</dc:creator>
  <cp:lastModifiedBy>AMD</cp:lastModifiedBy>
  <cp:revision>30</cp:revision>
  <dcterms:created xsi:type="dcterms:W3CDTF">2018-07-06T13:01:00Z</dcterms:created>
  <dcterms:modified xsi:type="dcterms:W3CDTF">2023-05-22T11:10:02Z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1049-10.2.0.7516</vt:lpwstr>
  </property>
</Properties>
</file>