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9" d="100"/>
          <a:sy n="69" d="100"/>
        </p:scale>
        <p:origin x="-1416" y="-96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1371600"/>
            <a:ext cx="7772400" cy="2505074"/>
          </a:xfrm>
        </p:spPr>
        <p:txBody>
          <a:bodyPr anchor="b"/>
          <a:lstStyle>
            <a:lvl1pPr algn="ctr" defTabSz="914400">
              <a:lnSpc>
                <a:spcPct val="100000"/>
              </a:lnSpc>
              <a:spcBef>
                <a:spcPts val="0"/>
              </a:spcBef>
              <a:buNone/>
              <a:defRPr lang="en-US" sz="48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7" name="Oval 6"/>
          <p:cNvSpPr/>
          <p:nvPr/>
        </p:nvSpPr>
        <p:spPr bwMode="auto"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365760" y="1600200"/>
            <a:ext cx="4041648" cy="452628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 bwMode="auto">
          <a:xfrm>
            <a:off x="457200" y="2212848"/>
            <a:ext cx="4041648" cy="391363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 bwMode="auto">
          <a:xfrm>
            <a:off x="4672584" y="2212848"/>
            <a:ext cx="4041648" cy="39131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907087" y="2438400"/>
            <a:ext cx="3008313" cy="368776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508126" y="1143000"/>
            <a:ext cx="6054724" cy="45410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7" name="Oval 6"/>
          <p:cNvSpPr/>
          <p:nvPr/>
        </p:nvSpPr>
        <p:spPr bwMode="auto"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lnSpc>
          <a:spcPts val="5800"/>
        </a:lnSpc>
        <a:spcBef>
          <a:spcPts val="0"/>
        </a:spcBef>
        <a:buNone/>
        <a:defRPr sz="54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3200">
                <a:latin typeface="Arial"/>
                <a:cs typeface="Arial"/>
              </a:rPr>
              <a:t>Государственное </a:t>
            </a:r>
            <a:r>
              <a:rPr lang="ru-RU" sz="3200">
                <a:latin typeface="Arial"/>
                <a:cs typeface="Arial"/>
              </a:rPr>
              <a:t>бюджетное учреждение «Центр социального обслуживания № 6»</a:t>
            </a:r>
            <a:endParaRPr lang="ru-RU" sz="3200" b="1">
              <a:latin typeface="Arial"/>
              <a:cs typeface="Arial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 bwMode="auto">
          <a:xfrm>
            <a:off x="179512" y="1340768"/>
            <a:ext cx="4104456" cy="2088232"/>
          </a:xfrm>
        </p:spPr>
        <p:txBody>
          <a:bodyPr/>
          <a:lstStyle/>
          <a:p>
            <a:pPr>
              <a:defRPr/>
            </a:pPr>
            <a:endParaRPr lang="ru-RU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Щучанский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ru-RU" b="1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муниципальный округ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Курганская область</a:t>
            </a:r>
            <a:endParaRPr lang="ru-RU" b="1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 bwMode="auto">
          <a:xfrm flipH="0" flipV="0">
            <a:off x="4716015" y="1600200"/>
            <a:ext cx="4176463" cy="2360990"/>
          </a:xfrm>
        </p:spPr>
        <p:txBody>
          <a:bodyPr/>
          <a:lstStyle/>
          <a:p>
            <a:pPr>
              <a:defRPr/>
            </a:pPr>
            <a:r>
              <a:rPr lang="ru-RU" sz="2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Arial"/>
                <a:cs typeface="Arial"/>
              </a:rPr>
              <a:t>Участие волонтеров в деятельности учреждения</a:t>
            </a:r>
            <a:br>
              <a:rPr lang="ru-RU" sz="2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Arial"/>
                <a:cs typeface="Arial"/>
              </a:rPr>
            </a:br>
            <a:endParaRPr lang="ru-RU" sz="2600">
              <a:solidFill>
                <a:schemeClr val="accent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 bwMode="auto">
          <a:xfrm>
            <a:off x="457200" y="3645024"/>
            <a:ext cx="4041648" cy="24814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sz="320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endParaRPr lang="ru-RU" sz="140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br>
              <a:rPr lang="ru-RU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</a:br>
            <a:endParaRPr lang="ru-RU" sz="3200"/>
          </a:p>
          <a:p>
            <a:pPr marL="0" indent="0" algn="ctr">
              <a:buNone/>
              <a:defRPr/>
            </a:pPr>
            <a:endParaRPr lang="ru-RU" sz="32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 bwMode="auto">
          <a:xfrm flipH="0" flipV="0">
            <a:off x="4499991" y="1965476"/>
            <a:ext cx="4464495" cy="397630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ctr">
              <a:buNone/>
              <a:defRPr/>
            </a:pPr>
            <a:endParaRPr lang="ru-RU" sz="3600" i="1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endParaRPr lang="ru-RU" sz="3600" i="1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endParaRPr lang="ru-RU" sz="3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9512" y="3140968"/>
            <a:ext cx="4104456" cy="316835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04664"/>
            <a:ext cx="8229600" cy="360040"/>
          </a:xfrm>
        </p:spPr>
        <p:txBody>
          <a:bodyPr/>
          <a:lstStyle/>
          <a:p>
            <a:pPr>
              <a:defRPr/>
            </a:pPr>
            <a:endParaRPr lang="ru-RU" sz="900"/>
          </a:p>
        </p:txBody>
      </p:sp>
      <p:graphicFrame>
        <p:nvGraphicFramePr>
          <p:cNvPr id="4" name="Объект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611560" y="980728"/>
          <a:ext cx="8064896" cy="495959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1152128"/>
                <a:gridCol w="720080"/>
                <a:gridCol w="1008112"/>
                <a:gridCol w="855839"/>
                <a:gridCol w="953300"/>
                <a:gridCol w="1350184"/>
                <a:gridCol w="994544"/>
                <a:gridCol w="1030709"/>
              </a:tblGrid>
              <a:tr h="1586335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Год </a:t>
                      </a:r>
                      <a:endParaRPr lang="ru-RU" sz="16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Кол-во мероприятий</a:t>
                      </a:r>
                      <a:endParaRPr lang="ru-RU" sz="16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Кол-во участников</a:t>
                      </a:r>
                      <a:endParaRPr lang="ru-RU" sz="16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Кол-во детей</a:t>
                      </a:r>
                      <a:endParaRPr lang="ru-RU" sz="16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Кол-во родителей</a:t>
                      </a:r>
                      <a:endParaRPr lang="ru-RU" sz="16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Распространено печатной продукции</a:t>
                      </a:r>
                      <a:endParaRPr lang="ru-RU" sz="16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Распространено буклетов </a:t>
                      </a:r>
                      <a:endParaRPr lang="ru-RU" sz="16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Arial"/>
                          <a:cs typeface="Arial"/>
                        </a:rPr>
                        <a:t>Распространено листовок</a:t>
                      </a:r>
                      <a:endParaRPr lang="ru-RU" sz="16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032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Arial"/>
                          <a:cs typeface="Arial"/>
                        </a:rPr>
                        <a:t>2022</a:t>
                      </a:r>
                      <a:endParaRPr lang="ru-RU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1135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974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161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6810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2"/>
                          </a:solidFill>
                          <a:latin typeface="Arial"/>
                          <a:ea typeface="Arial"/>
                          <a:cs typeface="Arial"/>
                        </a:rPr>
                        <a:t>3405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3405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032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Arial"/>
                          <a:cs typeface="Arial"/>
                        </a:rPr>
                        <a:t>2023</a:t>
                      </a:r>
                      <a:endParaRPr lang="ru-RU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1359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1204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155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8088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2"/>
                          </a:solidFill>
                          <a:latin typeface="Arial"/>
                          <a:ea typeface="Arial"/>
                          <a:cs typeface="Arial"/>
                        </a:rPr>
                        <a:t>4044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4044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20164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Arial"/>
                          <a:cs typeface="Arial"/>
                        </a:rPr>
                        <a:t>2024</a:t>
                      </a:r>
                      <a:r>
                        <a:rPr lang="ru-RU" sz="1800">
                          <a:latin typeface="Arial"/>
                          <a:cs typeface="Arial"/>
                        </a:rPr>
                        <a:t>         </a:t>
                      </a:r>
                      <a:endParaRPr lang="ru-RU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24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1225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1060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165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8100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4050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4050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032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Arial"/>
                          <a:cs typeface="Arial"/>
                        </a:rPr>
                        <a:t>ИТОГО:</a:t>
                      </a:r>
                      <a:endParaRPr lang="ru-RU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3719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3238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481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22998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11499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11499</a:t>
                      </a:r>
                      <a:endParaRPr lang="ru-RU" sz="200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8568952" cy="2160240"/>
          </a:xfrm>
        </p:spPr>
        <p:txBody>
          <a:bodyPr/>
          <a:lstStyle/>
          <a:p>
            <a:pPr>
              <a:defRPr/>
            </a:pPr>
            <a:r>
              <a:rPr lang="ru-RU" sz="2600" b="1" spc="-15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Волонтеры принимают</a:t>
            </a:r>
            <a:br>
              <a:rPr lang="ru-RU" sz="2600" b="1" spc="-15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</a:br>
            <a:r>
              <a:rPr lang="ru-RU" sz="2600" b="1" spc="-15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в профилактической  акция </a:t>
            </a:r>
            <a:br>
              <a:rPr lang="ru-RU" sz="2600" b="1" spc="-15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</a:br>
            <a:r>
              <a:rPr lang="ru-RU" sz="2600" b="1" spc="-15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«Знаешь сам – расскажи другому</a:t>
            </a:r>
            <a:r>
              <a:rPr lang="ru-RU" sz="2600" b="1" spc="-15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» по распространению печатной продукции профилактической направленности</a:t>
            </a:r>
            <a:endParaRPr sz="2600" b="1" spc="-15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4932041" y="1988840"/>
            <a:ext cx="3983360" cy="413732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5389101" y="2492895"/>
            <a:ext cx="2686017" cy="40324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70103002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719136" y="1988839"/>
            <a:ext cx="2631017" cy="41373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43124531" name=""/>
          <p:cNvSpPr/>
          <p:nvPr/>
        </p:nvSpPr>
        <p:spPr bwMode="auto">
          <a:xfrm>
            <a:off x="2978085" y="3527226"/>
            <a:ext cx="119062" cy="163710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0"/>
                </a:moveTo>
                <a:cubicBezTo>
                  <a:pt x="16199" y="7854"/>
                  <a:pt x="32399" y="11781"/>
                  <a:pt x="43200" y="19636"/>
                </a:cubicBezTo>
                <a:cubicBezTo>
                  <a:pt x="43200" y="31418"/>
                  <a:pt x="32399" y="43200"/>
                  <a:pt x="16199" y="31418"/>
                </a:cubicBezTo>
                <a:lnTo>
                  <a:pt x="16199" y="15709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88043" name=""/>
          <p:cNvSpPr/>
          <p:nvPr/>
        </p:nvSpPr>
        <p:spPr bwMode="auto">
          <a:xfrm>
            <a:off x="2442304" y="4033242"/>
            <a:ext cx="104179" cy="8929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6171" y="43200"/>
                </a:moveTo>
                <a:cubicBezTo>
                  <a:pt x="24685" y="43200"/>
                  <a:pt x="43200" y="28799"/>
                  <a:pt x="43200" y="7199"/>
                </a:cubicBezTo>
                <a:quadBezTo>
                  <a:pt x="18514" y="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298864" name=""/>
          <p:cNvSpPr/>
          <p:nvPr/>
        </p:nvSpPr>
        <p:spPr bwMode="auto">
          <a:xfrm>
            <a:off x="2382773" y="4063007"/>
            <a:ext cx="104179" cy="2976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37028" y="43200"/>
                </a:moveTo>
                <a:cubicBezTo>
                  <a:pt x="0" y="21600"/>
                  <a:pt x="24685" y="0"/>
                  <a:pt x="4320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327383" name=""/>
          <p:cNvSpPr/>
          <p:nvPr/>
        </p:nvSpPr>
        <p:spPr bwMode="auto">
          <a:xfrm>
            <a:off x="3350156" y="3899296"/>
            <a:ext cx="89295" cy="238124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28800" y="26999"/>
                </a:moveTo>
                <a:cubicBezTo>
                  <a:pt x="7200" y="16200"/>
                  <a:pt x="7200" y="8100"/>
                  <a:pt x="0" y="0"/>
                </a:cubicBezTo>
                <a:cubicBezTo>
                  <a:pt x="28800" y="8100"/>
                  <a:pt x="43200" y="16200"/>
                  <a:pt x="43200" y="26999"/>
                </a:cubicBezTo>
                <a:quadBezTo>
                  <a:pt x="43200" y="35099"/>
                  <a:pt x="36000" y="4320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518488" name=""/>
          <p:cNvSpPr/>
          <p:nvPr/>
        </p:nvSpPr>
        <p:spPr bwMode="auto">
          <a:xfrm>
            <a:off x="6594609" y="4182069"/>
            <a:ext cx="223242" cy="2976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31680" y="0"/>
                  <a:pt x="17280" y="21600"/>
                  <a:pt x="8640" y="43200"/>
                </a:cubicBezTo>
                <a:cubicBezTo>
                  <a:pt x="0" y="43200"/>
                  <a:pt x="8640" y="43200"/>
                  <a:pt x="20160" y="4320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44525" name=""/>
          <p:cNvSpPr/>
          <p:nvPr/>
        </p:nvSpPr>
        <p:spPr bwMode="auto">
          <a:xfrm>
            <a:off x="6237421" y="4182069"/>
            <a:ext cx="104179" cy="7441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4685" y="25919"/>
                  <a:pt x="0" y="17280"/>
                  <a:pt x="12342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3622975" name=""/>
          <p:cNvSpPr/>
          <p:nvPr/>
        </p:nvSpPr>
        <p:spPr bwMode="auto">
          <a:xfrm>
            <a:off x="5329569" y="3616523"/>
            <a:ext cx="282773" cy="17859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36378" y="43200"/>
                </a:moveTo>
                <a:cubicBezTo>
                  <a:pt x="27284" y="39599"/>
                  <a:pt x="20463" y="39599"/>
                  <a:pt x="27284" y="35999"/>
                </a:cubicBezTo>
                <a:cubicBezTo>
                  <a:pt x="36378" y="35999"/>
                  <a:pt x="43200" y="35999"/>
                  <a:pt x="36378" y="35999"/>
                </a:cubicBezTo>
                <a:cubicBezTo>
                  <a:pt x="27284" y="28799"/>
                  <a:pt x="15915" y="14399"/>
                  <a:pt x="9094" y="7199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245351" name=""/>
          <p:cNvSpPr/>
          <p:nvPr/>
        </p:nvSpPr>
        <p:spPr bwMode="auto">
          <a:xfrm>
            <a:off x="5671874" y="4211835"/>
            <a:ext cx="238124" cy="2976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21599" y="0"/>
                </a:moveTo>
                <a:cubicBezTo>
                  <a:pt x="35100" y="21599"/>
                  <a:pt x="43200" y="43200"/>
                  <a:pt x="32399" y="43200"/>
                </a:cubicBezTo>
                <a:cubicBezTo>
                  <a:pt x="18900" y="43200"/>
                  <a:pt x="8099" y="21599"/>
                  <a:pt x="0" y="21599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7998356" name=""/>
          <p:cNvSpPr/>
          <p:nvPr/>
        </p:nvSpPr>
        <p:spPr bwMode="auto">
          <a:xfrm>
            <a:off x="3379921" y="4033242"/>
            <a:ext cx="89295" cy="446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43200"/>
                </a:moveTo>
                <a:quadBezTo>
                  <a:pt x="21600" y="28800"/>
                  <a:pt x="4320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385761" name=""/>
          <p:cNvSpPr/>
          <p:nvPr/>
        </p:nvSpPr>
        <p:spPr bwMode="auto">
          <a:xfrm>
            <a:off x="2412538" y="4003476"/>
            <a:ext cx="178593" cy="10417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1600" y="24685"/>
                  <a:pt x="10800" y="18514"/>
                  <a:pt x="0" y="18514"/>
                </a:cubicBezTo>
                <a:cubicBezTo>
                  <a:pt x="14400" y="12342"/>
                  <a:pt x="25200" y="12342"/>
                  <a:pt x="3240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3083610" name=""/>
          <p:cNvSpPr/>
          <p:nvPr/>
        </p:nvSpPr>
        <p:spPr bwMode="auto">
          <a:xfrm>
            <a:off x="2397656" y="4033242"/>
            <a:ext cx="104179" cy="446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quadBezTo>
                  <a:pt x="24685" y="2880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0919270" name=""/>
          <p:cNvSpPr/>
          <p:nvPr/>
        </p:nvSpPr>
        <p:spPr bwMode="auto">
          <a:xfrm>
            <a:off x="3290624" y="4018359"/>
            <a:ext cx="119062" cy="446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quadBezTo>
                  <a:pt x="27000" y="28799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7644" name=""/>
          <p:cNvSpPr/>
          <p:nvPr/>
        </p:nvSpPr>
        <p:spPr bwMode="auto">
          <a:xfrm>
            <a:off x="3379921" y="4063007"/>
            <a:ext cx="178593" cy="2976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1600" y="43200"/>
                  <a:pt x="10800" y="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200618" name=""/>
          <p:cNvSpPr/>
          <p:nvPr/>
        </p:nvSpPr>
        <p:spPr bwMode="auto">
          <a:xfrm>
            <a:off x="6698788" y="4182069"/>
            <a:ext cx="104179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quadBezTo>
                  <a:pt x="18514" y="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9155669" name=""/>
          <p:cNvSpPr/>
          <p:nvPr/>
        </p:nvSpPr>
        <p:spPr bwMode="auto">
          <a:xfrm>
            <a:off x="6624374" y="4182069"/>
            <a:ext cx="133945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cubicBezTo>
                  <a:pt x="28800" y="0"/>
                  <a:pt x="14400" y="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1513829" name=""/>
          <p:cNvSpPr/>
          <p:nvPr/>
        </p:nvSpPr>
        <p:spPr bwMode="auto">
          <a:xfrm>
            <a:off x="6237421" y="4256484"/>
            <a:ext cx="89295" cy="1488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quadBezTo>
                  <a:pt x="21600" y="4320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6930464" name=""/>
          <p:cNvSpPr/>
          <p:nvPr/>
        </p:nvSpPr>
        <p:spPr bwMode="auto">
          <a:xfrm>
            <a:off x="6163006" y="4152304"/>
            <a:ext cx="193476" cy="7441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quadBezTo>
                  <a:pt x="13292" y="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2688622" name=""/>
          <p:cNvSpPr/>
          <p:nvPr/>
        </p:nvSpPr>
        <p:spPr bwMode="auto">
          <a:xfrm>
            <a:off x="5761171" y="4152304"/>
            <a:ext cx="104179" cy="1488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18514" y="43200"/>
                  <a:pt x="0" y="43200"/>
                  <a:pt x="18514" y="0"/>
                </a:cubicBezTo>
                <a:lnTo>
                  <a:pt x="37028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5701324" name=""/>
          <p:cNvSpPr/>
          <p:nvPr/>
        </p:nvSpPr>
        <p:spPr bwMode="auto">
          <a:xfrm>
            <a:off x="5389101" y="3705820"/>
            <a:ext cx="208359" cy="2976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3942" y="43200"/>
                  <a:pt x="24685" y="43200"/>
                  <a:pt x="12342" y="43200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641881" name=""/>
          <p:cNvSpPr/>
          <p:nvPr/>
        </p:nvSpPr>
        <p:spPr bwMode="auto">
          <a:xfrm>
            <a:off x="5389101" y="3705820"/>
            <a:ext cx="133945" cy="446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8800" y="43200"/>
                  <a:pt x="14400" y="28799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008871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422738" y="2492895"/>
            <a:ext cx="2781904" cy="4032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3000" b="1" spc="-15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В </a:t>
            </a:r>
            <a:r>
              <a:rPr lang="ru-RU" sz="3000" b="1" i="0" u="none" strike="noStrike" cap="none" spc="-149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000" b="1" i="0" u="none" strike="noStrike" cap="none" spc="-149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рамках </a:t>
            </a:r>
            <a:r>
              <a:rPr lang="ru-RU" sz="3000" b="1" i="0" u="none" strike="noStrike" cap="none" spc="-149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аутрич</a:t>
            </a:r>
            <a:r>
              <a:rPr lang="ru-RU" sz="3000" b="1" i="0" u="none" strike="noStrike" cap="none" spc="-149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 - мероприятий  </a:t>
            </a:r>
            <a:br>
              <a:rPr lang="ru-RU" sz="3000" b="1" i="0" u="none" strike="noStrike" cap="none" spc="-149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lang="ru-RU" sz="3000" b="1" i="0" u="none" strike="noStrike" cap="none" spc="-149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в</a:t>
            </a:r>
            <a:r>
              <a:rPr lang="ru-RU" sz="3000" b="1" spc="-149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олонтеры принимают участие в работе профессиональных площадок</a:t>
            </a:r>
            <a:br>
              <a:rPr lang="ru-RU" sz="3000" b="1" spc="-15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</a:br>
            <a:endParaRPr lang="ru-RU" sz="3000" b="1" spc="-15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697023" y="2638036"/>
            <a:ext cx="4792373" cy="31979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 flipH="0" flipV="0">
            <a:off x="5796135" y="2131785"/>
            <a:ext cx="3096343" cy="441476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5410470" name=""/>
          <p:cNvSpPr/>
          <p:nvPr/>
        </p:nvSpPr>
        <p:spPr bwMode="auto">
          <a:xfrm>
            <a:off x="7204804" y="3348632"/>
            <a:ext cx="238124" cy="10417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8100" y="43200"/>
                </a:moveTo>
                <a:cubicBezTo>
                  <a:pt x="16200" y="37028"/>
                  <a:pt x="24300" y="37028"/>
                  <a:pt x="32400" y="37028"/>
                </a:cubicBezTo>
                <a:cubicBezTo>
                  <a:pt x="24300" y="37028"/>
                  <a:pt x="16200" y="37028"/>
                  <a:pt x="8100" y="43200"/>
                </a:cubicBezTo>
                <a:cubicBezTo>
                  <a:pt x="0" y="43200"/>
                  <a:pt x="8100" y="37028"/>
                  <a:pt x="13499" y="24685"/>
                </a:cubicBezTo>
                <a:cubicBezTo>
                  <a:pt x="18899" y="12342"/>
                  <a:pt x="26999" y="6171"/>
                  <a:pt x="35099" y="0"/>
                </a:cubicBezTo>
                <a:lnTo>
                  <a:pt x="4320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164873" name=""/>
          <p:cNvSpPr/>
          <p:nvPr/>
        </p:nvSpPr>
        <p:spPr bwMode="auto">
          <a:xfrm>
            <a:off x="6892265" y="4330898"/>
            <a:ext cx="476249" cy="10417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32400" y="43200"/>
                </a:moveTo>
                <a:cubicBezTo>
                  <a:pt x="39150" y="30857"/>
                  <a:pt x="43200" y="24685"/>
                  <a:pt x="35099" y="24685"/>
                </a:cubicBezTo>
                <a:cubicBezTo>
                  <a:pt x="29699" y="24685"/>
                  <a:pt x="25649" y="24685"/>
                  <a:pt x="18899" y="18514"/>
                </a:cubicBezTo>
                <a:cubicBezTo>
                  <a:pt x="13499" y="18514"/>
                  <a:pt x="9449" y="18514"/>
                  <a:pt x="4050" y="18514"/>
                </a:cubicBezTo>
                <a:cubicBezTo>
                  <a:pt x="0" y="6171"/>
                  <a:pt x="4050" y="0"/>
                  <a:pt x="8100" y="0"/>
                </a:cubicBezTo>
                <a:quadBezTo>
                  <a:pt x="13499" y="24685"/>
                  <a:pt x="14849" y="4320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294053" name=""/>
          <p:cNvSpPr/>
          <p:nvPr/>
        </p:nvSpPr>
        <p:spPr bwMode="auto">
          <a:xfrm>
            <a:off x="7294101" y="3408163"/>
            <a:ext cx="133945" cy="1488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quadBezTo>
                  <a:pt x="28800" y="4320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6136738" name=""/>
          <p:cNvSpPr/>
          <p:nvPr/>
        </p:nvSpPr>
        <p:spPr bwMode="auto">
          <a:xfrm>
            <a:off x="7264335" y="3393281"/>
            <a:ext cx="89295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0" y="0"/>
                </a:moveTo>
                <a:quadBezTo>
                  <a:pt x="21600" y="0"/>
                  <a:pt x="4320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514429" name=""/>
          <p:cNvSpPr/>
          <p:nvPr/>
        </p:nvSpPr>
        <p:spPr bwMode="auto">
          <a:xfrm>
            <a:off x="7219686" y="3937329"/>
            <a:ext cx="223242" cy="2976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1680" y="43200"/>
                  <a:pt x="20160" y="21599"/>
                  <a:pt x="8640" y="21599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492852" name=""/>
          <p:cNvSpPr/>
          <p:nvPr/>
        </p:nvSpPr>
        <p:spPr bwMode="auto">
          <a:xfrm>
            <a:off x="7249452" y="3408163"/>
            <a:ext cx="133945" cy="2976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3599" y="0"/>
                  <a:pt x="14400" y="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236657" name=""/>
          <p:cNvSpPr/>
          <p:nvPr/>
        </p:nvSpPr>
        <p:spPr bwMode="auto">
          <a:xfrm>
            <a:off x="7130390" y="4420195"/>
            <a:ext cx="223242" cy="1488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1680" y="43200"/>
                  <a:pt x="17280" y="43200"/>
                  <a:pt x="8640" y="43200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396758" name=""/>
          <p:cNvSpPr/>
          <p:nvPr/>
        </p:nvSpPr>
        <p:spPr bwMode="auto">
          <a:xfrm>
            <a:off x="7055976" y="4405312"/>
            <a:ext cx="327421" cy="1488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37309" y="43200"/>
                  <a:pt x="29454" y="43200"/>
                  <a:pt x="23563" y="43200"/>
                </a:cubicBezTo>
                <a:cubicBezTo>
                  <a:pt x="17672" y="43200"/>
                  <a:pt x="11781" y="43200"/>
                  <a:pt x="5890" y="43200"/>
                </a:cubicBezTo>
                <a:lnTo>
                  <a:pt x="0" y="4320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232553" name=""/>
          <p:cNvSpPr/>
          <p:nvPr/>
        </p:nvSpPr>
        <p:spPr bwMode="auto">
          <a:xfrm>
            <a:off x="7160155" y="4435077"/>
            <a:ext cx="178593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cubicBezTo>
                  <a:pt x="32400" y="0"/>
                  <a:pt x="21600" y="0"/>
                  <a:pt x="10800" y="0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662213" name=""/>
          <p:cNvSpPr/>
          <p:nvPr/>
        </p:nvSpPr>
        <p:spPr bwMode="auto">
          <a:xfrm>
            <a:off x="7145273" y="4390429"/>
            <a:ext cx="223242" cy="5953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8800" y="32400"/>
                  <a:pt x="8640" y="10799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260647"/>
            <a:ext cx="8229600" cy="103959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600" b="1" i="0" u="none" strike="noStrike" cap="none" spc="-149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Волонтеры принимают активное участие </a:t>
            </a:r>
            <a:br>
              <a:rPr lang="ru-RU" sz="2600" b="1" i="0" u="none" strike="noStrike" cap="none" spc="-149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lang="ru-RU" sz="2600" b="1" i="0" u="none" strike="noStrike" cap="none" spc="-149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в проведении квест - игр </a:t>
            </a:r>
            <a:r>
              <a:rPr lang="ru-RU" sz="2600" b="1" i="0" u="none" strike="noStrike" cap="none" spc="-149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lang="ru-RU"/>
          </a:p>
        </p:txBody>
      </p:sp>
      <p:pic>
        <p:nvPicPr>
          <p:cNvPr id="7" name="Picture 2"/>
          <p:cNvPicPr>
            <a:picLocks noChangeAspect="1" noChangeArrowheads="1" noGrp="1"/>
          </p:cNvPicPr>
          <p:nvPr>
            <p:ph sz="quarter" idx="13"/>
          </p:nvPr>
        </p:nvPicPr>
        <p:blipFill>
          <a:blip r:embed="rId2"/>
          <a:stretch/>
        </p:blipFill>
        <p:spPr bwMode="auto">
          <a:xfrm flipH="0" flipV="0">
            <a:off x="365124" y="2567283"/>
            <a:ext cx="3930231" cy="30677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5699046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199" y="1600200"/>
            <a:ext cx="4038599" cy="452596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363005403" name=""/>
          <p:cNvSpPr/>
          <p:nvPr/>
        </p:nvSpPr>
        <p:spPr bwMode="auto">
          <a:xfrm>
            <a:off x="3171562" y="2500312"/>
            <a:ext cx="193476" cy="193476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26584" y="43200"/>
                </a:moveTo>
                <a:cubicBezTo>
                  <a:pt x="26584" y="26584"/>
                  <a:pt x="16615" y="19938"/>
                  <a:pt x="6646" y="13292"/>
                </a:cubicBezTo>
                <a:cubicBezTo>
                  <a:pt x="0" y="6646"/>
                  <a:pt x="9969" y="0"/>
                  <a:pt x="26584" y="0"/>
                </a:cubicBezTo>
                <a:lnTo>
                  <a:pt x="4320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483778" name=""/>
          <p:cNvSpPr/>
          <p:nvPr/>
        </p:nvSpPr>
        <p:spPr bwMode="auto">
          <a:xfrm>
            <a:off x="6549960" y="2872382"/>
            <a:ext cx="253007" cy="25300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22870" y="43200"/>
                </a:moveTo>
                <a:cubicBezTo>
                  <a:pt x="27952" y="38117"/>
                  <a:pt x="20329" y="35576"/>
                  <a:pt x="12705" y="33035"/>
                </a:cubicBezTo>
                <a:cubicBezTo>
                  <a:pt x="5082" y="33035"/>
                  <a:pt x="0" y="27952"/>
                  <a:pt x="5082" y="22870"/>
                </a:cubicBezTo>
                <a:cubicBezTo>
                  <a:pt x="7623" y="15247"/>
                  <a:pt x="10164" y="7623"/>
                  <a:pt x="12705" y="0"/>
                </a:cubicBezTo>
                <a:cubicBezTo>
                  <a:pt x="20329" y="0"/>
                  <a:pt x="27952" y="0"/>
                  <a:pt x="35576" y="0"/>
                </a:cubicBezTo>
                <a:lnTo>
                  <a:pt x="4320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57186" name=""/>
          <p:cNvSpPr/>
          <p:nvPr/>
        </p:nvSpPr>
        <p:spPr bwMode="auto">
          <a:xfrm>
            <a:off x="7591756" y="2827733"/>
            <a:ext cx="491132" cy="372070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5236" y="34559"/>
                </a:moveTo>
                <a:cubicBezTo>
                  <a:pt x="10472" y="32832"/>
                  <a:pt x="17018" y="31103"/>
                  <a:pt x="20945" y="31103"/>
                </a:cubicBezTo>
                <a:cubicBezTo>
                  <a:pt x="23563" y="24191"/>
                  <a:pt x="17018" y="6912"/>
                  <a:pt x="14399" y="0"/>
                </a:cubicBezTo>
                <a:cubicBezTo>
                  <a:pt x="10472" y="0"/>
                  <a:pt x="5236" y="6912"/>
                  <a:pt x="3927" y="12096"/>
                </a:cubicBezTo>
                <a:cubicBezTo>
                  <a:pt x="0" y="17280"/>
                  <a:pt x="0" y="22464"/>
                  <a:pt x="0" y="29375"/>
                </a:cubicBezTo>
                <a:cubicBezTo>
                  <a:pt x="0" y="34559"/>
                  <a:pt x="0" y="41471"/>
                  <a:pt x="3927" y="41471"/>
                </a:cubicBezTo>
                <a:cubicBezTo>
                  <a:pt x="7854" y="41471"/>
                  <a:pt x="13090" y="43200"/>
                  <a:pt x="22254" y="43200"/>
                </a:cubicBezTo>
                <a:cubicBezTo>
                  <a:pt x="32727" y="43200"/>
                  <a:pt x="39272" y="41471"/>
                  <a:pt x="43200" y="39743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995736" name=""/>
          <p:cNvSpPr/>
          <p:nvPr/>
        </p:nvSpPr>
        <p:spPr bwMode="auto">
          <a:xfrm>
            <a:off x="6460664" y="2961679"/>
            <a:ext cx="461367" cy="17859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10800"/>
                </a:moveTo>
                <a:cubicBezTo>
                  <a:pt x="37625" y="10800"/>
                  <a:pt x="29264" y="10800"/>
                  <a:pt x="16722" y="3600"/>
                </a:cubicBezTo>
                <a:cubicBezTo>
                  <a:pt x="11148" y="3600"/>
                  <a:pt x="4180" y="3600"/>
                  <a:pt x="0" y="3600"/>
                </a:cubicBezTo>
                <a:cubicBezTo>
                  <a:pt x="0" y="18000"/>
                  <a:pt x="4180" y="21600"/>
                  <a:pt x="5574" y="32400"/>
                </a:cubicBezTo>
                <a:cubicBezTo>
                  <a:pt x="9754" y="32400"/>
                  <a:pt x="12541" y="39600"/>
                  <a:pt x="18116" y="43200"/>
                </a:cubicBezTo>
                <a:cubicBezTo>
                  <a:pt x="22296" y="43200"/>
                  <a:pt x="25083" y="36000"/>
                  <a:pt x="26477" y="25200"/>
                </a:cubicBezTo>
                <a:quadBezTo>
                  <a:pt x="27870" y="14400"/>
                  <a:pt x="29264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136992" name=""/>
          <p:cNvSpPr/>
          <p:nvPr/>
        </p:nvSpPr>
        <p:spPr bwMode="auto">
          <a:xfrm>
            <a:off x="7547109" y="3006327"/>
            <a:ext cx="863202" cy="13394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16386" y="9600"/>
                </a:moveTo>
                <a:cubicBezTo>
                  <a:pt x="12662" y="4800"/>
                  <a:pt x="6703" y="0"/>
                  <a:pt x="4468" y="0"/>
                </a:cubicBezTo>
                <a:cubicBezTo>
                  <a:pt x="1489" y="0"/>
                  <a:pt x="0" y="14400"/>
                  <a:pt x="744" y="28800"/>
                </a:cubicBezTo>
                <a:cubicBezTo>
                  <a:pt x="3724" y="33600"/>
                  <a:pt x="6703" y="43200"/>
                  <a:pt x="14896" y="43200"/>
                </a:cubicBezTo>
                <a:quadBezTo>
                  <a:pt x="35006" y="43200"/>
                  <a:pt x="43200" y="4320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0413238" name=""/>
          <p:cNvSpPr/>
          <p:nvPr/>
        </p:nvSpPr>
        <p:spPr bwMode="auto">
          <a:xfrm>
            <a:off x="7532226" y="2946796"/>
            <a:ext cx="312539" cy="14882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37028" y="0"/>
                  <a:pt x="30857" y="0"/>
                  <a:pt x="24685" y="4319"/>
                </a:cubicBezTo>
                <a:cubicBezTo>
                  <a:pt x="16457" y="8640"/>
                  <a:pt x="4114" y="17279"/>
                  <a:pt x="0" y="25920"/>
                </a:cubicBezTo>
                <a:cubicBezTo>
                  <a:pt x="4114" y="38880"/>
                  <a:pt x="10285" y="43200"/>
                  <a:pt x="18514" y="4320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7675038" name=""/>
          <p:cNvSpPr/>
          <p:nvPr/>
        </p:nvSpPr>
        <p:spPr bwMode="auto">
          <a:xfrm>
            <a:off x="7695937" y="2961679"/>
            <a:ext cx="267890" cy="193476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16615"/>
                </a:moveTo>
                <a:cubicBezTo>
                  <a:pt x="26399" y="9969"/>
                  <a:pt x="14400" y="3323"/>
                  <a:pt x="7200" y="0"/>
                </a:cubicBezTo>
                <a:cubicBezTo>
                  <a:pt x="0" y="3323"/>
                  <a:pt x="0" y="13292"/>
                  <a:pt x="0" y="23261"/>
                </a:cubicBezTo>
                <a:cubicBezTo>
                  <a:pt x="4799" y="33230"/>
                  <a:pt x="11999" y="39876"/>
                  <a:pt x="19199" y="4320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3669731" name=""/>
          <p:cNvSpPr/>
          <p:nvPr/>
        </p:nvSpPr>
        <p:spPr bwMode="auto">
          <a:xfrm>
            <a:off x="6549960" y="3036093"/>
            <a:ext cx="267890" cy="10417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3600" y="24685"/>
                  <a:pt x="19200" y="12342"/>
                  <a:pt x="7200" y="6171"/>
                </a:cubicBezTo>
                <a:quadBezTo>
                  <a:pt x="0" y="0"/>
                  <a:pt x="0" y="18514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0982079" name=""/>
          <p:cNvSpPr/>
          <p:nvPr/>
        </p:nvSpPr>
        <p:spPr bwMode="auto">
          <a:xfrm>
            <a:off x="6579726" y="3036093"/>
            <a:ext cx="208359" cy="446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43200" y="0"/>
                  <a:pt x="30857" y="0"/>
                  <a:pt x="12342" y="0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093818" name=""/>
          <p:cNvSpPr/>
          <p:nvPr/>
        </p:nvSpPr>
        <p:spPr bwMode="auto">
          <a:xfrm>
            <a:off x="3186444" y="2544960"/>
            <a:ext cx="163710" cy="446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7490" y="28800"/>
                  <a:pt x="0" y="0"/>
                  <a:pt x="15709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547674" name=""/>
          <p:cNvSpPr/>
          <p:nvPr/>
        </p:nvSpPr>
        <p:spPr bwMode="auto">
          <a:xfrm>
            <a:off x="3231093" y="2544960"/>
            <a:ext cx="133945" cy="119062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28800" y="0"/>
                  <a:pt x="14400" y="0"/>
                  <a:pt x="4799" y="10800"/>
                </a:cubicBezTo>
                <a:cubicBezTo>
                  <a:pt x="0" y="27000"/>
                  <a:pt x="9599" y="37799"/>
                  <a:pt x="23999" y="43200"/>
                </a:cubicBezTo>
                <a:quadBezTo>
                  <a:pt x="23999" y="27000"/>
                  <a:pt x="23999" y="1080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667327" name=""/>
          <p:cNvSpPr/>
          <p:nvPr/>
        </p:nvSpPr>
        <p:spPr bwMode="auto">
          <a:xfrm>
            <a:off x="3275740" y="2500312"/>
            <a:ext cx="89295" cy="8929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0"/>
                </a:moveTo>
                <a:cubicBezTo>
                  <a:pt x="7199" y="21600"/>
                  <a:pt x="21600" y="36000"/>
                  <a:pt x="43200" y="4320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293819" name=""/>
          <p:cNvSpPr/>
          <p:nvPr/>
        </p:nvSpPr>
        <p:spPr bwMode="auto">
          <a:xfrm>
            <a:off x="1802343" y="3021210"/>
            <a:ext cx="193476" cy="13394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23261" y="28800"/>
                </a:moveTo>
                <a:cubicBezTo>
                  <a:pt x="33230" y="38399"/>
                  <a:pt x="43200" y="43200"/>
                  <a:pt x="33230" y="43200"/>
                </a:cubicBezTo>
                <a:cubicBezTo>
                  <a:pt x="26584" y="33599"/>
                  <a:pt x="16615" y="28800"/>
                  <a:pt x="9969" y="19199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962319" name=""/>
          <p:cNvSpPr/>
          <p:nvPr/>
        </p:nvSpPr>
        <p:spPr bwMode="auto">
          <a:xfrm>
            <a:off x="1846991" y="3021210"/>
            <a:ext cx="59531" cy="10417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quadBezTo>
                  <a:pt x="32400" y="18514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894913" name=""/>
          <p:cNvSpPr/>
          <p:nvPr/>
        </p:nvSpPr>
        <p:spPr bwMode="auto">
          <a:xfrm>
            <a:off x="1817226" y="3065859"/>
            <a:ext cx="133945" cy="20835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43200" y="33942"/>
                  <a:pt x="33600" y="24685"/>
                  <a:pt x="24000" y="15428"/>
                </a:cubicBezTo>
                <a:quadBezTo>
                  <a:pt x="9600" y="6171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4161330" name=""/>
          <p:cNvSpPr/>
          <p:nvPr/>
        </p:nvSpPr>
        <p:spPr bwMode="auto">
          <a:xfrm>
            <a:off x="1698163" y="3050976"/>
            <a:ext cx="282773" cy="119062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4105" y="37800"/>
                  <a:pt x="11368" y="1080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760771" name=""/>
          <p:cNvSpPr/>
          <p:nvPr/>
        </p:nvSpPr>
        <p:spPr bwMode="auto">
          <a:xfrm>
            <a:off x="2635781" y="2991445"/>
            <a:ext cx="44647" cy="119062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43200" y="27000"/>
                  <a:pt x="28800" y="1080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7788382" name=""/>
          <p:cNvSpPr/>
          <p:nvPr/>
        </p:nvSpPr>
        <p:spPr bwMode="auto">
          <a:xfrm>
            <a:off x="2620898" y="2917031"/>
            <a:ext cx="29765" cy="223242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43200" y="34560"/>
                  <a:pt x="21599" y="25920"/>
                  <a:pt x="0" y="17280"/>
                </a:cubicBezTo>
                <a:quadBezTo>
                  <a:pt x="0" y="864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813404" name=""/>
          <p:cNvSpPr/>
          <p:nvPr/>
        </p:nvSpPr>
        <p:spPr bwMode="auto">
          <a:xfrm>
            <a:off x="2620898" y="2991445"/>
            <a:ext cx="89295" cy="17859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8799" y="28800"/>
                  <a:pt x="21600" y="18000"/>
                  <a:pt x="14400" y="7200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2531398" name=""/>
          <p:cNvSpPr/>
          <p:nvPr/>
        </p:nvSpPr>
        <p:spPr bwMode="auto">
          <a:xfrm>
            <a:off x="2576249" y="2961679"/>
            <a:ext cx="44647" cy="10417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43200"/>
                </a:moveTo>
                <a:quadBezTo>
                  <a:pt x="14399" y="18514"/>
                  <a:pt x="4320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944920" name=""/>
          <p:cNvSpPr/>
          <p:nvPr/>
        </p:nvSpPr>
        <p:spPr bwMode="auto">
          <a:xfrm>
            <a:off x="2576249" y="2425898"/>
            <a:ext cx="0" cy="133945"/>
          </a:xfrm>
          <a:custGeom>
            <a:avLst/>
            <a:gdLst/>
            <a:ahLst/>
            <a:cxnLst/>
            <a:rect l="l" t="t" r="r" b="b"/>
            <a:pathLst>
              <a:path w="0" h="43200" fill="none" stroke="1" extrusionOk="0">
                <a:moveTo>
                  <a:pt x="0" y="43200"/>
                </a:moveTo>
                <a:cubicBezTo>
                  <a:pt x="0" y="28800"/>
                  <a:pt x="0" y="1440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148706" name=""/>
          <p:cNvSpPr/>
          <p:nvPr/>
        </p:nvSpPr>
        <p:spPr bwMode="auto">
          <a:xfrm>
            <a:off x="2531601" y="2396132"/>
            <a:ext cx="29765" cy="25300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43200" y="35576"/>
                  <a:pt x="43200" y="27952"/>
                  <a:pt x="43200" y="20329"/>
                </a:cubicBezTo>
                <a:cubicBezTo>
                  <a:pt x="43200" y="12705"/>
                  <a:pt x="0" y="7623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3151820" name=""/>
          <p:cNvSpPr/>
          <p:nvPr/>
        </p:nvSpPr>
        <p:spPr bwMode="auto">
          <a:xfrm>
            <a:off x="2591132" y="2515195"/>
            <a:ext cx="0" cy="178593"/>
          </a:xfrm>
          <a:custGeom>
            <a:avLst/>
            <a:gdLst/>
            <a:ahLst/>
            <a:cxnLst/>
            <a:rect l="l" t="t" r="r" b="b"/>
            <a:pathLst>
              <a:path w="0" h="43200" fill="none" stroke="1" extrusionOk="0">
                <a:moveTo>
                  <a:pt x="0" y="43200"/>
                </a:moveTo>
                <a:cubicBezTo>
                  <a:pt x="0" y="32400"/>
                  <a:pt x="0" y="21600"/>
                  <a:pt x="0" y="10800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164877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656836" y="2059355"/>
            <a:ext cx="3753474" cy="4230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0"/>
            <a:ext cx="8229600" cy="831547"/>
          </a:xfrm>
        </p:spPr>
        <p:txBody>
          <a:bodyPr/>
          <a:lstStyle/>
          <a:p>
            <a:pPr>
              <a:defRPr/>
            </a:pPr>
            <a:r>
              <a:rPr lang="ru-RU" sz="2600" b="1" i="0" u="none" strike="noStrike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Волонтерское движение на мастер - классах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69500575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365760" y="1600200"/>
            <a:ext cx="4041648" cy="4526280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71628823" name=""/>
          <p:cNvSpPr/>
          <p:nvPr/>
        </p:nvSpPr>
        <p:spPr bwMode="auto">
          <a:xfrm>
            <a:off x="3067382" y="1815702"/>
            <a:ext cx="148827" cy="7441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5920" y="43200"/>
                  <a:pt x="12960" y="43200"/>
                  <a:pt x="0" y="25920"/>
                </a:cubicBezTo>
                <a:cubicBezTo>
                  <a:pt x="17279" y="17279"/>
                  <a:pt x="30239" y="8640"/>
                  <a:pt x="4320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1010551" name=""/>
          <p:cNvSpPr/>
          <p:nvPr/>
        </p:nvSpPr>
        <p:spPr bwMode="auto">
          <a:xfrm>
            <a:off x="2978085" y="1919882"/>
            <a:ext cx="208359" cy="2976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3942" y="43200"/>
                  <a:pt x="21599" y="43200"/>
                  <a:pt x="9257" y="43200"/>
                </a:cubicBezTo>
                <a:cubicBezTo>
                  <a:pt x="0" y="43200"/>
                  <a:pt x="6171" y="0"/>
                  <a:pt x="15428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1401117" name=""/>
          <p:cNvSpPr/>
          <p:nvPr/>
        </p:nvSpPr>
        <p:spPr bwMode="auto">
          <a:xfrm>
            <a:off x="3022734" y="1800820"/>
            <a:ext cx="163710" cy="7441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7490" y="34559"/>
                  <a:pt x="11781" y="25919"/>
                  <a:pt x="0" y="25919"/>
                </a:cubicBezTo>
                <a:cubicBezTo>
                  <a:pt x="11781" y="8640"/>
                  <a:pt x="23563" y="8640"/>
                  <a:pt x="39272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312513" name=""/>
          <p:cNvSpPr/>
          <p:nvPr/>
        </p:nvSpPr>
        <p:spPr bwMode="auto">
          <a:xfrm>
            <a:off x="3126913" y="1919882"/>
            <a:ext cx="29765" cy="2976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43200"/>
                </a:moveTo>
                <a:lnTo>
                  <a:pt x="4320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1265434" name=""/>
          <p:cNvSpPr/>
          <p:nvPr/>
        </p:nvSpPr>
        <p:spPr bwMode="auto">
          <a:xfrm>
            <a:off x="7934062" y="2277070"/>
            <a:ext cx="208359" cy="8929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7771" y="14399"/>
                  <a:pt x="15428" y="14399"/>
                  <a:pt x="0" y="0"/>
                </a:cubicBezTo>
                <a:quadBezTo>
                  <a:pt x="9257" y="0"/>
                  <a:pt x="18514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7330854" name=""/>
          <p:cNvSpPr/>
          <p:nvPr/>
        </p:nvSpPr>
        <p:spPr bwMode="auto">
          <a:xfrm>
            <a:off x="8008476" y="2381249"/>
            <a:ext cx="238124" cy="2976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9700" y="43200"/>
                  <a:pt x="16200" y="0"/>
                  <a:pt x="8100" y="0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364654" name=""/>
          <p:cNvSpPr/>
          <p:nvPr/>
        </p:nvSpPr>
        <p:spPr bwMode="auto">
          <a:xfrm>
            <a:off x="8112656" y="2351484"/>
            <a:ext cx="44647" cy="8929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43200"/>
                </a:moveTo>
                <a:cubicBezTo>
                  <a:pt x="14400" y="21600"/>
                  <a:pt x="43200" y="720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6731954" name=""/>
          <p:cNvSpPr/>
          <p:nvPr/>
        </p:nvSpPr>
        <p:spPr bwMode="auto">
          <a:xfrm>
            <a:off x="7963827" y="2411015"/>
            <a:ext cx="163710" cy="446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27490" y="28799"/>
                  <a:pt x="15709" y="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3027362" name=""/>
          <p:cNvSpPr/>
          <p:nvPr/>
        </p:nvSpPr>
        <p:spPr bwMode="auto">
          <a:xfrm>
            <a:off x="7740585" y="3006327"/>
            <a:ext cx="133945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cubicBezTo>
                  <a:pt x="28800" y="0"/>
                  <a:pt x="14400" y="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9325910" name=""/>
          <p:cNvSpPr/>
          <p:nvPr/>
        </p:nvSpPr>
        <p:spPr bwMode="auto">
          <a:xfrm>
            <a:off x="7666171" y="2961679"/>
            <a:ext cx="163710" cy="446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1418" y="28800"/>
                  <a:pt x="15709" y="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2665689" name=""/>
          <p:cNvSpPr/>
          <p:nvPr/>
        </p:nvSpPr>
        <p:spPr bwMode="auto">
          <a:xfrm>
            <a:off x="7591756" y="2902148"/>
            <a:ext cx="253007" cy="446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5576" y="28799"/>
                  <a:pt x="10164" y="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158728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57200" y="1384148"/>
            <a:ext cx="4064942" cy="4089702"/>
          </a:xfrm>
          <a:prstGeom prst="rect">
            <a:avLst/>
          </a:prstGeom>
        </p:spPr>
      </p:pic>
      <p:pic>
        <p:nvPicPr>
          <p:cNvPr id="10558543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648199" y="1654352"/>
            <a:ext cx="4132539" cy="3780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0"/>
            <a:ext cx="8229600" cy="1315356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600" b="1" i="0" u="none" strike="noStrike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Помощь волонтеров </a:t>
            </a:r>
            <a:br>
              <a:rPr lang="ru-RU" sz="2600" b="1" i="0" u="none" strike="noStrike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lang="ru-RU" sz="2600" b="1" i="0" u="none" strike="noStrike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в проведении спортивно - массовых мероприятий</a:t>
            </a:r>
            <a:r>
              <a:rPr lang="ru-RU" sz="2600" b="1" i="0" u="none" strike="noStrike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05883108" name=""/>
          <p:cNvSpPr/>
          <p:nvPr/>
        </p:nvSpPr>
        <p:spPr bwMode="auto">
          <a:xfrm>
            <a:off x="8529374" y="2277070"/>
            <a:ext cx="74413" cy="1488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43200"/>
                </a:moveTo>
                <a:cubicBezTo>
                  <a:pt x="25920" y="43200"/>
                  <a:pt x="0" y="43200"/>
                  <a:pt x="4320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9160893" name=""/>
          <p:cNvSpPr/>
          <p:nvPr/>
        </p:nvSpPr>
        <p:spPr bwMode="auto">
          <a:xfrm>
            <a:off x="8529374" y="2262187"/>
            <a:ext cx="74413" cy="5953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quadBezTo>
                  <a:pt x="25920" y="1080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716780" name=""/>
          <p:cNvSpPr/>
          <p:nvPr/>
        </p:nvSpPr>
        <p:spPr bwMode="auto">
          <a:xfrm>
            <a:off x="8201953" y="2232421"/>
            <a:ext cx="133945" cy="446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28800" y="43200"/>
                </a:moveTo>
                <a:cubicBezTo>
                  <a:pt x="14400" y="14399"/>
                  <a:pt x="0" y="14399"/>
                  <a:pt x="14400" y="0"/>
                </a:cubicBezTo>
                <a:quadBezTo>
                  <a:pt x="28800" y="0"/>
                  <a:pt x="4320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329887" name=""/>
          <p:cNvSpPr/>
          <p:nvPr/>
        </p:nvSpPr>
        <p:spPr bwMode="auto">
          <a:xfrm>
            <a:off x="8276366" y="2217538"/>
            <a:ext cx="89295" cy="446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14399" y="43200"/>
                </a:moveTo>
                <a:cubicBezTo>
                  <a:pt x="0" y="14400"/>
                  <a:pt x="21600" y="0"/>
                  <a:pt x="4320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139555" name=""/>
          <p:cNvSpPr/>
          <p:nvPr/>
        </p:nvSpPr>
        <p:spPr bwMode="auto">
          <a:xfrm>
            <a:off x="7814999" y="2187773"/>
            <a:ext cx="104179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6171" y="0"/>
                </a:moveTo>
                <a:cubicBezTo>
                  <a:pt x="24685" y="0"/>
                  <a:pt x="43200" y="0"/>
                  <a:pt x="18514" y="0"/>
                </a:cubicBezTo>
                <a:cubicBezTo>
                  <a:pt x="0" y="0"/>
                  <a:pt x="18514" y="0"/>
                  <a:pt x="37028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507527" name=""/>
          <p:cNvSpPr/>
          <p:nvPr/>
        </p:nvSpPr>
        <p:spPr bwMode="auto">
          <a:xfrm>
            <a:off x="7770351" y="2187773"/>
            <a:ext cx="119062" cy="1488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26999" y="43200"/>
                </a:moveTo>
                <a:cubicBezTo>
                  <a:pt x="43200" y="43200"/>
                  <a:pt x="21600" y="0"/>
                  <a:pt x="0" y="0"/>
                </a:cubicBezTo>
                <a:lnTo>
                  <a:pt x="1620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703333" name=""/>
          <p:cNvSpPr/>
          <p:nvPr/>
        </p:nvSpPr>
        <p:spPr bwMode="auto">
          <a:xfrm>
            <a:off x="7668843" y="1916906"/>
            <a:ext cx="107156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cubicBezTo>
                  <a:pt x="24000" y="0"/>
                  <a:pt x="0" y="0"/>
                  <a:pt x="2400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409637" name=""/>
          <p:cNvSpPr/>
          <p:nvPr/>
        </p:nvSpPr>
        <p:spPr bwMode="auto">
          <a:xfrm>
            <a:off x="7490249" y="1928812"/>
            <a:ext cx="83343" cy="1190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18514" y="0"/>
                  <a:pt x="0" y="43200"/>
                  <a:pt x="37028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2303513" name=""/>
          <p:cNvSpPr/>
          <p:nvPr/>
        </p:nvSpPr>
        <p:spPr bwMode="auto">
          <a:xfrm>
            <a:off x="7216405" y="2012155"/>
            <a:ext cx="107156" cy="35718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19200" y="43200"/>
                  <a:pt x="0" y="43200"/>
                  <a:pt x="14400" y="14400"/>
                </a:cubicBezTo>
                <a:lnTo>
                  <a:pt x="2880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2438266" name=""/>
          <p:cNvSpPr/>
          <p:nvPr/>
        </p:nvSpPr>
        <p:spPr bwMode="auto">
          <a:xfrm>
            <a:off x="6251999" y="1857373"/>
            <a:ext cx="107156" cy="1190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38400" y="43200"/>
                </a:moveTo>
                <a:cubicBezTo>
                  <a:pt x="19200" y="43200"/>
                  <a:pt x="0" y="43200"/>
                  <a:pt x="19200" y="43200"/>
                </a:cubicBezTo>
                <a:lnTo>
                  <a:pt x="4320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710419" name=""/>
          <p:cNvSpPr/>
          <p:nvPr/>
        </p:nvSpPr>
        <p:spPr bwMode="auto">
          <a:xfrm>
            <a:off x="5811468" y="1833562"/>
            <a:ext cx="107156" cy="5953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43200"/>
                </a:moveTo>
                <a:cubicBezTo>
                  <a:pt x="14400" y="25920"/>
                  <a:pt x="28800" y="17279"/>
                  <a:pt x="43200" y="8639"/>
                </a:cubicBezTo>
                <a:quadBezTo>
                  <a:pt x="28800" y="0"/>
                  <a:pt x="14400" y="8639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4139416" name=""/>
          <p:cNvSpPr/>
          <p:nvPr/>
        </p:nvSpPr>
        <p:spPr bwMode="auto">
          <a:xfrm>
            <a:off x="5585249" y="1845468"/>
            <a:ext cx="166687" cy="1190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12342" y="43200"/>
                </a:moveTo>
                <a:cubicBezTo>
                  <a:pt x="0" y="43200"/>
                  <a:pt x="15428" y="43200"/>
                  <a:pt x="27771" y="0"/>
                </a:cubicBezTo>
                <a:quadBezTo>
                  <a:pt x="43200" y="0"/>
                  <a:pt x="30857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1499268" name=""/>
          <p:cNvSpPr/>
          <p:nvPr/>
        </p:nvSpPr>
        <p:spPr bwMode="auto">
          <a:xfrm>
            <a:off x="5370937" y="1904999"/>
            <a:ext cx="130968" cy="47623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0"/>
                </a:moveTo>
                <a:cubicBezTo>
                  <a:pt x="15709" y="0"/>
                  <a:pt x="31418" y="0"/>
                  <a:pt x="43200" y="10800"/>
                </a:cubicBezTo>
                <a:cubicBezTo>
                  <a:pt x="27490" y="21600"/>
                  <a:pt x="11781" y="21600"/>
                  <a:pt x="0" y="4320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484575" name=""/>
          <p:cNvSpPr/>
          <p:nvPr/>
        </p:nvSpPr>
        <p:spPr bwMode="auto">
          <a:xfrm>
            <a:off x="5061374" y="1904999"/>
            <a:ext cx="178593" cy="35718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1680" y="43200"/>
                  <a:pt x="20159" y="43200"/>
                  <a:pt x="0" y="43200"/>
                </a:cubicBezTo>
                <a:quadBezTo>
                  <a:pt x="14400" y="14400"/>
                  <a:pt x="2304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570148" name=""/>
          <p:cNvSpPr/>
          <p:nvPr/>
        </p:nvSpPr>
        <p:spPr bwMode="auto">
          <a:xfrm>
            <a:off x="4811343" y="2488406"/>
            <a:ext cx="35718" cy="1190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43200"/>
                </a:moveTo>
                <a:lnTo>
                  <a:pt x="4320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499088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06874" y="1600200"/>
            <a:ext cx="3425624" cy="4583490"/>
          </a:xfrm>
          <a:prstGeom prst="rect">
            <a:avLst/>
          </a:prstGeom>
        </p:spPr>
      </p:pic>
      <p:pic>
        <p:nvPicPr>
          <p:cNvPr id="169195677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270216" y="1600200"/>
            <a:ext cx="4333569" cy="4583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7200" y="0"/>
            <a:ext cx="8229600" cy="1118809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Участие волонтеров в акции «</a:t>
            </a:r>
            <a:r>
              <a:rPr lang="en-US" sz="2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INFOTIME</a:t>
            </a:r>
            <a:r>
              <a:rPr lang="ru-RU" sz="2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. </a:t>
            </a:r>
            <a:br>
              <a:rPr lang="ru-RU" sz="2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</a:br>
            <a:r>
              <a:rPr lang="ru-RU" sz="2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Стань волонтером Детского телефона доверия</a:t>
            </a:r>
            <a:r>
              <a:rPr lang="ru-RU" sz="2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» </a:t>
            </a:r>
            <a:r>
              <a:rPr lang="ru-RU" sz="2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/>
                <a:cs typeface="Arial"/>
              </a:rPr>
              <a:t> </a:t>
            </a:r>
            <a:endParaRPr sz="2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86723177" name=""/>
          <p:cNvSpPr/>
          <p:nvPr/>
        </p:nvSpPr>
        <p:spPr bwMode="auto">
          <a:xfrm>
            <a:off x="7611449" y="4038598"/>
            <a:ext cx="209549" cy="1904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15709" y="43200"/>
                </a:moveTo>
                <a:cubicBezTo>
                  <a:pt x="27490" y="21600"/>
                  <a:pt x="35345" y="21600"/>
                  <a:pt x="43200" y="21600"/>
                </a:cubicBezTo>
                <a:cubicBezTo>
                  <a:pt x="31418" y="21600"/>
                  <a:pt x="21600" y="0"/>
                  <a:pt x="13745" y="0"/>
                </a:cubicBezTo>
                <a:cubicBezTo>
                  <a:pt x="25527" y="0"/>
                  <a:pt x="35345" y="0"/>
                  <a:pt x="25527" y="0"/>
                </a:cubicBezTo>
                <a:cubicBezTo>
                  <a:pt x="15709" y="0"/>
                  <a:pt x="7854" y="21600"/>
                  <a:pt x="0" y="43200"/>
                </a:cubicBezTo>
                <a:lnTo>
                  <a:pt x="7854" y="4320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279208" name=""/>
          <p:cNvSpPr/>
          <p:nvPr/>
        </p:nvSpPr>
        <p:spPr bwMode="auto">
          <a:xfrm>
            <a:off x="7678125" y="4000499"/>
            <a:ext cx="123824" cy="3809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33230" y="43200"/>
                </a:moveTo>
                <a:cubicBezTo>
                  <a:pt x="13292" y="43200"/>
                  <a:pt x="0" y="43200"/>
                  <a:pt x="29907" y="10800"/>
                </a:cubicBezTo>
                <a:lnTo>
                  <a:pt x="4320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904398" name=""/>
          <p:cNvSpPr/>
          <p:nvPr/>
        </p:nvSpPr>
        <p:spPr bwMode="auto">
          <a:xfrm>
            <a:off x="7649550" y="3971924"/>
            <a:ext cx="200025" cy="2857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26742" y="28800"/>
                  <a:pt x="16457" y="43200"/>
                  <a:pt x="8228" y="43200"/>
                </a:cubicBezTo>
                <a:quadBezTo>
                  <a:pt x="0" y="43200"/>
                  <a:pt x="10285" y="4320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524982" name=""/>
          <p:cNvSpPr/>
          <p:nvPr/>
        </p:nvSpPr>
        <p:spPr bwMode="auto">
          <a:xfrm>
            <a:off x="6906600" y="4295774"/>
            <a:ext cx="95249" cy="9524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43200"/>
                </a:moveTo>
                <a:cubicBezTo>
                  <a:pt x="17280" y="0"/>
                  <a:pt x="38879" y="0"/>
                  <a:pt x="21599" y="0"/>
                </a:cubicBezTo>
                <a:cubicBezTo>
                  <a:pt x="4320" y="0"/>
                  <a:pt x="25920" y="0"/>
                  <a:pt x="4320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269768" name=""/>
          <p:cNvSpPr/>
          <p:nvPr/>
        </p:nvSpPr>
        <p:spPr bwMode="auto">
          <a:xfrm>
            <a:off x="6887549" y="4314824"/>
            <a:ext cx="133349" cy="1904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0857" y="43200"/>
                  <a:pt x="15428" y="43200"/>
                  <a:pt x="0" y="43200"/>
                </a:cubicBezTo>
                <a:cubicBezTo>
                  <a:pt x="12342" y="43200"/>
                  <a:pt x="24685" y="43200"/>
                  <a:pt x="37028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500014" name=""/>
          <p:cNvSpPr/>
          <p:nvPr/>
        </p:nvSpPr>
        <p:spPr bwMode="auto">
          <a:xfrm>
            <a:off x="5677875" y="4038598"/>
            <a:ext cx="209549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0" y="0"/>
                </a:moveTo>
                <a:cubicBezTo>
                  <a:pt x="9818" y="0"/>
                  <a:pt x="19636" y="0"/>
                  <a:pt x="27490" y="0"/>
                </a:cubicBezTo>
                <a:quadBezTo>
                  <a:pt x="35345" y="0"/>
                  <a:pt x="4320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72124" name=""/>
          <p:cNvSpPr/>
          <p:nvPr/>
        </p:nvSpPr>
        <p:spPr bwMode="auto">
          <a:xfrm>
            <a:off x="5735025" y="4067174"/>
            <a:ext cx="219074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cubicBezTo>
                  <a:pt x="31930" y="0"/>
                  <a:pt x="24417" y="0"/>
                  <a:pt x="16904" y="0"/>
                </a:cubicBezTo>
                <a:quadBezTo>
                  <a:pt x="7513" y="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181751" name=""/>
          <p:cNvSpPr/>
          <p:nvPr/>
        </p:nvSpPr>
        <p:spPr bwMode="auto">
          <a:xfrm>
            <a:off x="5649298" y="3076574"/>
            <a:ext cx="85725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quadBezTo>
                  <a:pt x="24000" y="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701739" name=""/>
          <p:cNvSpPr/>
          <p:nvPr/>
        </p:nvSpPr>
        <p:spPr bwMode="auto">
          <a:xfrm>
            <a:off x="5163525" y="3028949"/>
            <a:ext cx="552449" cy="11429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8731" y="35999"/>
                  <a:pt x="29793" y="35999"/>
                  <a:pt x="18620" y="28799"/>
                </a:cubicBezTo>
                <a:cubicBezTo>
                  <a:pt x="7448" y="25199"/>
                  <a:pt x="0" y="21600"/>
                  <a:pt x="2979" y="14400"/>
                </a:cubicBezTo>
                <a:cubicBezTo>
                  <a:pt x="5958" y="10800"/>
                  <a:pt x="9682" y="0"/>
                  <a:pt x="12662" y="0"/>
                </a:cubicBezTo>
                <a:cubicBezTo>
                  <a:pt x="16386" y="0"/>
                  <a:pt x="19365" y="0"/>
                  <a:pt x="22344" y="0"/>
                </a:cubicBezTo>
                <a:cubicBezTo>
                  <a:pt x="25324" y="0"/>
                  <a:pt x="27558" y="18000"/>
                  <a:pt x="29793" y="28799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0107034" name=""/>
          <p:cNvSpPr/>
          <p:nvPr/>
        </p:nvSpPr>
        <p:spPr bwMode="auto">
          <a:xfrm>
            <a:off x="5601674" y="3124199"/>
            <a:ext cx="57150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694796" name=""/>
          <p:cNvSpPr/>
          <p:nvPr/>
        </p:nvSpPr>
        <p:spPr bwMode="auto">
          <a:xfrm>
            <a:off x="6106500" y="3095624"/>
            <a:ext cx="161924" cy="7619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0494" y="32400"/>
                  <a:pt x="20329" y="21600"/>
                  <a:pt x="10164" y="10800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642032" name=""/>
          <p:cNvSpPr/>
          <p:nvPr/>
        </p:nvSpPr>
        <p:spPr bwMode="auto">
          <a:xfrm>
            <a:off x="6125549" y="3086099"/>
            <a:ext cx="171449" cy="9524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0"/>
                </a:moveTo>
                <a:cubicBezTo>
                  <a:pt x="26400" y="0"/>
                  <a:pt x="16799" y="0"/>
                  <a:pt x="0" y="4320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052185" name=""/>
          <p:cNvSpPr/>
          <p:nvPr/>
        </p:nvSpPr>
        <p:spPr bwMode="auto">
          <a:xfrm>
            <a:off x="6497024" y="3124199"/>
            <a:ext cx="228599" cy="3809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4200" y="32400"/>
                  <a:pt x="27000" y="21600"/>
                  <a:pt x="14400" y="21600"/>
                </a:cubicBezTo>
                <a:quadBezTo>
                  <a:pt x="7200" y="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635670" name=""/>
          <p:cNvSpPr/>
          <p:nvPr/>
        </p:nvSpPr>
        <p:spPr bwMode="auto">
          <a:xfrm>
            <a:off x="6363675" y="3105149"/>
            <a:ext cx="361949" cy="19049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3200" y="43200"/>
                </a:moveTo>
                <a:cubicBezTo>
                  <a:pt x="36378" y="43200"/>
                  <a:pt x="26147" y="43200"/>
                  <a:pt x="12505" y="21600"/>
                </a:cubicBezTo>
                <a:quadBezTo>
                  <a:pt x="4547" y="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14912" name=""/>
          <p:cNvSpPr/>
          <p:nvPr/>
        </p:nvSpPr>
        <p:spPr bwMode="auto">
          <a:xfrm>
            <a:off x="6449400" y="3105149"/>
            <a:ext cx="180974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cubicBezTo>
                  <a:pt x="31831" y="0"/>
                  <a:pt x="20463" y="0"/>
                  <a:pt x="9094" y="0"/>
                </a:cubicBezTo>
                <a:lnTo>
                  <a:pt x="0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679797" name=""/>
          <p:cNvSpPr/>
          <p:nvPr/>
        </p:nvSpPr>
        <p:spPr bwMode="auto">
          <a:xfrm>
            <a:off x="6878025" y="3000374"/>
            <a:ext cx="219074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cubicBezTo>
                  <a:pt x="31930" y="0"/>
                  <a:pt x="13147" y="0"/>
                  <a:pt x="0" y="0"/>
                </a:cubicBezTo>
                <a:lnTo>
                  <a:pt x="9391" y="0"/>
                </a:ln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869921" name=""/>
          <p:cNvSpPr/>
          <p:nvPr/>
        </p:nvSpPr>
        <p:spPr bwMode="auto">
          <a:xfrm>
            <a:off x="6982799" y="3000374"/>
            <a:ext cx="76199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quadBezTo>
                  <a:pt x="21600" y="0"/>
                  <a:pt x="0" y="0"/>
                </a:quad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446130" name=""/>
          <p:cNvSpPr/>
          <p:nvPr/>
        </p:nvSpPr>
        <p:spPr bwMode="auto">
          <a:xfrm>
            <a:off x="6944699" y="3000374"/>
            <a:ext cx="152399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43200" y="0"/>
                </a:moveTo>
                <a:cubicBezTo>
                  <a:pt x="27000" y="0"/>
                  <a:pt x="10800" y="0"/>
                  <a:pt x="0" y="0"/>
                </a:cubicBezTo>
              </a:path>
            </a:pathLst>
          </a:custGeom>
          <a:noFill/>
          <a:ln w="360000">
            <a:solidFill>
              <a:srgbClr val="FFFFFF">
                <a:alpha val="4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323470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14569" y="1600199"/>
            <a:ext cx="3944715" cy="4278690"/>
          </a:xfrm>
          <a:prstGeom prst="rect">
            <a:avLst/>
          </a:prstGeom>
        </p:spPr>
      </p:pic>
      <p:pic>
        <p:nvPicPr>
          <p:cNvPr id="78700088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275430" y="1740730"/>
            <a:ext cx="4671785" cy="3857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Arial"/>
        <a:cs typeface="Arial"/>
      </a:majorFont>
      <a:minorFont>
        <a:latin typeface="Palatino Linotype"/>
        <a:ea typeface="Arial"/>
        <a:cs typeface="Arial"/>
      </a:minorFont>
    </a:fontScheme>
    <a:fmtScheme name="Исполнитель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/>
        </a:gradFill>
        <a:blipFill>
          <a:blip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0</Words>
  <Application>Р7-Офис/2024.1.1.373</Application>
  <DocSecurity>0</DocSecurity>
  <PresentationFormat>Экран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конкурс на предоставление грантов Губернатора Курганской области «Эффективные практики развития системы социальной защиты и социального обслуживания  населения Курганской области»  Государственное бюджетное учреждение «Центр социального обслуживания № 6»</dc:title>
  <dc:subject/>
  <dc:creator>griin</dc:creator>
  <cp:keywords/>
  <dc:description/>
  <dc:identifier/>
  <dc:language/>
  <cp:lastModifiedBy/>
  <cp:revision>38</cp:revision>
  <dcterms:created xsi:type="dcterms:W3CDTF">2023-06-24T15:27:08Z</dcterms:created>
  <dcterms:modified xsi:type="dcterms:W3CDTF">2025-08-21T07:59:47Z</dcterms:modified>
  <cp:category/>
  <cp:contentStatus/>
  <cp:version/>
</cp:coreProperties>
</file>