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7" r:id="rId6"/>
    <p:sldId id="26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>
        <p:scale>
          <a:sx n="84" d="100"/>
          <a:sy n="84" d="100"/>
        </p:scale>
        <p:origin x="-155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E9011D-AB7E-48E6-8639-A69F4AF89FAA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94D556-D9A5-4F51-B038-CFDB0240E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49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734" tIns="45867" rIns="91734" bIns="458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15363" name="Номер слайда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34" tIns="45867" rIns="91734" bIns="45867" anchor="b"/>
          <a:lstStyle/>
          <a:p>
            <a:pPr algn="r"/>
            <a:fld id="{1A6B13F1-1939-41A3-8AF5-3ACF911127B8}" type="slidenum">
              <a:rPr lang="ru-RU" altLang="ru-RU" sz="1200">
                <a:latin typeface="Calibri" pitchFamily="34" charset="0"/>
                <a:cs typeface="Arial" charset="0"/>
              </a:rPr>
              <a:pPr algn="r"/>
              <a:t>1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6711-5D11-43B1-A4E4-C3545228ED02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C0C3-0884-474B-BBD9-F6432F9E4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DE67-739D-4303-B77A-A83C3D3C5EB6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BBA4-8341-47DC-B432-5E3B66719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7DD-8AA4-4A9A-80C4-F67CBB111BC2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5CF7-AB6B-43A0-B91D-9881FB22E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0348-3B58-4F96-93DF-A6AB3F7978A4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1D9F-9151-4CE6-8798-0C0DEECDE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A9A3-A245-4E4D-AF7E-7FD4C6D0D46D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25D8-6706-40C9-99E3-5E41B36B4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6C0D-C599-4513-A132-90598C06C023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08EE-4F3D-453E-842A-74CBA42FF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A307-D004-4121-9EB3-3CED0BDECA5C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1705-C02D-414A-802F-29F4ACB5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142E-B8CC-4E19-B85B-D05788A6E548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5C9D-8BBD-4843-9FB3-2AB00325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4139-1BEE-4F28-AEC0-FA48E71953DE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61FA-0653-4993-9464-6E72CA152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9482-81D1-46AA-9338-DD52104FB266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9AC3-6146-4970-8555-34ADC4429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F4E6-1146-48A9-9100-CE740C6EE3F7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80DD-B66D-45EB-89E6-D17F37D16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E564B1-61BA-4488-A44F-503E80E81C8D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7FE48-8DF5-47A0-A361-B10BB0A86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235200" y="1905000"/>
            <a:ext cx="6908800" cy="2262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работы передвижного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штаба ресурсного центра развития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добровольчества по основным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направлениям волонтерской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097088" y="587375"/>
            <a:ext cx="5976937" cy="544513"/>
          </a:xfrm>
        </p:spPr>
        <p:txBody>
          <a:bodyPr/>
          <a:lstStyle/>
          <a:p>
            <a:pPr marL="0" indent="0" algn="ctr" defTabSz="4572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Управление физической культуры, спорта и молодежной политики администрации Новооскольского городского округа</a:t>
            </a:r>
          </a:p>
          <a:p>
            <a:pPr marL="0" indent="0" algn="ctr" defTabSz="4572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572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04788"/>
            <a:ext cx="1062037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989138" y="4918075"/>
            <a:ext cx="6084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23850" y="5051425"/>
            <a:ext cx="7799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Директор МКУ «Центр молодежных инициатив Новооскольского городского округа» Даценко Т.И.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г. Новый Оскол, </a:t>
            </a:r>
          </a:p>
          <a:p>
            <a:pPr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3921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Бюджет проекта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9A3B9-D814-4782-AE4B-6F00B9C93898}" type="slidenum">
              <a:rPr lang="ru-RU" altLang="ru-RU"/>
              <a:pPr>
                <a:defRPr/>
              </a:pPr>
              <a:t>10</a:t>
            </a:fld>
            <a:endParaRPr lang="ru-RU" altLang="ru-RU"/>
          </a:p>
        </p:txBody>
      </p:sp>
      <p:graphicFrame>
        <p:nvGraphicFramePr>
          <p:cNvPr id="5" name="Group 111"/>
          <p:cNvGraphicFramePr>
            <a:graphicFrameLocks noGrp="1"/>
          </p:cNvGraphicFramePr>
          <p:nvPr/>
        </p:nvGraphicFramePr>
        <p:xfrm>
          <a:off x="127000" y="620713"/>
          <a:ext cx="8883650" cy="3951606"/>
        </p:xfrm>
        <a:graphic>
          <a:graphicData uri="http://schemas.openxmlformats.org/drawingml/2006/table">
            <a:tbl>
              <a:tblPr/>
              <a:tblGrid>
                <a:gridCol w="288925"/>
                <a:gridCol w="4005263"/>
                <a:gridCol w="889000"/>
                <a:gridCol w="619125"/>
                <a:gridCol w="571500"/>
                <a:gridCol w="511175"/>
                <a:gridCol w="793750"/>
                <a:gridCol w="687387"/>
                <a:gridCol w="517525"/>
              </a:tblGrid>
              <a:tr h="382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проекта,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источники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источники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област- ной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хоз. субъекта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заем- ные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волонтерских отрядов.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данных о добровольцах из числа волонтерских отрядов. Закрепление капитана за каждым волонтерским отрядом. 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базы данных о добровольцах волонтерских отрядов.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плана мероприятий по реализации волонтерской деятельности для каждого отряда волонтеров.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перспективного плана работы волонтерских отрядов.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собрания капитанов волонтерских отрядов для обсуждения перспективного плана мероприятий.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Показатели социальной, бюджетной и экономической эффективности проекта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F5FE-23AE-4BEB-BFD8-2BF2C8DCD4BC}" type="slidenum">
              <a:rPr lang="ru-RU" altLang="ru-RU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25603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Group 11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57188" y="1071563"/>
          <a:ext cx="8504237" cy="5288060"/>
        </p:xfrm>
        <a:graphic>
          <a:graphicData uri="http://schemas.openxmlformats.org/drawingml/2006/table">
            <a:tbl>
              <a:tblPr/>
              <a:tblGrid>
                <a:gridCol w="446872">
                  <a:extLst>
                    <a:ext uri="{9D8B030D-6E8A-4147-A177-3AD203B41FA5}"/>
                  </a:extLst>
                </a:gridCol>
                <a:gridCol w="6102682">
                  <a:extLst>
                    <a:ext uri="{9D8B030D-6E8A-4147-A177-3AD203B41FA5}"/>
                  </a:extLst>
                </a:gridCol>
                <a:gridCol w="1127818">
                  <a:extLst>
                    <a:ext uri="{9D8B030D-6E8A-4147-A177-3AD203B41FA5}"/>
                  </a:extLst>
                </a:gridCol>
                <a:gridCol w="826865">
                  <a:extLst>
                    <a:ext uri="{9D8B030D-6E8A-4147-A177-3AD203B41FA5}"/>
                  </a:extLst>
                </a:gridCol>
              </a:tblGrid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эффективность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населения в реализации проекта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 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Новые рабочие места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Месячный ФОТ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ФОТ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эффективность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бюджетных источников в проекте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в консолидированный бюджет области 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09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с 1 работника в консолидированный бюджет области 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выработка на одного работника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бюджетных инвестиций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Экономия бюджетных средств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эффективность*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объем выручки </a:t>
                      </a:r>
                      <a:endParaRPr kumimoji="0" lang="ru-RU" altLang="ru-RU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объем прибыли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в рамках проекта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9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инвестиций, осваиваемых на территории области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5998" marR="35998" marT="17997" marB="17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4" marR="9524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32067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886A3-F8EF-4150-999E-2BBD0A16224D}" type="slidenum">
              <a:rPr lang="ru-RU" altLang="ru-RU"/>
              <a:pPr>
                <a:defRPr/>
              </a:pPr>
              <a:t>12</a:t>
            </a:fld>
            <a:endParaRPr lang="ru-RU" altLang="ru-RU"/>
          </a:p>
        </p:txBody>
      </p:sp>
      <p:graphicFrame>
        <p:nvGraphicFramePr>
          <p:cNvPr id="5" name="Group 135"/>
          <p:cNvGraphicFramePr>
            <a:graphicFrameLocks noGrp="1"/>
          </p:cNvGraphicFramePr>
          <p:nvPr/>
        </p:nvGraphicFramePr>
        <p:xfrm>
          <a:off x="301625" y="549275"/>
          <a:ext cx="8534400" cy="4975045"/>
        </p:xfrm>
        <a:graphic>
          <a:graphicData uri="http://schemas.openxmlformats.org/drawingml/2006/table">
            <a:tbl>
              <a:tblPr/>
              <a:tblGrid>
                <a:gridCol w="486358">
                  <a:extLst>
                    <a:ext uri="{9D8B030D-6E8A-4147-A177-3AD203B41FA5}"/>
                  </a:extLst>
                </a:gridCol>
                <a:gridCol w="2049526">
                  <a:extLst>
                    <a:ext uri="{9D8B030D-6E8A-4147-A177-3AD203B41FA5}"/>
                  </a:extLst>
                </a:gridCol>
                <a:gridCol w="3625859">
                  <a:extLst>
                    <a:ext uri="{9D8B030D-6E8A-4147-A177-3AD203B41FA5}"/>
                  </a:extLst>
                </a:gridCol>
                <a:gridCol w="2372657">
                  <a:extLst>
                    <a:ext uri="{9D8B030D-6E8A-4147-A177-3AD203B41FA5}"/>
                  </a:extLst>
                </a:gridCol>
              </a:tblGrid>
              <a:tr h="50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ФИО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Должность и основное место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82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1.</a:t>
                      </a: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Евсеева Алла Александровна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Первый заместитель главы администрации Новооскольского городского округа по социальной политике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3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2.</a:t>
                      </a: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Даценко Татьяна Игоревна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МКУ «Центр молодежных инициатив Новооскольского городского округа»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проекта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3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3.</a:t>
                      </a: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Набокова Елена Дмитриевна</a:t>
                      </a: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специалист отдела по делам молодежи управления физической культуры, спорта и молодежной политики администрации </a:t>
                      </a:r>
                      <a:r>
                        <a:rPr kumimoji="0" lang="ru-RU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Новооскольского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округа</a:t>
                      </a: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Оператор мониторинга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Администратор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1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4.</a:t>
                      </a: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Троценко Эмилия Сергеевна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по работе с молодежью ОГБУ «Центр молодежных инициатив»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1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5. </a:t>
                      </a: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Козаренко Юлия Андреевна</a:t>
                      </a: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МКУ «Центр молодежных инициатив Новооскольского городского округа»</a:t>
                      </a:r>
                    </a:p>
                    <a:p>
                      <a:pPr marL="0" algn="ctr" defTabSz="914400" rtl="0" eaLnBrk="1" latinLnBrk="0" hangingPunct="1"/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 рабочей группы</a:t>
                      </a:r>
                    </a:p>
                    <a:p>
                      <a:pPr marL="0" algn="ctr" defTabSz="914400" rtl="0" eaLnBrk="1" latinLnBrk="0" hangingPunct="1"/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825" y="347663"/>
            <a:ext cx="8569325" cy="560387"/>
          </a:xfrm>
          <a:prstGeom prst="rect">
            <a:avLst/>
          </a:prstGeom>
        </p:spPr>
        <p:txBody>
          <a:bodyPr lIns="0" rIns="0" bIns="0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404040"/>
                </a:solidFill>
              </a:rPr>
              <a:t>ВВЕДЕНИЕ В ПРЕДМЕТНУЮ ОБЛАСТЬ</a:t>
            </a:r>
            <a:br>
              <a:rPr lang="ru-RU" altLang="ru-RU" sz="2800" dirty="0" smtClean="0">
                <a:solidFill>
                  <a:srgbClr val="404040"/>
                </a:solidFill>
              </a:rPr>
            </a:br>
            <a:r>
              <a:rPr lang="ru-RU" altLang="ru-RU" sz="2800" dirty="0" smtClean="0">
                <a:solidFill>
                  <a:srgbClr val="404040"/>
                </a:solidFill>
              </a:rPr>
              <a:t>(ОПИСАНИЕ СИТУАЦИИ «КАК ЕСТЬ</a:t>
            </a:r>
            <a:r>
              <a:rPr lang="ru-RU" altLang="ru-RU" sz="2800" dirty="0" smtClean="0">
                <a:solidFill>
                  <a:srgbClr val="404040"/>
                </a:solidFill>
                <a:latin typeface="Arial" charset="0"/>
              </a:rPr>
              <a:t>»)</a:t>
            </a:r>
            <a:endParaRPr lang="ru-RU" sz="2800" dirty="0" smtClean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930775"/>
            <a:ext cx="26352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5" y="4868863"/>
            <a:ext cx="2452688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762500"/>
            <a:ext cx="292576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395288" y="981075"/>
            <a:ext cx="84248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	В связи с тем, что с каждым годом увеличивается количество проводимых мероприятий, в которых молодежь Новооскольского городского округа принимает активное участие, возникает нехватка волонтеров для помощи в организации проводимых мероприятий.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	На базе  МКУ «ЦМИ Новооскольского городского округа» базируется штаб волонтеров, в число которых входят волонтеры, проживающие на территории города, так как добровольцев из сельских поселений привлекать проблематично из-за их удаленности и отсутствия подвозного транспорта.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	В Новооскольском городском округе 17 территориальных администраций, в настоящее время все добровольцы привлекаемые к волонтерской деятельности, из числа сельских поселений, задействуются эпизодически в различные общественные мероприятия, нет единой системы работы, возможностей для обмена опытом и методического сопровождения.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	Сформированные волонтерские отряды в каждой территориальной администрации смогли бы избавиться от вышеуказанных проблем, а так же в дальнейшем самостоятельно иметь возможность привлекать в свои отряды новых  добровольцев и проводить ряд мероприятий на территории своей территориальной администрации.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	Решить данную проблему можно благодаря передвижному штабу ресурсного центра развития добровольчества Новооскольского городского округа. Члены  штаба помогут обучить и подробно разобраться в направлениях волонтерской деятельности, рассказав о каждом направлении и в дальнейшем оказывать помощь для сформировавшихся отрядов.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23850" y="14288"/>
            <a:ext cx="8229600" cy="4191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результат проекта:</a:t>
            </a:r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32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06165"/>
              </p:ext>
            </p:extLst>
          </p:nvPr>
        </p:nvGraphicFramePr>
        <p:xfrm>
          <a:off x="179388" y="476250"/>
          <a:ext cx="8713787" cy="5239068"/>
        </p:xfrm>
        <a:graphic>
          <a:graphicData uri="http://schemas.openxmlformats.org/drawingml/2006/table">
            <a:tbl>
              <a:tblPr/>
              <a:tblGrid>
                <a:gridCol w="1871662"/>
                <a:gridCol w="6842125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1 июля 2022 года привлечь к волонтерской деятельности не менее 170 человек в возрасте 14-35 лет в 17 территориальных администрациях Новооскольского городского округа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достижения цели: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не менее 17 волонтерских отрядов в 17 территориальных администрациях Новооскольского городского округа.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проекта: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Организована деятельность  не менее 17 волонтерских отрядов в 17 территориальных администрациях Новооскольского городского округа с участием не менее 170 человек по четырем направлениям деятельности.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результату: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 передвижной штаб ресурсного центра развития добровольчества;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Подготовлены информационные материалы для проведения «Школы добровольцев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по основным направлениям волонтерской деятельности;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не менее 17 встреч «Школа добровольцев» в территориальных администрациях Новооскольского городского округа по основным направлениям волонтерской деятельности;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Сформировано  17 волонтерских отрядов (10 человек в каждом отряде);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 план мероприятий по реализации волонтерской деятельности для каждого отряда волонтеров.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Пользователи результата проекта: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Новооскольского городского округа в возрасте 14 - 35 лет.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18488" cy="852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(описание ситуации «как будет»)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50825" y="1643063"/>
            <a:ext cx="40338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каждой территориальной администрации Новооскольского городского округа будет проведена «Школа добровольцев» членами  передвижного штаба ресурсного центра развития добровольчества. Благодаря ей будущие члены волонтерских отрядов подробно познакомятся с каждым направлением добровольческой деятельности.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221163"/>
            <a:ext cx="50339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196975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3168650" cy="4387850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Каждый отряд сможет самостоятельно осуществлять волонтерскую деятельность на территории своей местности</a:t>
            </a:r>
            <a:r>
              <a:rPr lang="ru-RU" smtClean="0"/>
              <a:t>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18488" cy="852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(описание ситуации «как будет»)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844675"/>
            <a:ext cx="53768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625" y="1557338"/>
            <a:ext cx="3106738" cy="43878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Жители территориальных администраций Новооскольского городского округа смогут напрямую обратится за помощью в волонтерский отряд, действующий на их территории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18488" cy="852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(описание ситуации «как будет»)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52816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88564"/>
              </p:ext>
            </p:extLst>
          </p:nvPr>
        </p:nvGraphicFramePr>
        <p:xfrm>
          <a:off x="107950" y="404813"/>
          <a:ext cx="8856663" cy="6171565"/>
        </p:xfrm>
        <a:graphic>
          <a:graphicData uri="http://schemas.openxmlformats.org/drawingml/2006/table">
            <a:tbl>
              <a:tblPr/>
              <a:tblGrid>
                <a:gridCol w="360363"/>
                <a:gridCol w="4032250"/>
                <a:gridCol w="576262"/>
                <a:gridCol w="647700"/>
                <a:gridCol w="261938"/>
                <a:gridCol w="349250"/>
                <a:gridCol w="279400"/>
                <a:gridCol w="280987"/>
                <a:gridCol w="349250"/>
                <a:gridCol w="279400"/>
                <a:gridCol w="350838"/>
                <a:gridCol w="368300"/>
                <a:gridCol w="360362"/>
                <a:gridCol w="360363"/>
              </a:tblGrid>
              <a:tr h="187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Окон-е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Формирование передвижного штаба ресурсного центра развития добровольчества.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передвижного штаба ресурсного центра развития добровольчества.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перспективного плана работы передвижного штаба ресурсного центра развития добровольчества Новооскольского городского округа.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Подготовлен информационные материалы для проведения «Школы добровольцев» по основным направлениям волонтерской деятельности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11.10.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информационных буклетов о видах волонтерской деятельности.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презентации о видах волонтерской деятельности.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11.10.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«Школ добровольцев» в территориальных администрациях Новооскольского городского округа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«Школы добровольцев» в Беломестенской, Великомихайловской, Васильдольской, Ярской территориальных администрациях.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«Школы добровольцев» в Ниновской, Оскольской, Тростенецкой, Солонец-Полянской территориальных администрациях.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«Школы добровольцев» в Большеиваноской, Глинновской, Новобезгинской, Старобезгинской территориальных администрациях.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«Школы добровольцев» в Николаевской, Шараповской, Яковлевской территориальных администрациях.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705" name="Заголовок 1"/>
          <p:cNvSpPr>
            <a:spLocks noGrp="1"/>
          </p:cNvSpPr>
          <p:nvPr>
            <p:ph type="title"/>
          </p:nvPr>
        </p:nvSpPr>
        <p:spPr>
          <a:xfrm>
            <a:off x="250825" y="30163"/>
            <a:ext cx="8534400" cy="32067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БЛОКИ РАБОТ ПРОЕКТА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11175" y="722313"/>
            <a:ext cx="8534400" cy="32067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БЛОКИ РАБОТ ПРОЕКТА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0490"/>
              </p:ext>
            </p:extLst>
          </p:nvPr>
        </p:nvGraphicFramePr>
        <p:xfrm>
          <a:off x="404813" y="1344613"/>
          <a:ext cx="8497887" cy="3545840"/>
        </p:xfrm>
        <a:graphic>
          <a:graphicData uri="http://schemas.openxmlformats.org/drawingml/2006/table">
            <a:tbl>
              <a:tblPr/>
              <a:tblGrid>
                <a:gridCol w="431800"/>
                <a:gridCol w="3827462"/>
                <a:gridCol w="565150"/>
                <a:gridCol w="592138"/>
                <a:gridCol w="261937"/>
                <a:gridCol w="328613"/>
                <a:gridCol w="261937"/>
                <a:gridCol w="328613"/>
                <a:gridCol w="328612"/>
                <a:gridCol w="261938"/>
                <a:gridCol w="263525"/>
                <a:gridCol w="261937"/>
                <a:gridCol w="423863"/>
                <a:gridCol w="360362"/>
              </a:tblGrid>
              <a:tr h="187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Окон-е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волонтерских отрядов.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данных о добровольцах из числа волонтерских отрядов. Закрепление капитана за каждым волонтерским отрядом. 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базы данных о добровольцах волонтерских отрядов.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плана мероприятий по реализации волонтерской деятельности для каждого отряда волонтеров.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перспективного плана работы волонтерских отрядов.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собрания капитанов волонтерских отрядов для обсуждения перспективного плана мероприятий.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395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>
                          <a:tab pos="95250" algn="l"/>
                        </a:tabLst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3921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Бюджет проекта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B5E59-B7F4-4B20-8396-A274A5B9E02D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  <p:graphicFrame>
        <p:nvGraphicFramePr>
          <p:cNvPr id="5" name="Group 111"/>
          <p:cNvGraphicFramePr>
            <a:graphicFrameLocks noGrp="1"/>
          </p:cNvGraphicFramePr>
          <p:nvPr/>
        </p:nvGraphicFramePr>
        <p:xfrm>
          <a:off x="127000" y="620713"/>
          <a:ext cx="8883650" cy="6097906"/>
        </p:xfrm>
        <a:graphic>
          <a:graphicData uri="http://schemas.openxmlformats.org/drawingml/2006/table">
            <a:tbl>
              <a:tblPr/>
              <a:tblGrid>
                <a:gridCol w="288925"/>
                <a:gridCol w="4005263"/>
                <a:gridCol w="889000"/>
                <a:gridCol w="619125"/>
                <a:gridCol w="571500"/>
                <a:gridCol w="511175"/>
                <a:gridCol w="793750"/>
                <a:gridCol w="687387"/>
                <a:gridCol w="517525"/>
              </a:tblGrid>
              <a:tr h="382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проекта,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источники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источники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област- ной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хоз. субъекта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заем- ные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этап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передвижного штаба ресурсного центра развития добровольчества.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перспективного плана работы передвижного штаба ресурсного центра развития добровольчества Новооскольского городского округа.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информационных материалов для проведения школы добровольцев в территориальных администрациях Новооскольского городского округа.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информационных буклетов о видах волонтерской деятельности.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презентации о видах волонтерской деятельности.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17 «Школ добровольцев» в территориальных администрациях Новооскольского городского округа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«Школы добровольцев» в Беломестенской, Великомихайловской, Васильдольской, Ярской территориальных администрациях.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«Школы добровольцев» в Ниновской, Оскольской, Тростенецкой, Солонец-Полянской территориальных администрациях.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«Школы добровольцев» в Большеиваноской, Глинновской, Новобезгинской, Старобезгинской территориальных администрациях.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«Школы добровольцев» в Николаевской, Шараповской, Яковлевской территориальных администрациях.</a:t>
                      </a:r>
                    </a:p>
                  </a:txBody>
                  <a:tcPr marL="3619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1310</Words>
  <Application>Microsoft Office PowerPoint</Application>
  <PresentationFormat>Экран (4:3)</PresentationFormat>
  <Paragraphs>456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ПРЕЗЕНТАЦИЯ ПРОЕКТА  Организация работы передвижного штаба ресурсного центра развития добровольчества по основным направлениям волонтерской деятельности</vt:lpstr>
      <vt:lpstr>Презентация PowerPoint</vt:lpstr>
      <vt:lpstr>Цель и результат проекта:</vt:lpstr>
      <vt:lpstr>Введение в предметную область (описание ситуации «как будет»)</vt:lpstr>
      <vt:lpstr>Введение в предметную область (описание ситуации «как будет»)</vt:lpstr>
      <vt:lpstr>Введение в предметную область (описание ситуации «как будет»)</vt:lpstr>
      <vt:lpstr>ОСНОВНЫЕ БЛОКИ РАБОТ ПРОЕКТА</vt:lpstr>
      <vt:lpstr>ОСНОВНЫЕ БЛОКИ РАБОТ ПРОЕКТА</vt:lpstr>
      <vt:lpstr>Бюджет проекта</vt:lpstr>
      <vt:lpstr>Бюджет проекта</vt:lpstr>
      <vt:lpstr>Показатели социальной, бюджетной и экономической эффективности проекта</vt:lpstr>
      <vt:lpstr>КОМАНДА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 Организация работы передвижного штаба ресурсного центра развития добровольчества по основным направлениям волонтерской деятельности</dc:title>
  <dc:creator>PC</dc:creator>
  <cp:lastModifiedBy>Пользователь Windows</cp:lastModifiedBy>
  <cp:revision>33</cp:revision>
  <dcterms:created xsi:type="dcterms:W3CDTF">2021-06-21T06:52:20Z</dcterms:created>
  <dcterms:modified xsi:type="dcterms:W3CDTF">2021-06-23T12:40:43Z</dcterms:modified>
</cp:coreProperties>
</file>