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844"/>
    <a:srgbClr val="FCA3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Сформирован на базе  муниципального бюджетного учреждения «Информационно-методический центр работников образования города Шарыпово»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3E844"/>
                </a:solidFill>
              </a:rPr>
              <a:t>Муниципальный Волонтерский центр «Малина добра»</a:t>
            </a:r>
            <a:br>
              <a:rPr lang="ru-RU" dirty="0" smtClean="0">
                <a:solidFill>
                  <a:srgbClr val="63E844"/>
                </a:solidFill>
              </a:rPr>
            </a:br>
            <a:r>
              <a:rPr lang="ru-RU" dirty="0" smtClean="0">
                <a:solidFill>
                  <a:srgbClr val="63E844"/>
                </a:solidFill>
              </a:rPr>
              <a:t>г. Шарыпово</a:t>
            </a:r>
            <a:endParaRPr lang="ru-RU" dirty="0">
              <a:solidFill>
                <a:srgbClr val="63E84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5847928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Цель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муниципальный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Волонтерский центр «Малина добра»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сформирован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для консолидации усилий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по оказанию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содействия в реализации прав участников образовательного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процесса свободно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участвовать в добровольческой деятельности независимо от возраста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, социального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и физического статуса, </a:t>
            </a:r>
            <a:r>
              <a:rPr lang="ru-RU" sz="2100" b="1" i="1" dirty="0" err="1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гендерной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принадлежности, культурных, религиозных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и этических особенностей, в формировании и поддержке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стремления волонтеров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к непрерывному обоснованию знаний, их интеллектуальной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и социальной </a:t>
            </a:r>
            <a:r>
              <a:rPr lang="ru-RU" sz="2100" b="1" i="1" dirty="0" smtClean="0">
                <a:ln w="1270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активности, потребности в служении людям на территории России.</a:t>
            </a:r>
            <a:endParaRPr lang="ru-RU" sz="2100" b="1" i="1" dirty="0">
              <a:ln w="1270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Целью деятельности Волонтерского центра является </a:t>
            </a:r>
            <a:r>
              <a:rPr lang="ru-RU" sz="2400" dirty="0" smtClean="0"/>
              <a:t>вовлечение воспитанников </a:t>
            </a:r>
            <a:r>
              <a:rPr lang="ru-RU" sz="2400" dirty="0" smtClean="0"/>
              <a:t>и обучающихся образовательных организаций города Шарыпово в</a:t>
            </a:r>
            <a:br>
              <a:rPr lang="ru-RU" sz="2400" dirty="0" smtClean="0"/>
            </a:br>
            <a:r>
              <a:rPr lang="ru-RU" sz="2400" dirty="0" smtClean="0"/>
              <a:t>волонтерскую, социально значимую деятельность.</a:t>
            </a:r>
            <a:endParaRPr lang="ru-RU" sz="2400" dirty="0"/>
          </a:p>
        </p:txBody>
      </p:sp>
      <p:pic>
        <p:nvPicPr>
          <p:cNvPr id="4" name="Рисунок 3" descr="prezentaciy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7"/>
            <a:ext cx="8784000" cy="4355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496943" cy="6381328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Задачи деятельности Волонтерского центра: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формирование базовых знаний о волонтерской (добровольческой деятельности). Введение основных понятий;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дать представление о традиционных формах гражданского участия и взаимопомощи людей друг другу;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популяризация идей добровольчества среди обучающихся и воспитанников образовательных учреждений города Шарыпово; 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привлечение обучающихся/воспитанников и организация их участия в добровольческой безвозмездной деятельности на базе образовательных учреждений в рамках совместной деятельности с организациями и службами города;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организация систематической работы в рамках утвержденных направлений деятельности Волонтерского центра;</a:t>
            </a:r>
            <a:b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организация обучающих, развивающих, </a:t>
            </a:r>
            <a:r>
              <a:rPr lang="ru-RU" sz="2000" b="1" i="1" dirty="0" err="1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досуговых</a:t>
            </a:r>
            <a:r>
              <a:rPr lang="ru-RU" sz="2000" b="1" i="1" dirty="0" smtClean="0">
                <a:ln w="1270">
                  <a:noFill/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мероприятий для участников Волонтерского центра.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2845"/>
            <a:ext cx="87849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Руководство муниципальным Волонтерским центром «Малина добра».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pPr algn="just"/>
            <a:r>
              <a:rPr lang="ru-RU" sz="2400" dirty="0" smtClean="0">
                <a:solidFill>
                  <a:srgbClr val="92D050"/>
                </a:solidFill>
              </a:rPr>
              <a:t>На </a:t>
            </a:r>
            <a:r>
              <a:rPr lang="ru-RU" sz="2400" dirty="0" smtClean="0">
                <a:solidFill>
                  <a:srgbClr val="92D050"/>
                </a:solidFill>
              </a:rPr>
              <a:t>основании Положения муниципального Волонтерского центра «</a:t>
            </a:r>
            <a:r>
              <a:rPr lang="ru-RU" sz="2400" dirty="0" smtClean="0">
                <a:solidFill>
                  <a:srgbClr val="92D050"/>
                </a:solidFill>
              </a:rPr>
              <a:t>Малина добра</a:t>
            </a:r>
            <a:r>
              <a:rPr lang="ru-RU" sz="2400" dirty="0" smtClean="0">
                <a:solidFill>
                  <a:srgbClr val="92D050"/>
                </a:solidFill>
              </a:rPr>
              <a:t>», утвержденного приказом Управления образованием от </a:t>
            </a:r>
            <a:r>
              <a:rPr lang="ru-RU" sz="2400" dirty="0" smtClean="0">
                <a:solidFill>
                  <a:srgbClr val="92D050"/>
                </a:solidFill>
              </a:rPr>
              <a:t>01.10.2021 года </a:t>
            </a:r>
            <a:r>
              <a:rPr lang="ru-RU" sz="2400" dirty="0" smtClean="0">
                <a:solidFill>
                  <a:srgbClr val="92D050"/>
                </a:solidFill>
              </a:rPr>
              <a:t>№ 353, с целью координации деятельности и представления </a:t>
            </a:r>
            <a:r>
              <a:rPr lang="ru-RU" sz="2400" dirty="0" smtClean="0">
                <a:solidFill>
                  <a:srgbClr val="92D050"/>
                </a:solidFill>
              </a:rPr>
              <a:t>интересов муниципального </a:t>
            </a:r>
            <a:r>
              <a:rPr lang="ru-RU" sz="2400" dirty="0" smtClean="0">
                <a:solidFill>
                  <a:srgbClr val="92D050"/>
                </a:solidFill>
              </a:rPr>
              <a:t>Волонтёрского центра перед </a:t>
            </a:r>
            <a:r>
              <a:rPr lang="ru-RU" sz="2400" dirty="0" smtClean="0">
                <a:solidFill>
                  <a:srgbClr val="92D050"/>
                </a:solidFill>
              </a:rPr>
              <a:t>руководством образовательных</a:t>
            </a:r>
            <a:r>
              <a:rPr lang="ru-RU" sz="2400" dirty="0" smtClean="0">
                <a:solidFill>
                  <a:srgbClr val="92D050"/>
                </a:solidFill>
              </a:rPr>
              <a:t>, социальных учреждений, государственных структур </a:t>
            </a:r>
            <a:r>
              <a:rPr lang="ru-RU" sz="2400" dirty="0" smtClean="0">
                <a:solidFill>
                  <a:srgbClr val="92D050"/>
                </a:solidFill>
              </a:rPr>
              <a:t>и коммерческих </a:t>
            </a:r>
            <a:r>
              <a:rPr lang="ru-RU" sz="2400" dirty="0" smtClean="0">
                <a:solidFill>
                  <a:srgbClr val="92D050"/>
                </a:solidFill>
              </a:rPr>
              <a:t>организаций</a:t>
            </a:r>
            <a:r>
              <a:rPr lang="ru-RU" sz="2400" dirty="0" smtClean="0">
                <a:solidFill>
                  <a:srgbClr val="92D050"/>
                </a:solidFill>
              </a:rPr>
              <a:t>, приказом Управления образованием администрации города Шарыпово руководителем </a:t>
            </a:r>
            <a:r>
              <a:rPr lang="ru-RU" sz="2400" dirty="0" smtClean="0">
                <a:solidFill>
                  <a:srgbClr val="92D050"/>
                </a:solidFill>
              </a:rPr>
              <a:t>муниципального Волонтерского </a:t>
            </a:r>
            <a:r>
              <a:rPr lang="ru-RU" sz="2400" dirty="0" smtClean="0">
                <a:solidFill>
                  <a:srgbClr val="92D050"/>
                </a:solidFill>
              </a:rPr>
              <a:t>центра «</a:t>
            </a:r>
            <a:r>
              <a:rPr lang="ru-RU" sz="2400" dirty="0" smtClean="0">
                <a:solidFill>
                  <a:srgbClr val="92D050"/>
                </a:solidFill>
              </a:rPr>
              <a:t>Малина добра» </a:t>
            </a:r>
            <a:r>
              <a:rPr lang="ru-RU" sz="2400" dirty="0" smtClean="0">
                <a:solidFill>
                  <a:srgbClr val="92D050"/>
                </a:solidFill>
              </a:rPr>
              <a:t>назначена </a:t>
            </a:r>
            <a:r>
              <a:rPr lang="ru-RU" sz="2400" dirty="0" err="1" smtClean="0">
                <a:solidFill>
                  <a:srgbClr val="92D050"/>
                </a:solidFill>
              </a:rPr>
              <a:t>Илюшевич</a:t>
            </a:r>
            <a:r>
              <a:rPr lang="ru-RU" sz="2400" dirty="0" smtClean="0">
                <a:solidFill>
                  <a:srgbClr val="92D050"/>
                </a:solidFill>
              </a:rPr>
              <a:t> Алина Андреевна, </a:t>
            </a:r>
            <a:r>
              <a:rPr lang="ru-RU" sz="2400" dirty="0" smtClean="0">
                <a:solidFill>
                  <a:srgbClr val="92D050"/>
                </a:solidFill>
              </a:rPr>
              <a:t>ведущего аналитика </a:t>
            </a:r>
            <a:r>
              <a:rPr lang="ru-RU" sz="2400" dirty="0" smtClean="0">
                <a:solidFill>
                  <a:srgbClr val="92D050"/>
                </a:solidFill>
              </a:rPr>
              <a:t>МБУ ИМЦ </a:t>
            </a:r>
            <a:r>
              <a:rPr lang="ru-RU" sz="2400" dirty="0" smtClean="0">
                <a:solidFill>
                  <a:srgbClr val="92D050"/>
                </a:solidFill>
              </a:rPr>
              <a:t>РО.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92D050"/>
                </a:solidFill>
              </a:rPr>
              <a:t>В </a:t>
            </a:r>
            <a:r>
              <a:rPr lang="ru-RU" sz="2000" dirty="0" smtClean="0">
                <a:solidFill>
                  <a:srgbClr val="92D050"/>
                </a:solidFill>
              </a:rPr>
              <a:t>городе Шарыпове </a:t>
            </a:r>
            <a:r>
              <a:rPr lang="ru-RU" sz="2000" dirty="0" smtClean="0">
                <a:solidFill>
                  <a:srgbClr val="92D050"/>
                </a:solidFill>
              </a:rPr>
              <a:t>с 2021 года ведет деятельность муниципальный </a:t>
            </a:r>
            <a:r>
              <a:rPr lang="ru-RU" sz="2000" dirty="0" smtClean="0">
                <a:solidFill>
                  <a:srgbClr val="92D050"/>
                </a:solidFill>
              </a:rPr>
              <a:t>Волонтерский центр </a:t>
            </a:r>
            <a:r>
              <a:rPr lang="ru-RU" sz="2000" dirty="0" smtClean="0">
                <a:solidFill>
                  <a:srgbClr val="92D050"/>
                </a:solidFill>
              </a:rPr>
              <a:t>«Малина добра», который поддерживает педагогов, школьников </a:t>
            </a:r>
            <a:r>
              <a:rPr lang="ru-RU" sz="2000" dirty="0" smtClean="0">
                <a:solidFill>
                  <a:srgbClr val="92D050"/>
                </a:solidFill>
              </a:rPr>
              <a:t>и воспитанников </a:t>
            </a:r>
            <a:r>
              <a:rPr lang="ru-RU" sz="2000" dirty="0" smtClean="0">
                <a:solidFill>
                  <a:srgbClr val="92D050"/>
                </a:solidFill>
              </a:rPr>
              <a:t>образовательных учреждений в создании добрых инициатив </a:t>
            </a:r>
            <a:r>
              <a:rPr lang="ru-RU" sz="2000" dirty="0" smtClean="0">
                <a:solidFill>
                  <a:srgbClr val="92D050"/>
                </a:solidFill>
              </a:rPr>
              <a:t>и полезных </a:t>
            </a:r>
            <a:r>
              <a:rPr lang="ru-RU" sz="2000" dirty="0" smtClean="0">
                <a:solidFill>
                  <a:srgbClr val="92D050"/>
                </a:solidFill>
              </a:rPr>
              <a:t>для города проектов. Работают в образовательных учреждениях </a:t>
            </a:r>
            <a:r>
              <a:rPr lang="ru-RU" sz="2000" dirty="0" smtClean="0">
                <a:solidFill>
                  <a:srgbClr val="92D050"/>
                </a:solidFill>
              </a:rPr>
              <a:t>и волонтерские </a:t>
            </a:r>
            <a:r>
              <a:rPr lang="ru-RU" sz="2000" dirty="0" smtClean="0">
                <a:solidFill>
                  <a:srgbClr val="92D050"/>
                </a:solidFill>
              </a:rPr>
              <a:t>отряды, включающие в себя 14 объединений, в которые </a:t>
            </a:r>
            <a:r>
              <a:rPr lang="ru-RU" sz="2000" dirty="0" smtClean="0">
                <a:solidFill>
                  <a:srgbClr val="92D050"/>
                </a:solidFill>
              </a:rPr>
              <a:t>входят более </a:t>
            </a:r>
            <a:r>
              <a:rPr lang="ru-RU" sz="2000" dirty="0" smtClean="0">
                <a:solidFill>
                  <a:srgbClr val="92D050"/>
                </a:solidFill>
              </a:rPr>
              <a:t>5000 тысяч человек. Развивают волонтерские </a:t>
            </a:r>
            <a:r>
              <a:rPr lang="ru-RU" sz="2000" dirty="0" smtClean="0">
                <a:solidFill>
                  <a:srgbClr val="92D050"/>
                </a:solidFill>
              </a:rPr>
              <a:t>сообщества преподаватели</a:t>
            </a:r>
            <a:r>
              <a:rPr lang="ru-RU" sz="2000" dirty="0" smtClean="0">
                <a:solidFill>
                  <a:srgbClr val="92D050"/>
                </a:solidFill>
              </a:rPr>
              <a:t>, которые зачастую сами занимаются </a:t>
            </a:r>
            <a:r>
              <a:rPr lang="ru-RU" sz="2000" dirty="0" err="1" smtClean="0">
                <a:solidFill>
                  <a:srgbClr val="92D050"/>
                </a:solidFill>
              </a:rPr>
              <a:t>волонтерством</a:t>
            </a:r>
            <a:r>
              <a:rPr lang="ru-RU" sz="2000" dirty="0" smtClean="0">
                <a:solidFill>
                  <a:srgbClr val="92D050"/>
                </a:solidFill>
              </a:rPr>
              <a:t>. </a:t>
            </a:r>
            <a:r>
              <a:rPr lang="ru-RU" sz="2000" dirty="0" smtClean="0">
                <a:solidFill>
                  <a:srgbClr val="92D050"/>
                </a:solidFill>
              </a:rPr>
              <a:t>Они делятся </a:t>
            </a:r>
            <a:r>
              <a:rPr lang="ru-RU" sz="2000" dirty="0" smtClean="0">
                <a:solidFill>
                  <a:srgbClr val="92D050"/>
                </a:solidFill>
              </a:rPr>
              <a:t>с детьми своим добровольческим опытом и мотивируют на </a:t>
            </a:r>
            <a:r>
              <a:rPr lang="ru-RU" sz="2000" dirty="0" smtClean="0">
                <a:solidFill>
                  <a:srgbClr val="92D050"/>
                </a:solidFill>
              </a:rPr>
              <a:t>новые свершения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7" name="Рисунок 6" descr="Приглашаем вестиЗОЖ Вручаем бук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3200400" cy="31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нь здоровья МБДОУ Дельфин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17 мая состоялась торжественная церемония награждения </a:t>
            </a:r>
            <a:r>
              <a:rPr lang="ru-RU" sz="2000" dirty="0" smtClean="0">
                <a:solidFill>
                  <a:srgbClr val="92D050"/>
                </a:solidFill>
              </a:rPr>
              <a:t>волонтеров муниципальных </a:t>
            </a:r>
            <a:r>
              <a:rPr lang="ru-RU" sz="2000" dirty="0" smtClean="0">
                <a:solidFill>
                  <a:srgbClr val="92D050"/>
                </a:solidFill>
              </a:rPr>
              <a:t>образовательных организаций города Шарыпово. </a:t>
            </a:r>
            <a:r>
              <a:rPr lang="ru-RU" sz="2000" dirty="0" err="1" smtClean="0">
                <a:solidFill>
                  <a:srgbClr val="92D050"/>
                </a:solidFill>
              </a:rPr>
              <a:t>Организации-благополучатели</a:t>
            </a:r>
            <a:r>
              <a:rPr lang="ru-RU" sz="2000" dirty="0" smtClean="0">
                <a:solidFill>
                  <a:srgbClr val="92D050"/>
                </a:solidFill>
              </a:rPr>
              <a:t> подготовили и вручили </a:t>
            </a:r>
            <a:r>
              <a:rPr lang="ru-RU" sz="2000" dirty="0" smtClean="0">
                <a:solidFill>
                  <a:srgbClr val="92D050"/>
                </a:solidFill>
              </a:rPr>
              <a:t>дипломы волонтерам </a:t>
            </a:r>
            <a:r>
              <a:rPr lang="ru-RU" sz="2000" dirty="0" smtClean="0">
                <a:solidFill>
                  <a:srgbClr val="92D050"/>
                </a:solidFill>
              </a:rPr>
              <a:t>за активное участие в мероприятиях социальной и </a:t>
            </a:r>
            <a:r>
              <a:rPr lang="ru-RU" sz="2000" dirty="0" smtClean="0">
                <a:solidFill>
                  <a:srgbClr val="92D050"/>
                </a:solidFill>
              </a:rPr>
              <a:t>гражданско-патриотической </a:t>
            </a:r>
            <a:r>
              <a:rPr lang="ru-RU" sz="2000" dirty="0" smtClean="0">
                <a:solidFill>
                  <a:srgbClr val="92D050"/>
                </a:solidFill>
              </a:rPr>
              <a:t>направленности. Всего было награждено более 100 волонтеров. В числе награжденных </a:t>
            </a:r>
            <a:r>
              <a:rPr lang="ru-RU" sz="2000" dirty="0" smtClean="0">
                <a:solidFill>
                  <a:srgbClr val="92D050"/>
                </a:solidFill>
              </a:rPr>
              <a:t>– воспитатели</a:t>
            </a:r>
            <a:r>
              <a:rPr lang="ru-RU" sz="2000" dirty="0" smtClean="0">
                <a:solidFill>
                  <a:srgbClr val="92D050"/>
                </a:solidFill>
              </a:rPr>
              <a:t>, педагоги, молодые учителя, ученики и воспитанники.</a:t>
            </a: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20220517_15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5544616" cy="368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0517_153154.jpg"/>
          <p:cNvPicPr>
            <a:picLocks noChangeAspect="1"/>
          </p:cNvPicPr>
          <p:nvPr/>
        </p:nvPicPr>
        <p:blipFill>
          <a:blip r:embed="rId3" cstate="print"/>
          <a:srcRect l="18707" r="22294"/>
          <a:stretch>
            <a:fillRect/>
          </a:stretch>
        </p:blipFill>
        <p:spPr>
          <a:xfrm rot="5400000">
            <a:off x="5688122" y="3032956"/>
            <a:ext cx="3456385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743200"/>
            <a:ext cx="7992888" cy="1673225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92D050"/>
                </a:solidFill>
              </a:rPr>
              <a:t>Волонтерство</a:t>
            </a:r>
            <a:r>
              <a:rPr lang="ru-RU" sz="2400" dirty="0" smtClean="0">
                <a:solidFill>
                  <a:srgbClr val="92D050"/>
                </a:solidFill>
              </a:rPr>
              <a:t> – это особый взгляд на жизнь, целая философия</a:t>
            </a:r>
            <a:r>
              <a:rPr lang="ru-RU" sz="2400" dirty="0" smtClean="0">
                <a:solidFill>
                  <a:srgbClr val="92D050"/>
                </a:solidFill>
              </a:rPr>
              <a:t>, направленная </a:t>
            </a:r>
            <a:r>
              <a:rPr lang="ru-RU" sz="2400" dirty="0" smtClean="0">
                <a:solidFill>
                  <a:srgbClr val="92D050"/>
                </a:solidFill>
              </a:rPr>
              <a:t>на укрепление и </a:t>
            </a:r>
            <a:r>
              <a:rPr lang="ru-RU" sz="2400" dirty="0" smtClean="0">
                <a:solidFill>
                  <a:srgbClr val="92D050"/>
                </a:solidFill>
              </a:rPr>
              <a:t>сохранение </a:t>
            </a:r>
            <a:r>
              <a:rPr lang="ru-RU" sz="2400" dirty="0" smtClean="0">
                <a:solidFill>
                  <a:srgbClr val="92D050"/>
                </a:solidFill>
              </a:rPr>
              <a:t>человеческих ценностей. Важно</a:t>
            </a:r>
            <a:r>
              <a:rPr lang="ru-RU" sz="2400" dirty="0" smtClean="0">
                <a:solidFill>
                  <a:srgbClr val="92D050"/>
                </a:solidFill>
              </a:rPr>
              <a:t>, что </a:t>
            </a:r>
            <a:r>
              <a:rPr lang="ru-RU" sz="2400" dirty="0" smtClean="0">
                <a:solidFill>
                  <a:srgbClr val="92D050"/>
                </a:solidFill>
              </a:rPr>
              <a:t>развитием такой непростой, кропотливой деятельности занимаются </a:t>
            </a:r>
            <a:r>
              <a:rPr lang="ru-RU" sz="2400" dirty="0" smtClean="0">
                <a:solidFill>
                  <a:srgbClr val="92D050"/>
                </a:solidFill>
              </a:rPr>
              <a:t>в образовательных </a:t>
            </a:r>
            <a:r>
              <a:rPr lang="ru-RU" sz="2400" dirty="0" smtClean="0">
                <a:solidFill>
                  <a:srgbClr val="92D050"/>
                </a:solidFill>
              </a:rPr>
              <a:t>учреждениях города.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</TotalTime>
  <Words>352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Муниципальный Волонтерский центр «Малина добра» г. Шарыпово</vt:lpstr>
      <vt:lpstr>Цель: муниципальный Волонтерский центр «Малина добра» сформирован для консолидации усилий по оказанию содействия в реализации прав участников образовательного процесса свободно участвовать в добровольческой деятельности независимо от возраста, социального и физического статуса, гендерной принадлежности, культурных, религиозных и этических особенностей, в формировании и поддержке стремления волонтеров к непрерывному обоснованию знаний, их интеллектуальной и социальной активности, потребности в служении людям на территории России.</vt:lpstr>
      <vt:lpstr>Целью деятельности Волонтерского центра является вовлечение воспитанников и обучающихся образовательных организаций города Шарыпово в волонтерскую, социально значимую деятельность.</vt:lpstr>
      <vt:lpstr>Задачи деятельности Волонтерского центра: - формирование базовых знаний о волонтерской (добровольческой деятельности). Введение основных понятий; - дать представление о традиционных формах гражданского участия и взаимопомощи людей друг другу; - популяризация идей добровольчества среди обучающихся и воспитанников образовательных учреждений города Шарыпово;  - привлечение обучающихся/воспитанников и организация их участия в добровольческой безвозмездной деятельности на базе образовательных учреждений в рамках совместной деятельности с организациями и службами города; - организация систематической работы в рамках утвержденных направлений деятельности Волонтерского центра; - организация обучающих, развивающих, досуговых мероприятий для участников Волонтерского центра.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Волонтерский центр «Малина добра» г. Шарыпово</dc:title>
  <dc:creator>ИМЦ</dc:creator>
  <cp:lastModifiedBy>ИМЦ</cp:lastModifiedBy>
  <cp:revision>6</cp:revision>
  <dcterms:created xsi:type="dcterms:W3CDTF">2022-05-13T01:21:14Z</dcterms:created>
  <dcterms:modified xsi:type="dcterms:W3CDTF">2022-05-19T03:12:49Z</dcterms:modified>
</cp:coreProperties>
</file>