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4CB65-C98E-E3CF-14AF-0BEEFC41F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777FA-B286-4645-8BD8-7099E98F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882A1-76A0-6135-CAE7-48CDFB6D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0B8F2-D9E3-3DF4-A056-FF988C1E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B453D-8217-9975-D28E-0C64A4C7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8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5540C-943F-3B03-1053-D3E9C2B9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E6FF0-E5DB-3550-1406-B6BAC20FC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0E386-DABE-893D-D5BA-386331BB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0934C-048C-C308-989C-048C9D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A248C-B9BB-157B-57C1-2519F735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286FF9-5681-952F-6C2A-D3A823E7F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016F9D-F076-930C-3E99-487ED8897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F8876-67B8-1771-A7A7-3ED0C9BB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6F218-F334-8C43-3406-7DF596B6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ACB0A-4B1C-C92E-F7AF-FFBCB90C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3F7AA-EB13-F6C1-8D25-AC7827BF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F8D3C-CF0F-9E09-9228-1834C0DC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68449-F396-93BA-4B4D-F1CDFA85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74005-E56B-776D-BE6D-36626A7C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CBD37-F32C-D2E6-C46C-254C7AD7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3890F-ADBA-6988-7160-189F71C3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BD802-F80B-62F5-DC6C-95F037C3D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B2E9A9-C644-0E80-8A7F-BF27B214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1BFEC-218C-0240-9E50-0F0B49C1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59EBF-0A7D-05FE-3E59-B33E05F9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F689-0A01-3B8F-0F8B-2A874817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26482-D1C6-FC95-BD35-B8D1E5B1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9DD31-8DB2-EAE1-0934-41DAB76D6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390B4-647C-D35A-D729-D8531B53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3829A-2DEF-497E-27EA-585E263D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F47B1-76F4-6A36-8EF9-987BD988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F836-5FA5-CDB0-1A7A-508D5A5E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173355-50FC-08C1-25D0-AD2065BE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688C90-9351-A3B2-A0F2-30E73041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0F664-B6A5-BCE7-B164-3BDFB890E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D38FB9-A9C2-73FC-A214-5C705152E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3343F1-A88F-E53D-BDB7-85781414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4243B1-B1D1-B3BD-44EA-7148575A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4AD3BC-B89B-1D5B-4DFD-10AE16F4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9C009-6275-4827-BAB6-1B68719E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4C3F72-9890-ED87-F00A-A9E051F8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DABA39-E639-7E0A-D4D3-0DAFF529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71495A-7333-7B2F-FE4D-4F1CC3DF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C62FE7-1571-C3FC-6B04-96EBCC9C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412BF9-9821-5275-4108-CA6E34B3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BFB880-5D7B-7CB7-5913-89962B82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1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57B39-F600-B7E4-5E25-95742662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C7D52-BFC3-6A09-3D8E-13CE99DE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7BF6F-5D9E-F2E9-9FA2-F8FBA4DD6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8CCDF-0ADC-BC7C-1718-1F4864A5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D15A08-E2BB-42E1-F2F7-9BE61D53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CD934-638C-96ED-1909-C1F2B31E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D83FC-AFDA-68ED-860F-44C00804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CDD2C0-0896-C021-9B72-5D90324F4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9FAA1F-E69F-2DF7-8FDC-B94976C30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C26399-32DF-6CF5-4790-D84A5BA8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462BF-1D79-81EB-2799-1680EFBE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2A700-5546-D7B5-E338-379EA404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0DA00-362B-520C-44EA-B8EC2411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2BC43-0DED-8F60-FBDE-B56AE75D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A3DA9-DFA3-0BC9-1979-9C51A24C5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9C5B-E33F-46A1-B2CF-5EC1EC07A030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7A631-17D2-87F6-6134-F1DC630C7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E23E0-7C84-C962-F482-3CF606E83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37BD-A168-4DAC-B4B9-AF17CB259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A751-99EA-A2FA-57CE-90BCD157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221D13-5FE3-8116-B124-F904E23B97B8}"/>
              </a:ext>
            </a:extLst>
          </p:cNvPr>
          <p:cNvSpPr txBox="1"/>
          <p:nvPr/>
        </p:nvSpPr>
        <p:spPr>
          <a:xfrm>
            <a:off x="187400" y="3152001"/>
            <a:ext cx="11817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Комплексное развитие добровольческого сообщества в музее Усадьба Колокольниковых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в 202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D1595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году</a:t>
            </a:r>
          </a:p>
        </p:txBody>
      </p:sp>
    </p:spTree>
    <p:extLst>
      <p:ext uri="{BB962C8B-B14F-4D97-AF65-F5344CB8AC3E}">
        <p14:creationId xmlns:p14="http://schemas.microsoft.com/office/powerpoint/2010/main" val="27271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A740-8A59-D479-1429-11E5F1553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E29D61B-9EC3-9FC5-3F5A-F0F6C21246C3}"/>
              </a:ext>
            </a:extLst>
          </p:cNvPr>
          <p:cNvSpPr txBox="1">
            <a:spLocks/>
          </p:cNvSpPr>
          <p:nvPr/>
        </p:nvSpPr>
        <p:spPr>
          <a:xfrm rot="10800000">
            <a:off x="7791450" y="51879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2F285-8D27-2018-17B8-F465F15059A8}"/>
              </a:ext>
            </a:extLst>
          </p:cNvPr>
          <p:cNvSpPr txBox="1"/>
          <p:nvPr/>
        </p:nvSpPr>
        <p:spPr>
          <a:xfrm>
            <a:off x="187400" y="518850"/>
            <a:ext cx="118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Волонтёры культуры в музее                          202</a:t>
            </a:r>
            <a:r>
              <a:rPr lang="ru-RU" sz="3000" dirty="0">
                <a:solidFill>
                  <a:srgbClr val="D15957"/>
                </a:solidFill>
                <a:latin typeface="Arial Black" panose="020B0A04020102020204" pitchFamily="34" charset="0"/>
              </a:rPr>
              <a:t>5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1C0D7B-C1C3-CF30-B6AC-F45464B7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775" y="4269556"/>
            <a:ext cx="6946709" cy="4139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22452-5D1E-AF29-272A-B61B68927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965" b="65658" l="0" r="25501">
                        <a14:foregroundMark x1="20622" y1="49024" x2="20622" y2="49024"/>
                        <a14:foregroundMark x1="21918" y1="55530" x2="21918" y2="55530"/>
                        <a14:foregroundMark x1="21541" y1="49873" x2="21541" y2="49873"/>
                        <a14:foregroundMark x1="17063" y1="43564" x2="17063" y2="43564"/>
                        <a14:foregroundMark x1="16993" y1="44668" x2="16993" y2="44668"/>
                        <a14:foregroundMark x1="17676" y1="45120" x2="17676" y2="45120"/>
                      </a14:backgroundRemoval>
                    </a14:imgEffect>
                  </a14:imgLayer>
                </a14:imgProps>
              </a:ext>
            </a:extLst>
          </a:blip>
          <a:srcRect l="14804" t="35068" r="74254" b="34612"/>
          <a:stretch/>
        </p:blipFill>
        <p:spPr>
          <a:xfrm rot="491263">
            <a:off x="9062391" y="3079419"/>
            <a:ext cx="2415935" cy="5563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7604EB-A2D0-7310-B82A-2C5EEE09CF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4493"/>
          <a:stretch/>
        </p:blipFill>
        <p:spPr>
          <a:xfrm rot="957882">
            <a:off x="5464947" y="2054593"/>
            <a:ext cx="3756518" cy="598774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AFF615-AAC2-8DBA-BFE3-75136310202A}"/>
              </a:ext>
            </a:extLst>
          </p:cNvPr>
          <p:cNvSpPr/>
          <p:nvPr/>
        </p:nvSpPr>
        <p:spPr>
          <a:xfrm>
            <a:off x="512932" y="1310624"/>
            <a:ext cx="3323711" cy="1542875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3E1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добрых дел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504120-A45C-5D5A-F97D-67CBBA332945}"/>
              </a:ext>
            </a:extLst>
          </p:cNvPr>
          <p:cNvSpPr/>
          <p:nvPr/>
        </p:nvSpPr>
        <p:spPr>
          <a:xfrm>
            <a:off x="8421159" y="1332545"/>
            <a:ext cx="3323711" cy="1542875"/>
          </a:xfrm>
          <a:prstGeom prst="rect">
            <a:avLst/>
          </a:prstGeom>
          <a:solidFill>
            <a:srgbClr val="80B8DB">
              <a:alpha val="50196"/>
            </a:srgbClr>
          </a:solidFill>
          <a:ln>
            <a:solidFill>
              <a:srgbClr val="80B8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265173"/>
                </a:solidFill>
                <a:latin typeface="Calibri" panose="020F0502020204030204"/>
              </a:rPr>
              <a:t>66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волонтеров оказали помощь музею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6100AE-64D0-3A95-3F07-40217DDC100A}"/>
              </a:ext>
            </a:extLst>
          </p:cNvPr>
          <p:cNvSpPr/>
          <p:nvPr/>
        </p:nvSpPr>
        <p:spPr>
          <a:xfrm>
            <a:off x="4477550" y="2256427"/>
            <a:ext cx="3323711" cy="1542875"/>
          </a:xfrm>
          <a:prstGeom prst="rect">
            <a:avLst/>
          </a:prstGeom>
          <a:solidFill>
            <a:srgbClr val="FD9C87">
              <a:alpha val="49020"/>
            </a:srgbClr>
          </a:solidFill>
          <a:ln>
            <a:solidFill>
              <a:srgbClr val="FD9C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E62E2E"/>
                </a:solidFill>
                <a:latin typeface="EuclidCircularB"/>
              </a:rPr>
              <a:t>78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62E2E"/>
                </a:solidFill>
                <a:effectLst/>
                <a:uLnTx/>
                <a:uFillTx/>
                <a:latin typeface="EuclidCircularB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E62E2E"/>
                </a:solidFill>
                <a:effectLst/>
                <a:uLnTx/>
                <a:uFillTx/>
                <a:latin typeface="EuclidCircularB"/>
                <a:ea typeface="+mn-ea"/>
                <a:cs typeface="+mn-cs"/>
              </a:rPr>
              <a:t>откликов на вакансии 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E62E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BED08B-42C5-5B49-7225-21551B81F223}"/>
              </a:ext>
            </a:extLst>
          </p:cNvPr>
          <p:cNvSpPr/>
          <p:nvPr/>
        </p:nvSpPr>
        <p:spPr>
          <a:xfrm>
            <a:off x="8428790" y="3329049"/>
            <a:ext cx="3323711" cy="1542875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3E1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отработано </a:t>
            </a:r>
            <a:r>
              <a:rPr lang="ru-RU" sz="29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198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волонтёрских часов  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142582-BA61-8DBD-1A2C-7892CBEDAC09}"/>
              </a:ext>
            </a:extLst>
          </p:cNvPr>
          <p:cNvSpPr/>
          <p:nvPr/>
        </p:nvSpPr>
        <p:spPr>
          <a:xfrm>
            <a:off x="512932" y="3329049"/>
            <a:ext cx="3323711" cy="1542875"/>
          </a:xfrm>
          <a:prstGeom prst="rect">
            <a:avLst/>
          </a:prstGeom>
          <a:solidFill>
            <a:srgbClr val="80B8DB">
              <a:alpha val="50196"/>
            </a:srgbClr>
          </a:solidFill>
          <a:ln>
            <a:solidFill>
              <a:srgbClr val="80B8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265173"/>
                </a:solidFill>
                <a:latin typeface="Calibri" panose="020F0502020204030204"/>
              </a:rPr>
              <a:t>67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волонтёров в аккаунте на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Добро.ру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2651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ru-RU" sz="2000" dirty="0">
                <a:solidFill>
                  <a:srgbClr val="265173"/>
                </a:solidFill>
                <a:latin typeface="Calibri" panose="020F0502020204030204"/>
              </a:rPr>
              <a:t>на март 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651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B6C38-DC16-AF80-07A5-8D08346B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77B5A8-760F-5BCE-96F5-D2E19643F295}"/>
              </a:ext>
            </a:extLst>
          </p:cNvPr>
          <p:cNvSpPr txBox="1"/>
          <p:nvPr/>
        </p:nvSpPr>
        <p:spPr>
          <a:xfrm>
            <a:off x="187400" y="1170801"/>
            <a:ext cx="118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Комплексное развитие волонтерского сообщества          202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D1595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год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9696A7-C105-8405-BC7F-9652128A5403}"/>
              </a:ext>
            </a:extLst>
          </p:cNvPr>
          <p:cNvSpPr/>
          <p:nvPr/>
        </p:nvSpPr>
        <p:spPr>
          <a:xfrm>
            <a:off x="187400" y="2304812"/>
            <a:ext cx="890580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Активное вовлечение волонтеров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текущую работу музея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C31FFB-BE5E-6703-517C-E440150DE6CB}"/>
              </a:ext>
            </a:extLst>
          </p:cNvPr>
          <p:cNvSpPr/>
          <p:nvPr/>
        </p:nvSpPr>
        <p:spPr>
          <a:xfrm>
            <a:off x="9631680" y="2304812"/>
            <a:ext cx="228600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течение всего периода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9963D4-D9A2-5598-8E7E-216986C714DC}"/>
              </a:ext>
            </a:extLst>
          </p:cNvPr>
          <p:cNvSpPr/>
          <p:nvPr/>
        </p:nvSpPr>
        <p:spPr>
          <a:xfrm>
            <a:off x="187400" y="3661484"/>
            <a:ext cx="890580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Предоставление волонтерам возможности для участия в мероприятиях музея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качестве зрителей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0402E6-4202-1350-CB7A-E95EEF53E1B7}"/>
              </a:ext>
            </a:extLst>
          </p:cNvPr>
          <p:cNvSpPr/>
          <p:nvPr/>
        </p:nvSpPr>
        <p:spPr>
          <a:xfrm>
            <a:off x="9631680" y="3661484"/>
            <a:ext cx="228600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течение всего периода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D01030-F10E-EAA1-01D5-31A04092CAEA}"/>
              </a:ext>
            </a:extLst>
          </p:cNvPr>
          <p:cNvSpPr/>
          <p:nvPr/>
        </p:nvSpPr>
        <p:spPr>
          <a:xfrm>
            <a:off x="187400" y="4883978"/>
            <a:ext cx="890580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19428"/>
                </a:solidFill>
                <a:latin typeface="Calibri" panose="020F0502020204030204"/>
              </a:rPr>
              <a:t>Популяризация</a:t>
            </a:r>
            <a:r>
              <a:rPr lang="ru-RU" sz="2000" dirty="0">
                <a:solidFill>
                  <a:srgbClr val="619428"/>
                </a:solidFill>
                <a:latin typeface="Calibri" panose="020F0502020204030204"/>
              </a:rPr>
              <a:t> музейного добровольчества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54DBB2-71FD-8569-33A7-BBC4A2454AA1}"/>
              </a:ext>
            </a:extLst>
          </p:cNvPr>
          <p:cNvSpPr/>
          <p:nvPr/>
        </p:nvSpPr>
        <p:spPr>
          <a:xfrm>
            <a:off x="9631680" y="4883978"/>
            <a:ext cx="228600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течение всего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48771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0824-F937-B631-7211-DDCCDEA26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CE9D54-0477-F19E-848C-EF55F63DD6F8}"/>
              </a:ext>
            </a:extLst>
          </p:cNvPr>
          <p:cNvSpPr txBox="1"/>
          <p:nvPr/>
        </p:nvSpPr>
        <p:spPr>
          <a:xfrm>
            <a:off x="187400" y="1170801"/>
            <a:ext cx="118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Формирование сети добровольческих центров на базе музеев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90CD0A-25C8-38EB-1510-D02B8E6BB19E}"/>
              </a:ext>
            </a:extLst>
          </p:cNvPr>
          <p:cNvSpPr/>
          <p:nvPr/>
        </p:nvSpPr>
        <p:spPr>
          <a:xfrm>
            <a:off x="187400" y="2304812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Музей «Усадьба Колокольниковых»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4EF3-12D3-AC85-22C3-67A904B0D82B}"/>
              </a:ext>
            </a:extLst>
          </p:cNvPr>
          <p:cNvSpPr/>
          <p:nvPr/>
        </p:nvSpPr>
        <p:spPr>
          <a:xfrm>
            <a:off x="187400" y="3661484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Музей «Дом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Машарова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C09AA6-08D1-35FC-A2C8-D5B826F24764}"/>
              </a:ext>
            </a:extLst>
          </p:cNvPr>
          <p:cNvSpPr/>
          <p:nvPr/>
        </p:nvSpPr>
        <p:spPr>
          <a:xfrm>
            <a:off x="187400" y="4873818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619428"/>
                </a:solidFill>
                <a:latin typeface="Calibri" panose="020F0502020204030204"/>
              </a:rPr>
              <a:t>Музей «Городская Дума»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449AC1-8C08-5F25-636F-3F1664BB0FB7}"/>
              </a:ext>
            </a:extLst>
          </p:cNvPr>
          <p:cNvSpPr/>
          <p:nvPr/>
        </p:nvSpPr>
        <p:spPr>
          <a:xfrm>
            <a:off x="6710120" y="2304812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Музейный комплекс им. И.Я. Словцова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ECC418-2D04-6293-1CDB-145090357527}"/>
              </a:ext>
            </a:extLst>
          </p:cNvPr>
          <p:cNvSpPr/>
          <p:nvPr/>
        </p:nvSpPr>
        <p:spPr>
          <a:xfrm>
            <a:off x="6710120" y="3661484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Археологический музей-заповедник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69B255-1C13-C59E-91A3-9955A4DA2B88}"/>
              </a:ext>
            </a:extLst>
          </p:cNvPr>
          <p:cNvSpPr/>
          <p:nvPr/>
        </p:nvSpPr>
        <p:spPr>
          <a:xfrm>
            <a:off x="6710120" y="4873818"/>
            <a:ext cx="4902760" cy="891704"/>
          </a:xfrm>
          <a:prstGeom prst="rect">
            <a:avLst/>
          </a:prstGeom>
          <a:solidFill>
            <a:srgbClr val="92D050">
              <a:alpha val="4705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Музейный центр перспективных технологий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194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490D8-7282-DF89-3673-E762E83CD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CD7D05-DA03-1CA7-2550-AB9CB9D20819}"/>
              </a:ext>
            </a:extLst>
          </p:cNvPr>
          <p:cNvSpPr/>
          <p:nvPr/>
        </p:nvSpPr>
        <p:spPr>
          <a:xfrm>
            <a:off x="985520" y="2132092"/>
            <a:ext cx="371856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Профориентационный элемент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BFD9AC-69CE-6353-61F3-C14CCB731CFC}"/>
              </a:ext>
            </a:extLst>
          </p:cNvPr>
          <p:cNvSpPr/>
          <p:nvPr/>
        </p:nvSpPr>
        <p:spPr>
          <a:xfrm>
            <a:off x="7955279" y="4896236"/>
            <a:ext cx="3718559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Благодарственные письма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481CA-06FF-1A40-F6A5-E26E00D9CFFD}"/>
              </a:ext>
            </a:extLst>
          </p:cNvPr>
          <p:cNvSpPr txBox="1"/>
          <p:nvPr/>
        </p:nvSpPr>
        <p:spPr>
          <a:xfrm>
            <a:off x="187400" y="1256259"/>
            <a:ext cx="1181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6517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Формирование системы поощрения музейных волонтеров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4A5A45-64A7-8C78-396A-57040E4A5B97}"/>
              </a:ext>
            </a:extLst>
          </p:cNvPr>
          <p:cNvSpPr/>
          <p:nvPr/>
        </p:nvSpPr>
        <p:spPr>
          <a:xfrm>
            <a:off x="4236719" y="3429000"/>
            <a:ext cx="371856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Посещение музейных мероприятий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8B3302-C905-EC2A-8199-BBB19D9F2653}"/>
              </a:ext>
            </a:extLst>
          </p:cNvPr>
          <p:cNvSpPr/>
          <p:nvPr/>
        </p:nvSpPr>
        <p:spPr>
          <a:xfrm>
            <a:off x="7772399" y="2132092"/>
            <a:ext cx="371856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Прохождение учебной практики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B2585B-C2FC-936A-5267-CFACBAABDBF1}"/>
              </a:ext>
            </a:extLst>
          </p:cNvPr>
          <p:cNvSpPr/>
          <p:nvPr/>
        </p:nvSpPr>
        <p:spPr>
          <a:xfrm>
            <a:off x="985520" y="4734872"/>
            <a:ext cx="3718560" cy="891704"/>
          </a:xfrm>
          <a:prstGeom prst="rect">
            <a:avLst/>
          </a:prstGeom>
          <a:solidFill>
            <a:srgbClr val="F3E190">
              <a:alpha val="50980"/>
            </a:srgbClr>
          </a:solidFill>
          <a:ln>
            <a:solidFill>
              <a:srgbClr val="F7C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Возможность реализации проектов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660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140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EuclidCircularB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Марина Худокормова</dc:creator>
  <cp:lastModifiedBy>Марина Худокормова</cp:lastModifiedBy>
  <cp:revision>2</cp:revision>
  <dcterms:created xsi:type="dcterms:W3CDTF">2025-03-11T06:04:09Z</dcterms:created>
  <dcterms:modified xsi:type="dcterms:W3CDTF">2025-03-11T12:37:31Z</dcterms:modified>
</cp:coreProperties>
</file>