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7" r:id="rId3"/>
    <p:sldId id="282" r:id="rId4"/>
    <p:sldId id="424" r:id="rId5"/>
    <p:sldId id="422" r:id="rId6"/>
    <p:sldId id="283" r:id="rId7"/>
    <p:sldId id="287" r:id="rId8"/>
    <p:sldId id="288" r:id="rId9"/>
    <p:sldId id="414" r:id="rId10"/>
    <p:sldId id="276" r:id="rId11"/>
    <p:sldId id="416" r:id="rId12"/>
    <p:sldId id="293" r:id="rId13"/>
    <p:sldId id="399" r:id="rId14"/>
    <p:sldId id="294" r:id="rId15"/>
    <p:sldId id="290" r:id="rId16"/>
    <p:sldId id="398" r:id="rId17"/>
    <p:sldId id="411" r:id="rId18"/>
    <p:sldId id="412" r:id="rId19"/>
    <p:sldId id="421" r:id="rId20"/>
    <p:sldId id="423" r:id="rId21"/>
    <p:sldId id="426" r:id="rId22"/>
    <p:sldId id="420" r:id="rId23"/>
    <p:sldId id="427" r:id="rId24"/>
    <p:sldId id="26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3D5"/>
    <a:srgbClr val="248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7"/>
    <p:restoredTop sz="94407"/>
  </p:normalViewPr>
  <p:slideViewPr>
    <p:cSldViewPr snapToGrid="0" snapToObjects="1">
      <p:cViewPr varScale="1">
        <p:scale>
          <a:sx n="67" d="100"/>
          <a:sy n="67" d="100"/>
        </p:scale>
        <p:origin x="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463F9-AC7C-EE41-95DA-6CD77958C203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F192B-A7F2-BD4A-B96A-F466A2B5649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C285-43A3-034E-A1B0-6E99DED76A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EED08-6EB6-5B40-BBC3-1846E42D8E6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1.wav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hyperlink" Target="https://www.youtube.com/channel/UCzGvFd5e0pxGpSK8iafkkEA" TargetMode="External"/><Relationship Id="rId6" Type="http://schemas.openxmlformats.org/officeDocument/2006/relationships/hyperlink" Target="https://instagram.com/serebro_volonter_bur?utm_medium=copy_link" TargetMode="External"/><Relationship Id="rId5" Type="http://schemas.openxmlformats.org/officeDocument/2006/relationships/hyperlink" Target="https://www.facebook.com/groups/selofms/" TargetMode="External"/><Relationship Id="rId4" Type="http://schemas.openxmlformats.org/officeDocument/2006/relationships/hyperlink" Target="https://vk.com/serebro.buryatia" TargetMode="External"/><Relationship Id="rId3" Type="http://schemas.openxmlformats.org/officeDocument/2006/relationships/hyperlink" Target="https://ok.ru/group/53817300615297" TargetMode="External"/><Relationship Id="rId2" Type="http://schemas.openxmlformats.org/officeDocument/2006/relationships/hyperlink" Target="mailto:bbfond@list.ru" TargetMode="External"/><Relationship Id="rId1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94" y="546870"/>
            <a:ext cx="1618582" cy="1753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470" y="2527614"/>
            <a:ext cx="10208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Общественное движение «Серебряные волонтеры Бурятии»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Региональный центр «серебряного» волонтерства Республики Бурятия программы «Молоды душой», реализуемая при поддержке Ассоциации волонтерских центров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Ресурсный центр по работе с людьми старшего возраста, созданный при поддержке всероссийского альянса «Серебряный возраст» 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Эти центры созданы на базе Байкальского благотворительного фонда местного сообщества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709" y="6074931"/>
            <a:ext cx="3930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Альянс без фон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3561"/>
            <a:ext cx="1356498" cy="133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806" y="691343"/>
            <a:ext cx="1018120" cy="1207113"/>
          </a:xfrm>
          <a:prstGeom prst="rect">
            <a:avLst/>
          </a:prstGeom>
        </p:spPr>
      </p:pic>
      <p:pic>
        <p:nvPicPr>
          <p:cNvPr id="8" name="Picture 11" descr="C:\Оформительские работы\Логотипы\Логотипы и визитки, фирм. бланки БФМС\Логотипы ББФМС от Корнакова\ББФМС синий мал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2" y="691343"/>
            <a:ext cx="2090152" cy="14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342" y="552236"/>
            <a:ext cx="1618582" cy="16185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Основные направления деятельности - социальные программы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59705" y="1367484"/>
            <a:ext cx="689409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Программа «Особые дети»</a:t>
            </a:r>
            <a:endParaRPr lang="ru-RU" sz="2400" b="1" i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/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Ежегодно СВ собирают новогодние подарки для детей из д/с «Колобок», детей из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Галтайского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дома интерната (Мухоршибирский район), Баргузинского детского дома, тубдиспансера (Прибайкальский район) и проводятся утренники.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2700" lvl="1" algn="just"/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Проведена встреча бабушек из центра «Доверия» с детьми из д/д «Малышок». Дети впервые в жизни увидели таких пожилых людей, а бабушки порадовались общению с маленькими детьми, у которых нет родителей.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2700" lvl="1" algn="just"/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Прошла встреча с особыми детьми из д/д «Журавушка»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49" y="1611745"/>
            <a:ext cx="2422656" cy="1817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49" y="3940608"/>
            <a:ext cx="2423007" cy="18172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98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Ключевые мероприятия  – флагманские проекты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3620" y="1066615"/>
            <a:ext cx="103496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b="1" i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Всебурятский фестиваль бууз </a:t>
            </a: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 дарение «белой» пищи - бууз в дни бурятского нового года – 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Сагаалгана</a:t>
            </a: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дарение открыток.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>
              <a:spcAft>
                <a:spcPts val="0"/>
              </a:spcAft>
            </a:pP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2019/2022 участие приняли 15 районов Бурятии, 5 регионов России,  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представители Монголии и земляки из Германии, Австралии, Таиланда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>
              <a:spcAft>
                <a:spcPts val="0"/>
              </a:spcAft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2022 году акции по фестивалю прошли в г. Курск, Волгоград, Еврейской АО, Омской области, Ханты Мансийского АО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>
              <a:spcAft>
                <a:spcPts val="0"/>
              </a:spcAft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2022 году подключились земляки из Франции, Люксембурга, Финляндии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>
              <a:spcAft>
                <a:spcPts val="0"/>
              </a:spcAft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Общее число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благополучателей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получивших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буузы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составило более 4500 человек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00108"/>
            <a:ext cx="3006343" cy="16910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146" y="4238079"/>
            <a:ext cx="3116617" cy="17530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673" y="4219246"/>
            <a:ext cx="3116617" cy="17530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/>
          <p:nvPr/>
        </p:nvSpPr>
        <p:spPr bwMode="auto">
          <a:xfrm>
            <a:off x="1349969" y="1294284"/>
            <a:ext cx="8912585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2018г. в акции «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Всебурятский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фестиваль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бууз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» приняли участие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457200" indent="-457200" algn="l">
              <a:defRPr/>
            </a:pPr>
            <a:endParaRPr lang="ru-RU" sz="2400" dirty="0"/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982801" y="425125"/>
            <a:ext cx="964692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Ключевые мероприятия – </a:t>
            </a:r>
            <a:endParaRPr lang="ru-RU" alt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«Всебурятский фестиваль бууз». Выход на международный уровень</a:t>
            </a:r>
            <a:endParaRPr lang="ru-RU" alt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2772" name="Рисунок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1" y="2131377"/>
            <a:ext cx="1628775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/>
          <p:nvPr/>
        </p:nvSpPr>
        <p:spPr bwMode="auto">
          <a:xfrm>
            <a:off x="1349970" y="4419601"/>
            <a:ext cx="9070382" cy="201327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>
              <a:defRPr/>
            </a:pP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Буузы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в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 Австралии                                 Германии                          Таиланд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2019 году заключили соглашение с двумя  НКО из Монголии о международном сотрудничестве, в том числе по данной акции. В 2022 году монголами переданы 28 кг. бууз людям старшего поколения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32774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04" y="2425382"/>
            <a:ext cx="25828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33" y="2192019"/>
            <a:ext cx="2482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  <p:sndAc>
      <p:stSnd>
        <p:snd r:embed="rId4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2" y="338137"/>
            <a:ext cx="10515600" cy="762879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Ключевые мероприятия по проекту - Акция </a:t>
            </a:r>
            <a:r>
              <a:rPr lang="ru-RU" sz="27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«Добрые соседи»</a:t>
            </a:r>
            <a:endParaRPr lang="ru-RU" sz="2700" b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0103" y="4748642"/>
            <a:ext cx="10911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>
              <a:defRPr/>
            </a:pPr>
            <a:r>
              <a:rPr kumimoji="0" lang="ru-RU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При проведении акции «Добрые соседи» продовольственную п</a:t>
            </a:r>
            <a:r>
              <a:rPr kumimoji="0" lang="ru-RU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омощь получили 139 людей старшего возраста. 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>
              <a:defRPr/>
            </a:pPr>
            <a:r>
              <a:rPr kumimoji="0" lang="ru-RU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Престарелые люди увидели, что они кому то нужны, о них помнят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08" y="1467928"/>
            <a:ext cx="2137034" cy="31097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646" y="1406013"/>
            <a:ext cx="2147028" cy="30949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170" y="1406013"/>
            <a:ext cx="2032920" cy="31160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359" y="1463324"/>
            <a:ext cx="2335794" cy="31143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5481"/>
            <a:ext cx="10515600" cy="6294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Основные направления деятельности - социальные программы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9651" y="1086477"/>
            <a:ext cx="1016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Красная гвоздика</a:t>
            </a:r>
            <a:endParaRPr lang="ru-RU" sz="2400" b="1" i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/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2019 году собрано и передано в фонд «Память поколений» 103 000 руб.,                в 2021 году -18 000 руб. Созданы списки нуждающихся и все документы на них.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2700" lvl="1" algn="just"/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результате фонд «Память поколений» в свою очередь  оказал помощь               9 ветеранам на общую сумму 736 883 руб. и предоставил 50 000 рублей на поездку делегации из трех человек на Всероссийский форум СВ в Москве, который прошел с 1 по 4 октября 2019г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2700" lvl="1" algn="just"/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27" y="4059037"/>
            <a:ext cx="2675384" cy="2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006" y="4060165"/>
            <a:ext cx="1505387" cy="2007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78210" y="4347715"/>
            <a:ext cx="2008312" cy="1505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05" y="4059037"/>
            <a:ext cx="3044345" cy="20083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/>
          <p:nvPr/>
        </p:nvSpPr>
        <p:spPr bwMode="auto">
          <a:xfrm>
            <a:off x="882316" y="600155"/>
            <a:ext cx="10175872" cy="175596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Флагманские проекты – культура людей старшего возраста 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endParaRPr lang="ru-RU" sz="11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2018г. первый в Сибири и на Дальнем Востоке Подиум 50+ среди людей старшего возраста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- в 2019 г. первый в России международный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межпоколенческий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Подиум 50+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indent="-457200" algn="l">
              <a:defRPr/>
            </a:pP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447" y="2343828"/>
            <a:ext cx="3373671" cy="25302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915" y="2343827"/>
            <a:ext cx="3405636" cy="2501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987" y="2343827"/>
            <a:ext cx="3373671" cy="2530253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824616" y="5084896"/>
            <a:ext cx="10542767" cy="1345401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endParaRPr lang="ru-RU" sz="2400" i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2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На базе движения действуют 4 подиумных группы: «Леди Шик» - Полина Шишмарева, «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Гоемсуу</a:t>
            </a: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»- 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Ютта</a:t>
            </a: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Петонова</a:t>
            </a: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, «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Сэргэ</a:t>
            </a: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» -Сергей 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Ающеев</a:t>
            </a: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, «Арт-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Аян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2" charset="0"/>
              </a:rPr>
              <a:t>»</a:t>
            </a: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  Дарима 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Ающеева</a:t>
            </a: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</a:rPr>
              <a:t> и вокальная группа «Дива» - Любовь Калинина. </a:t>
            </a:r>
            <a:endParaRPr lang="ru-RU" sz="2400" i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2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С 2022 – 2023 годах планируется создание агитбригад на их основе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indent="-457200" algn="l">
              <a:defRPr/>
            </a:pPr>
            <a:endParaRPr lang="ru-RU" sz="2400" dirty="0"/>
          </a:p>
        </p:txBody>
      </p:sp>
    </p:spTree>
  </p:cSld>
  <p:clrMapOvr>
    <a:masterClrMapping/>
  </p:clrMapOvr>
  <p:transition>
    <p:dissolve/>
    <p:sndAc>
      <p:stSnd>
        <p:snd r:embed="rId4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/>
          <p:nvPr/>
        </p:nvSpPr>
        <p:spPr bwMode="auto">
          <a:xfrm>
            <a:off x="3715208" y="1274486"/>
            <a:ext cx="8080611" cy="31242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июле – августе 2019г. обучили людей старшего возраста основам фотодела из г. Северобайкальск (БАМ).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сентябре  2019г. с фотохудожником Максимом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Рачек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создан фотоклуб 50+. Обучили  21 пенсионера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2020 проведена Первая фото выставка «Старший возраст – десерт жизни» </a:t>
            </a:r>
            <a:endParaRPr lang="ru-RU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457200" indent="-457200" algn="l">
              <a:defRPr/>
            </a:pPr>
            <a:endParaRPr lang="ru-RU" sz="2400" dirty="0"/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641683" y="304997"/>
            <a:ext cx="1086050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Основные направления – культурные проекты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«Фотоклуб 50+» - обучение основам фотодела</a:t>
            </a:r>
            <a:endParaRPr lang="ru-RU" alt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485" name="Рисунок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3" y="1656371"/>
            <a:ext cx="2889922" cy="194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063" y="4272208"/>
            <a:ext cx="1557195" cy="2400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775" y="4245770"/>
            <a:ext cx="1800225" cy="2400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51361"/>
            <a:ext cx="1800226" cy="24003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850826" y="4251361"/>
            <a:ext cx="1965016" cy="23586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296" y="4251361"/>
            <a:ext cx="1475185" cy="24003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841" y="4230517"/>
            <a:ext cx="1706532" cy="2380612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8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/>
          <p:nvPr/>
        </p:nvSpPr>
        <p:spPr bwMode="auto">
          <a:xfrm>
            <a:off x="3898232" y="1251285"/>
            <a:ext cx="7475621" cy="52733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Программа «Вместе 1000 лет» - сбор историй  об обычных  людях старшего возраста из глубинки и их размещение в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соц.сетях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и в СМИ. Общее количество историй о людях старшего возраста на более 12200 лет.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Конкурс «Чемодан историй» – истории об обычных людях, проживающих в сельской глубинке с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артифактами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эпохи в которой они активно творили в старом чемодане. в Бурятии более изготовлены более 36 чемоданов.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Издание журнала –альманаха и совместно с  фотоклубом 50+ проведение фотовыставки «Старший возраст –десерт жизни» на основе собранных историй о людях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ru-RU" sz="2400" dirty="0"/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641683" y="333375"/>
            <a:ext cx="10860505" cy="77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Флагманские проекты – 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Программа «Невидимые старики»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147" y="1536534"/>
            <a:ext cx="2714743" cy="2048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83" y="3887955"/>
            <a:ext cx="2891207" cy="1772659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3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/>
          <p:nvPr/>
        </p:nvSpPr>
        <p:spPr bwMode="auto">
          <a:xfrm>
            <a:off x="983999" y="1073928"/>
            <a:ext cx="10175872" cy="530401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l"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2018г. по настоящее время ведутся группы: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по японскому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миниволейболу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(в 2018 г. победили японцев в Сочи), приняли участие в международной спартакиаде в Красноярске, суставная гимнастика, ушу (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Г.А.Бардымов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) – занятия еженедельно.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-   в 2021 году проведен всероссийский фестиваль «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Миниволей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»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группа «Цигун», куратор Любовь Новоселова, она стала региональным представителем Всероссийской Ассоциации Цигун по РБ.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создана группа «Цигун» в Заиграевском районе, планируется создание группы в Баунтовском районе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группа «Северная ходьба» и группа по социальному туризму (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Г.Н.Колодин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) посещает  достопримечательности Бурятии. Начата программа обмена СВ из разных регионов по технологии «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каучсерфинг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». Наши «серебряные» выезжают в другие регионы и даже страны</a:t>
            </a:r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indent="-457200" algn="l">
              <a:defRPr/>
            </a:pPr>
            <a:endParaRPr lang="ru-RU" sz="2400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41683" y="333375"/>
            <a:ext cx="10860505" cy="77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Флагманские проекты – спорт и туризм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/>
          <p:nvPr/>
        </p:nvSpPr>
        <p:spPr bwMode="auto">
          <a:xfrm>
            <a:off x="689812" y="796166"/>
            <a:ext cx="11107999" cy="526566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2020/2022 г. во время пандемии: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выдано 151 продовольственных наборов, сшили и роздали более 6000 масок. Поддержку оказала и коалиция «Забота рядом». Они прислали маски, перчатки, защитные костюмы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созданная Любовью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Новоселовой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группа «Цигун» собирала со всей России до 2500 человек на занятиях, занятия проводились еженедельно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Созданы две группы, куратором и инициатором создания которых стала Полина Шишмарева: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720725" indent="-367030" algn="l">
              <a:buFont typeface="Wingdings" panose="05000000000000000000" pitchFamily="2" charset="2"/>
              <a:buChar char="Ø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психологической помощи (создана 27 марта 2020 г.),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720725" indent="-367030" algn="l">
              <a:buFont typeface="Wingdings" panose="05000000000000000000" pitchFamily="2" charset="2"/>
              <a:buChar char="Ø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группа содействия сдачи крови людьми, переболевшими ковид, для изготовления плазмы,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группа оказания помощи врачам «От сердца к сердцу». Наши женщины стряпали выпечку и приносили ее и небольшие подарки врачам из ковидного госпиталя.</a:t>
            </a:r>
            <a:endParaRPr lang="ru-RU" sz="2400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41683" y="333375"/>
            <a:ext cx="10860505" cy="77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Флагманские проекты – адресная помощь людям старшего возраста  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683828"/>
            <a:ext cx="10515600" cy="136670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Общественное движение «Серебряные волонтеры» создано 7 июня 2018г, </a:t>
            </a:r>
            <a:b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при поддержке Ассоциации волонтерских центров, г. Москва, всероссийского альянса «Серебряный возраст», г. Самара, Министерства социальной защиты населения РБ и Бурятского госуниверситета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2600" y="2231204"/>
            <a:ext cx="1023085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430" lvl="0" indent="-265430" algn="just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первое в регионах России вертикально и горизонтально структурированное общественное движение «серебряных» волонтеров охватывает более 1100 человек, в него входит 24 групп из Улан-Удэ и 19 инициативных групп из районов Бурятии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65430" lvl="0" indent="-265430" algn="just">
              <a:spcAft>
                <a:spcPts val="0"/>
              </a:spcAft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создан Координационный совет движения, в который входят координаторы направлений деятельности: социальное, спортивное, культурное, туристское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65430" lvl="0" indent="-265430" algn="just">
              <a:spcAft>
                <a:spcPts val="0"/>
              </a:spcAft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каждой группе пытаемся выявить, найти и обучить заместителя куратора по организационным вопросам, специалиста по </a:t>
            </a:r>
            <a:r>
              <a:rPr lang="en-US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фотографа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65430" lvl="0" indent="-265430" algn="just">
              <a:spcAft>
                <a:spcPts val="0"/>
              </a:spcAft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районах формируются цепочки: координатор района - кураторы групп – «серебряные» волонтеры</a:t>
            </a:r>
            <a:endParaRPr lang="ru-RU" sz="2400" i="1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/>
          <p:nvPr/>
        </p:nvSpPr>
        <p:spPr bwMode="auto">
          <a:xfrm>
            <a:off x="542000" y="855406"/>
            <a:ext cx="11107999" cy="5580299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2020/2021 г. во время пандемии: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«Серебряные волонтеры Бурятии», «Серебряные волонтеры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Закамны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», г. Закаменск, инициативные группы из других сельских районов, таких как Муйский район, Северобайкальский район и другие приняли участие в подготовке и проведении Международной акции "Передай георгиевскую ленту внукам", в которой принял участие Глава РБ, А.С.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Цыденов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и три главы муниципалитетов. Эти группы так же приняли участие в подготовке  видеороликов «Передай онлайн привет». Сделаны три видео ролика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«Бабушка онлайн»: рассказывали внукам сказки, рассказы, участвовали в подготовке теневого и пальчикового спектаклей, обучали детей петь, занимались зарядкой с внуками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За время пандемии мы набрали опыт прямой работы с людьми преклонного возраста, проживающими одиноко, которые из разных соображений, не стоят в системе социальной зашиты населения и не пользуются услугами разных социальных служб.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41683" y="333375"/>
            <a:ext cx="10860505" cy="77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Флагманские проекты –адресная помощь людям старшего возраста  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/>
          <p:nvPr/>
        </p:nvSpPr>
        <p:spPr bwMode="auto">
          <a:xfrm>
            <a:off x="882317" y="1115285"/>
            <a:ext cx="10759077" cy="512420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выбраны координаторы по 4 районам: Селенгинский, Заиграевский, в северных районах-  Северобайкальский,  Баунтовский, в которых и ведется активная работа по вовлечению людей старшего возраста в «серебряное»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волонтерство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2019 году проведен республиканский конкурс и выбран лучший район по развитию «серебряного» волонтерства – Заиграевский район. В нем, в конце 2019 года проведен Первый в Бурятии районный форум СВ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Баунтовском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районе создана Первая районная Школа «серебряных» волонтеров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СВ Мухоршибирского (Саган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Нур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),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Закаменского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районе СВ выиграли президентские гранты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Северобайкальцы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выиграли грант в фонде «Почет», проект «Счастливые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БАМовцы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»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 Селенгинском районе  получили опыт работы СВ с несовершеннолетними детьми</a:t>
            </a:r>
            <a:endParaRPr lang="ru-RU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indent="-457200" algn="l">
              <a:defRPr/>
            </a:pPr>
            <a:endParaRPr lang="ru-RU" sz="2400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65747" y="618511"/>
            <a:ext cx="10860505" cy="77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Флагманские проекты – Развитие «серебряного» волонтерства в районах РБ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/>
          <p:nvPr/>
        </p:nvSpPr>
        <p:spPr bwMode="auto">
          <a:xfrm>
            <a:off x="838200" y="993059"/>
            <a:ext cx="10827903" cy="524329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l"/>
            <a:r>
              <a:rPr lang="ru-RU" sz="24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«Всебурятский фестиваль бууз» 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- количество </a:t>
            </a:r>
            <a:r>
              <a:rPr lang="ru-RU" sz="2400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благополучателей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более 4500 чел.. 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Подиум 50+ 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- число участников 2018/2019гг. – 60 человек, число зрителей – более 650 человек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«Мечты невидимых стариков» 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оказана помощь более 120 чел. Глава РБ Алексей </a:t>
            </a:r>
            <a:r>
              <a:rPr lang="ru-RU" sz="2400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Цыденов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 лично принял участие и подписал открытки с поздравлением с Новым годом людям преклонного возраста и СВ. Это принесло столько радости человеку без ног, который не выходил из квартиры более 11 лет. 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«Вместе 1000 лет» 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- общее количество историй о людях старшего возраста на более 12200 лет; 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«Аллея серебряных волонтеров»- 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высажено</a:t>
            </a:r>
            <a:r>
              <a:rPr lang="ru-RU" sz="24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100 сосен, 97 из них прижилось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«Чемодан историй» 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- в Бурятии более изготовлены более 36 чемоданов с историями об активных людях пенсионного возраста и </a:t>
            </a:r>
            <a:r>
              <a:rPr lang="ru-RU" sz="2400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артифактами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 эпохи их активной жизни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Байкальский форум «серебряных» волонтеров 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– приняли участие 250 чел. из 12 регионов России и Монголии; 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«Одобрено старшим поколением» </a:t>
            </a: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- одобрены 5 бизнес организаций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/>
          <p:nvPr/>
        </p:nvSpPr>
        <p:spPr>
          <a:xfrm>
            <a:off x="838200" y="196327"/>
            <a:ext cx="10515600" cy="5949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 Narrow" panose="020B0606020202030204" pitchFamily="34" charset="0"/>
              </a:rPr>
              <a:t>Результаты нашей деятельности 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 Narrow" panose="020B0606020202030204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60520" y="4689475"/>
            <a:ext cx="10145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>
              <a:spcAft>
                <a:spcPts val="0"/>
              </a:spcAft>
            </a:pPr>
            <a:r>
              <a:rPr lang="ru-RU" sz="2400" i="1" dirty="0"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670031, Республика Бурятия, региональный центр «серебряного» волонтерства - проспект Победы, 11, офис фонда – бульвар Карла Маркса, д.17</a:t>
            </a:r>
            <a:endParaRPr lang="ru-RU" sz="2200" i="1" dirty="0"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6536" y="5535603"/>
            <a:ext cx="7339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>
              <a:spcAft>
                <a:spcPts val="0"/>
              </a:spcAft>
            </a:pPr>
            <a:r>
              <a:rPr lang="en-US" sz="24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 –mail</a:t>
            </a:r>
            <a:r>
              <a:rPr lang="ru-RU" sz="24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  <a:hlinkClick r:id="rId2"/>
              </a:rPr>
              <a:t>bbfond@list.ru</a:t>
            </a:r>
            <a:r>
              <a:rPr lang="ru-RU" sz="24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i="1" dirty="0"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6536" y="5988695"/>
            <a:ext cx="7339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>
              <a:spcAft>
                <a:spcPts val="0"/>
              </a:spcAft>
            </a:pPr>
            <a:r>
              <a:rPr lang="ru-RU" sz="2400" i="1" dirty="0" err="1"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Тел.сот</a:t>
            </a:r>
            <a:r>
              <a:rPr lang="ru-RU" sz="2400" i="1" dirty="0"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8 924 650 26 26</a:t>
            </a:r>
            <a:r>
              <a:rPr lang="ru-RU" sz="24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i="1" dirty="0"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4790" y="407640"/>
            <a:ext cx="1027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>
              <a:spcAft>
                <a:spcPts val="0"/>
              </a:spcAft>
            </a:pPr>
            <a:r>
              <a:rPr lang="ru-RU" sz="28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Байкальский благотворительный фонд местного сообщества</a:t>
            </a:r>
            <a:endParaRPr lang="ru-RU" sz="2800" b="1" i="1" dirty="0">
              <a:solidFill>
                <a:srgbClr val="C00000"/>
              </a:solidFill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0520" y="1045136"/>
            <a:ext cx="9943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  <a:hlinkClick r:id="rId3"/>
              </a:rPr>
              <a:t>Группы в соцсетях:</a:t>
            </a:r>
            <a:endParaRPr lang="ru-RU" sz="2400" b="1" u="sng" dirty="0"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r>
              <a:rPr lang="ru-RU" sz="2400" u="sng" dirty="0">
                <a:solidFill>
                  <a:srgbClr val="0563C1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  <a:hlinkClick r:id="rId3"/>
              </a:rPr>
              <a:t>https://ok.ru/group/53817300615297</a:t>
            </a:r>
            <a:r>
              <a:rPr lang="ru-RU" sz="2400" dirty="0"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   Серебряные волонтеры Бурятии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r>
              <a:rPr lang="ru-RU" sz="2400" u="sng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  <a:hlinkClick r:id="rId4"/>
              </a:rPr>
              <a:t>https://vk.com/serebro.buryatia</a:t>
            </a:r>
            <a:r>
              <a:rPr lang="ru-RU" sz="2400" dirty="0"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 - Молоды душой. Республика Бурятия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r>
              <a:rPr lang="ru-RU" sz="2400" u="sng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  <a:hlinkClick r:id="rId5"/>
              </a:rPr>
              <a:t>https://www.facebook.com/groups/selofms/</a:t>
            </a:r>
            <a:r>
              <a:rPr lang="ru-RU" sz="2400" dirty="0"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 группа «Родное село. Серебряные волонтеры Бурятии» 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r>
              <a:rPr lang="ru-RU" sz="2400" u="sng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https://instagram.com/serebro_volonter_bur?utm_medium=copy_link"/>
              </a:rPr>
              <a:t>https://instagram.com/serebro_volonter_bur?utm_medium=copy_link</a:t>
            </a:r>
            <a:r>
              <a:rPr lang="ru-RU" sz="2400" dirty="0"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  - страница в инстаграм «Серебряные волонтеры»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r>
              <a:rPr lang="ru-RU" sz="2400" u="sng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  <a:hlinkClick r:id="rId7"/>
              </a:rPr>
              <a:t>https://www.youtube.com/channel/UCzGvFd5e0pxGpSK8iafkkEA</a:t>
            </a:r>
            <a:r>
              <a:rPr lang="ru-RU" sz="2400" dirty="0"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  канал на </a:t>
            </a:r>
            <a:r>
              <a:rPr lang="ru-RU" sz="2400" dirty="0" err="1"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Ютюб</a:t>
            </a:r>
            <a:r>
              <a:rPr lang="ru-RU" sz="2400" dirty="0">
                <a:effectLst/>
                <a:latin typeface="Arial Narrow" panose="020B0606020202030204" pitchFamily="34" charset="0"/>
                <a:ea typeface="Calibri" panose="020F0502020204030204" pitchFamily="32" charset="0"/>
                <a:cs typeface="Times New Roman" panose="02020603050405020304" pitchFamily="18" charset="0"/>
              </a:rPr>
              <a:t> «Серебряные волонтеры Бурятии»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2" charset="0"/>
              <a:cs typeface="Times New Roman" panose="02020603050405020304" pitchFamily="18" charset="0"/>
            </a:endParaRPr>
          </a:p>
          <a:p>
            <a:pPr marL="12700" lvl="1" algn="just">
              <a:spcAft>
                <a:spcPts val="0"/>
              </a:spcAft>
            </a:pPr>
            <a:r>
              <a:rPr lang="ru-RU" sz="24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i="1" dirty="0"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Для чего мы работаем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2600" y="1267286"/>
            <a:ext cx="109423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1" indent="-457200" algn="just">
              <a:spcAft>
                <a:spcPts val="0"/>
              </a:spcAft>
              <a:buAutoNum type="arabicPeriod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Создание условий и возможностей для людей старшего возраста быть активными после выхода на пенсию, помочь себе и другим быть востребованными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69900" lvl="1" indent="-457200" algn="just">
              <a:spcAft>
                <a:spcPts val="0"/>
              </a:spcAft>
              <a:buAutoNum type="arabicPeriod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Помочь активным пенсионерам стать «серебряными» добровольцами. Осуществляем продвижение идей, ценностей, практик  «серебряного» добровольчества в обществе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6405" lvl="1" indent="-433705" algn="just">
              <a:spcAft>
                <a:spcPts val="0"/>
              </a:spcAft>
              <a:tabLst>
                <a:tab pos="445770" algn="l"/>
              </a:tabLst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 Вовлечение в сферу заботы о людях старшего возраста и содействие организациям любых организационно-правовых форм начать помогать старшему поколению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6405" lvl="1" indent="-433705" algn="just">
              <a:spcAft>
                <a:spcPts val="0"/>
              </a:spcAft>
              <a:tabLst>
                <a:tab pos="445770" algn="l"/>
              </a:tabLst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4. Консультирование по вопросам работы с людьми старшего возраста  и обучение всех заинтересованных лиц в Школе «серебряного» волонтерства, на Байкальском форуме «серебряных» волонтеров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6405" lvl="1" indent="-433705" algn="just">
              <a:spcAft>
                <a:spcPts val="0"/>
              </a:spcAft>
              <a:tabLst>
                <a:tab pos="445770" algn="l"/>
              </a:tabLst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5. Организация и проведение мероприятий, направленных на помощь людям старшего возраста: «Всебурятский фестиваль бууз», «Мечты невидимых стариков», «Вместе 1000 лет», «Чемодан историй» и др.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Набор волонтеров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22855" y="953429"/>
            <a:ext cx="10871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Используемые каналы привлечения волонтеров</a:t>
            </a:r>
            <a:endParaRPr lang="ru-RU" sz="2400" b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58862" y="1442313"/>
            <a:ext cx="639493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кураторы 43 групп сами ведут прием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группой «Серебряные блогеры Бурятии» подготовлен социальный ролик, ведутся группы в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соц.сетях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имеется свой видео канал на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ютюб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Байкальский форум «серебряных» волонтеров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республиканские конкурсы «Вместе 1000 лет» и «Чемодан историй»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помогают отделы социальной защиты населения</a:t>
            </a:r>
            <a:endParaRPr lang="ru-RU" sz="2400" i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99" y="4262817"/>
            <a:ext cx="3357188" cy="19179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13188" r="13188"/>
          <a:stretch>
            <a:fillRect/>
          </a:stretch>
        </p:blipFill>
        <p:spPr>
          <a:xfrm>
            <a:off x="1080599" y="1625639"/>
            <a:ext cx="3357188" cy="23958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Подготовка волонтеров 50+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1520" y="2053532"/>
            <a:ext cx="10728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Действующая система подготовки - 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Школа «серебряных» волонтеров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разработаны и проводятся к</a:t>
            </a:r>
            <a:r>
              <a:rPr lang="ru-RU" sz="2400" b="1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урсы:</a:t>
            </a: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основы волонтерства, особенности работы с престарелыми людьми, с особыми детьми</a:t>
            </a:r>
            <a:endParaRPr lang="ru-RU" sz="2400" i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5600" lvl="1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обучаем социальному проектированию по курсу «От идеи к проекту» </a:t>
            </a:r>
            <a:endParaRPr lang="ru-RU" sz="2400" i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5600" lvl="1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ежегодно ведется сбор </a:t>
            </a: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лучших практик волонтерской деятельности</a:t>
            </a:r>
            <a:endParaRPr lang="ru-RU" sz="2400" i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3720" y="4180383"/>
            <a:ext cx="10942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/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endParaRPr lang="ru-RU" sz="2400" i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/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2019 году подано 9 проектов в фонд «Почет», три стали победителями и получили от 50 до 70 тыс. руб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/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 2019/2021 подано </a:t>
            </a:r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7 проектов и три «серебряных» волонтера стали финалистом конкурсов Ассоциации волонтерских центров: двое получили грант в размере 250 000 руб., один 60 000 руб. на реализацию своих проектов</a:t>
            </a:r>
            <a:endParaRPr lang="ru-RU" sz="2400" i="1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7080" y="1034676"/>
            <a:ext cx="1051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Формат подготовки волонтеров</a:t>
            </a: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 Школа «серебряных» волонтеров, Байкальский международный форум СВ, стажировки АВЦ</a:t>
            </a:r>
            <a:endParaRPr lang="ru-RU" sz="2400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Основные направления деятельности –</a:t>
            </a:r>
            <a:b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Байкальский форум «серебряных» волонтеров  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59705" y="1340710"/>
            <a:ext cx="68940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Для популяризации, вовлечения и обмена опытом 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ежегодно проводим на берегах Байкала Байкальский форум «серебряных» волонтеров, на которых знакомимся друг с другом и изучаем лучшие практики работы СВ из районов Бурятии и регионов России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/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/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2019 г. форум получил статус – международный, так как в нем приняли участие  150 человек из 7 регионов России (от Санкт –Петербурга до Владивостока) и представители из Монголии</a:t>
            </a:r>
            <a:endParaRPr lang="ru-RU" sz="2400" i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18" y="1446142"/>
            <a:ext cx="3092817" cy="23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59" y="3916469"/>
            <a:ext cx="3087976" cy="20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Основные направления деятельности - социальная деятельность СВ </a:t>
            </a:r>
            <a:b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57833" y="992310"/>
            <a:ext cx="873384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Движением ведутся группы социальной поддержки и через них осуществляется помощь нуждающимся людям:</a:t>
            </a:r>
            <a:endParaRPr lang="ru-RU" sz="2400" b="1" i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42900"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«Невидимые старики», «Мечты невидимых стариков»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42900"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«Особые дети»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42900"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«Дети –сироты»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42900"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«Бабушка на час»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42900"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«Сильные духом – помощь онкобольным женщинам». В 2019 г куратор группы Ольга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Дармаева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получила грант от АВЦ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42900"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Группа Тамары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Муниной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работает над проектом «Добрые соседи 148 квартала»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42900"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«Торопыжкам с любовью»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42900"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 2022 года начат проект по созданию Школы патронажного ухода совместно с центром «Доверие», г. Улан-Удэ, при поддержке АНО дополнительного профессионального образования Школа патронажного ухода «Внимание и забота», г. Москва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/>
            <a:endParaRPr lang="ru-RU" sz="800" b="1" i="1" dirty="0"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48" y="1104935"/>
            <a:ext cx="2402017" cy="180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Содержимое 4"/>
          <p:cNvPicPr>
            <a:picLocks noGrp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6" y="3096627"/>
            <a:ext cx="2402017" cy="170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Основные направления деятельности - социальная деятельность СВ 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59705" y="1151174"/>
            <a:ext cx="689409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Программа «Бабушка на час»</a:t>
            </a:r>
            <a:endParaRPr lang="ru-RU" sz="2400" b="1" i="1" dirty="0">
              <a:solidFill>
                <a:srgbClr val="C0000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/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Ведется с 2012 года.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/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Так как дети особые, то за ними нужен постоянный уход. Женщины, вышедшие на пенсию по возрасту, берут под опеку  особых детей, и пока родители ходят по делам:  в аптеку, в магазин или в гости, посидят с ребенком и позанимаются с ним.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/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Бабушка приходит один или два раза в неделю и находится с ребенком от 1 до 2  часов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/>
            <a:endParaRPr lang="ru-RU" sz="1200" i="1" dirty="0">
              <a:solidFill>
                <a:srgbClr val="002060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700" lvl="1" algn="just"/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семье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Сечейко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бабушка приходит на протяжении 5 лет. Девочка с особыми потребностями стала для нее настоящей внучкой</a:t>
            </a:r>
            <a:endParaRPr lang="ru-RU" sz="2400" b="1" dirty="0"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I:\Бабушка на час\Фото бабушки у Сечейко\Копия c бабушк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305" y="3782663"/>
            <a:ext cx="2614544" cy="1944216"/>
          </a:xfrm>
          <a:prstGeom prst="rect">
            <a:avLst/>
          </a:prstGeom>
          <a:noFill/>
        </p:spPr>
      </p:pic>
      <p:pic>
        <p:nvPicPr>
          <p:cNvPr id="10" name="Picture 6" descr="L:\Бабушка на час\Фото бабушек у Бэлигмы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527" y="1308524"/>
            <a:ext cx="2596100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66976" y="357166"/>
            <a:ext cx="7289056" cy="98360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7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Основные направления деятельности - социальная деятельность СВ. Занятия бабушек с особыми детьми</a:t>
            </a:r>
            <a:endParaRPr lang="ru-RU" sz="22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90800" y="1524000"/>
            <a:ext cx="7391400" cy="4389438"/>
          </a:xfrm>
        </p:spPr>
        <p:txBody>
          <a:bodyPr>
            <a:normAutofit/>
          </a:bodyPr>
          <a:lstStyle/>
          <a:p>
            <a:pPr marL="365760" indent="-283210">
              <a:buNone/>
              <a:defRPr/>
            </a:pPr>
            <a:r>
              <a:rPr lang="ru-RU" dirty="0"/>
              <a:t> 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Содержимое 6"/>
          <p:cNvSpPr txBox="1"/>
          <p:nvPr/>
        </p:nvSpPr>
        <p:spPr>
          <a:xfrm>
            <a:off x="1905000" y="1828800"/>
            <a:ext cx="8229600" cy="438943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21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490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 panose="020B0604030504040204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7095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 panose="05020102010507070707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99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 panose="05020102010507070707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575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 panose="05020102010507070707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 panose="05020102010507070707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8945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 panose="05020102010507070707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 panose="05020102010507070707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425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 panose="05020102010507070707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anose="05020102010507070707"/>
              <a:buNone/>
              <a:defRPr/>
            </a:pP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 descr="D:\Documents\БФМС\Программы фонда\Бабушка на час\Фото на презентацию\клеим 4.0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954661" y="4078129"/>
            <a:ext cx="1482077" cy="222203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024" y="4023519"/>
            <a:ext cx="1844019" cy="2236662"/>
          </a:xfrm>
          <a:prstGeom prst="rect">
            <a:avLst/>
          </a:prstGeom>
        </p:spPr>
      </p:pic>
      <p:sp>
        <p:nvSpPr>
          <p:cNvPr id="11" name="Заголовок 1"/>
          <p:cNvSpPr txBox="1"/>
          <p:nvPr/>
        </p:nvSpPr>
        <p:spPr bwMode="auto">
          <a:xfrm>
            <a:off x="1066800" y="1637059"/>
            <a:ext cx="10058400" cy="231782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2pPr>
            <a:lvl3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3pPr>
            <a:lvl4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4pPr>
            <a:lvl5pPr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5pPr>
            <a:lvl6pPr marL="25146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6pPr>
            <a:lvl7pPr marL="29718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7pPr>
            <a:lvl8pPr marL="34290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8pPr>
            <a:lvl9pPr marL="3886200" indent="-228600" algn="ctr" defTabSz="44958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2" charset="0"/>
                <a:ea typeface="Microsoft YaHei" panose="020B0503020204020204" charset="-122"/>
              </a:defRPr>
            </a:lvl9pPr>
          </a:lstStyle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Группа «Ромашки» помогает детям с туберкулезного диспансера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Группа под руководством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Энгельсины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Балданой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помогают детям сиротам из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Галтайского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детского дома, Мухоршибирского района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С 2020 года ведется  обучение женщин старшего возраста основам работы с детьми: подготовка театра теней, сказкотерапии и пальчикового театра 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По проекту «Торопыжкам с любовью» вяжем носочки, шапочки, игрушки, пледы для недоношенных детей</a:t>
            </a: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endParaRPr lang="ru-RU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023519"/>
            <a:ext cx="1677496" cy="22366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215" y="4023519"/>
            <a:ext cx="1673761" cy="22316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486" y="4010450"/>
            <a:ext cx="2165666" cy="2231680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14070</Words>
  <Application>WPS Presentation</Application>
  <PresentationFormat>Широкоэкранный</PresentationFormat>
  <Paragraphs>220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SimSun</vt:lpstr>
      <vt:lpstr>Wingdings</vt:lpstr>
      <vt:lpstr>Arial</vt:lpstr>
      <vt:lpstr>Arial Narrow</vt:lpstr>
      <vt:lpstr>Times New Roman</vt:lpstr>
      <vt:lpstr>Wingdings 2</vt:lpstr>
      <vt:lpstr>Verdana</vt:lpstr>
      <vt:lpstr>Calibri</vt:lpstr>
      <vt:lpstr>Microsoft YaHei</vt:lpstr>
      <vt:lpstr>Arial Unicode MS</vt:lpstr>
      <vt:lpstr>Calibri Light</vt:lpstr>
      <vt:lpstr>Тема Office</vt:lpstr>
      <vt:lpstr>PowerPoint 演示文稿</vt:lpstr>
      <vt:lpstr>Общественное движение «Серебряные волонтеры» создано 7 июня 2018г,  при поддержке Ассоциации волонтерских центров, г. Москва, всероссийского альянса «Серебряный возраст», г. Самара, Министерства социальной защиты населения РБ и Бурятского госуниверситета</vt:lpstr>
      <vt:lpstr>Для чего мы работаем</vt:lpstr>
      <vt:lpstr>Набор волонтеров</vt:lpstr>
      <vt:lpstr>Подготовка волонтеров 50+</vt:lpstr>
      <vt:lpstr>Основные направления деятельности –  Байкальский форум «серебряных» волонтеров  </vt:lpstr>
      <vt:lpstr>Основные направления деятельности - социальная деятельность СВ  </vt:lpstr>
      <vt:lpstr>Основные направления деятельности - социальная деятельность СВ </vt:lpstr>
      <vt:lpstr>Основные направления деятельности - социальная деятельность СВ. Занятия бабушек с особыми детьми</vt:lpstr>
      <vt:lpstr>Основные направления деятельности - социальные программы</vt:lpstr>
      <vt:lpstr>Ключевые мероприятия  – флагманские проекты</vt:lpstr>
      <vt:lpstr>PowerPoint 演示文稿</vt:lpstr>
      <vt:lpstr>       Ключевые мероприятия по проекту - Акция «Добрые соседи»</vt:lpstr>
      <vt:lpstr>Основные направления деятельности - социальные программы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Lenovo</cp:lastModifiedBy>
  <cp:revision>126</cp:revision>
  <cp:lastPrinted>2019-08-19T07:39:00Z</cp:lastPrinted>
  <dcterms:created xsi:type="dcterms:W3CDTF">2019-08-18T15:07:00Z</dcterms:created>
  <dcterms:modified xsi:type="dcterms:W3CDTF">2022-06-21T05:33:24Z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DD4D102CA2904F5B99BE0263D587CEBC</vt:lpwstr>
  </property>
  <property fmtid="{D5CDD505-2E9C-101B-9397-08002B2CF9AE}" pid="3" name="KSOProductBuildVer">
    <vt:lpwstr>1049-11.2.0.11156</vt:lpwstr>
  </property>
</Properties>
</file>