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FF"/>
    <a:srgbClr val="CC99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859E22-199E-F660-D705-8CC97E1C75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75B326-97A3-9791-FCDC-0F2D5528E6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3DB7705-D04D-29AA-60F7-D7B9D4DB5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20F728-F7D1-E4AC-6DA9-AB17F7E34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747216-AECC-130D-CB49-18250B0AF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3279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F0479-8E70-81E6-02C2-52E96F902C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C03ECA3-4680-FCC5-B747-623A6ED55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65ECA7-7DDD-B6FC-80FF-AECBBA8F3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861A16-44EA-399D-0E90-11699D413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35F253-823B-AF28-6EDB-8C1A00371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6566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591446-E9C8-DF07-FE28-66056B8C6C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D614081-2BDE-AEA1-499E-0EAAA3FA7C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5E6A7B-1391-332D-2094-41A1F392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E47B11-F6EC-F259-041B-545F06D68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BF77FA-67EC-3B6F-0F15-9EEF61F5F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7279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294EC1-54D6-6FE1-EF8B-891BB6A95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E870FBA-49D7-AEA5-2BF8-59968C423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B0E8374-640B-5B47-1C85-1188350B6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9FB1E3-D002-2595-42A3-E31202FEA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21875E-B790-9EFE-B08E-74B91ECB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29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3BD9EE-4ECB-6D69-771A-97EDF9E04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3E558BF-5822-2A68-9F77-0AE394250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E3176D-5F92-375A-A2EC-5459F0901A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F3C0A7-7473-5556-9169-09D9B86104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59DC4B-C971-3B2A-CEAD-E5661668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88706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9C8356-5E01-0C44-F2A2-1E333D45D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7B00FF-0CFF-FA14-2627-833BBF283E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633C1DE-8278-127A-A065-AF8DDEE9E1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556A98-3537-1954-A9BA-57A4A5735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FFEE71D-8EA4-603F-CF9A-2B7586455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61EFAC1-BD49-1FED-208B-AB4C5F6ED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8440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945D73-74E8-756E-1AF5-15CC8516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41A1E5-91E2-0919-0CDE-2CD286418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80EC83C-B5E6-6E0B-3FB3-DF5DB02BC8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C1A38F-453C-5967-765E-C44BE830ED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75FEDB2-6F03-8AF5-A18B-7B30E68221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21CCED9-D928-9E8F-A61B-780B99B44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FF145A2-7A11-99CE-A5B1-9D8CFE935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3C78330-F1D3-8A0E-F8C1-9F5D20628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8354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3BB8A-A84C-43D4-20DC-289F8D6E2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D773835-9AE6-D295-A307-01382E09A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E525788-A9BA-E563-9AB5-7F2568AE6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3F35ED7-A39C-ABC4-E9A0-09FD8F101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3672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31D0168-58CD-C689-6B7E-D0C9694C8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6C6F68ED-3AE8-005C-2F5A-148863467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1FA3ED-CA8F-AD69-0ABA-2435AC539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106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C05342-337D-1B95-EC26-D8F85E860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3583FE-A57F-AC12-BC1D-F4B01BE86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4AC58A-6C39-A109-B275-A14354BA9D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8E2E968-5AAE-FDBD-2D52-7AD8CDD46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86362B-7893-5419-DD89-26E82485A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468DA98-F47D-B2FB-964B-683EC7FE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2769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54D441-7A2B-1230-CCB7-7057EFE5C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209BA4-02A8-79B8-F81E-334E0745FE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D651BD4-2A0F-0925-50B8-69E7684A7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14DF7A-5378-DB4A-AC1D-CFE28A883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ADEDDA-E468-8940-7B14-DACF30AAE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1505F4-56B3-0CDA-6148-FC77D7C53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33876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1BFE79-EC9E-1A35-0D6F-98202268A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FE93D42-35A7-3C18-E717-E4F2A1C01B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16C44B-581A-3C1B-9599-D764197BB7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53B839-A369-455C-867F-5E4849BE34E7}" type="datetimeFigureOut">
              <a:rPr lang="ru-RU" smtClean="0"/>
              <a:t>19.04.2023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8D33CF6-5F35-FDAC-D989-D29C2B699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2088D4-EB2B-AF50-F7DC-D36EC9CBE7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2B5CF8-0606-4672-875C-FDD7FCFBB0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861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hyperlink" Target="http://www.novch-centr.soc.cap.ru/" TargetMode="External"/><Relationship Id="rId7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t.me/novchcentr" TargetMode="External"/><Relationship Id="rId5" Type="http://schemas.openxmlformats.org/officeDocument/2006/relationships/hyperlink" Target="https://ok.ru/group/52978168365197" TargetMode="External"/><Relationship Id="rId4" Type="http://schemas.openxmlformats.org/officeDocument/2006/relationships/hyperlink" Target="https://vk.com/club99100129" TargetMode="External"/><Relationship Id="rId9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BA76DE-74AC-7CA2-93EE-320424F3AA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6ADC6B9-A42F-FB05-72E0-EBC4B59FB9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915186-FA5B-0189-DEC9-9E3AFD549405}"/>
              </a:ext>
            </a:extLst>
          </p:cNvPr>
          <p:cNvSpPr txBox="1"/>
          <p:nvPr/>
        </p:nvSpPr>
        <p:spPr>
          <a:xfrm>
            <a:off x="620785" y="0"/>
            <a:ext cx="11702643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619115" algn="l"/>
                <a:tab pos="5844540" algn="l"/>
              </a:tabLst>
            </a:pPr>
            <a:endParaRPr lang="ru-RU" b="1" dirty="0">
              <a:solidFill>
                <a:srgbClr val="0000FF"/>
              </a:solidFill>
              <a:effectLst/>
              <a:latin typeface="Times New Roman Bold"/>
              <a:ea typeface="ヒラギノ角ゴ Pro W3"/>
              <a:cs typeface="Times New Roman" panose="02020603050405020304" pitchFamily="18" charset="0"/>
            </a:endParaRPr>
          </a:p>
          <a:p>
            <a:pPr algn="ctr"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619115" algn="l"/>
                <a:tab pos="5844540" algn="l"/>
              </a:tabLst>
            </a:pPr>
            <a:endParaRPr lang="ru-RU" b="1" dirty="0">
              <a:solidFill>
                <a:srgbClr val="0000FF"/>
              </a:solidFill>
              <a:latin typeface="Times New Roman Bold"/>
              <a:ea typeface="ヒラギノ角ゴ Pro W3"/>
              <a:cs typeface="Times New Roman" panose="02020603050405020304" pitchFamily="18" charset="0"/>
            </a:endParaRPr>
          </a:p>
          <a:p>
            <a:pPr algn="ctr"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619115" algn="l"/>
                <a:tab pos="5844540" algn="l"/>
              </a:tabLst>
            </a:pPr>
            <a:endParaRPr lang="ru-RU" b="1" dirty="0">
              <a:solidFill>
                <a:srgbClr val="0000FF"/>
              </a:solidFill>
              <a:effectLst/>
              <a:latin typeface="Times New Roman Bold"/>
              <a:ea typeface="ヒラギノ角ゴ Pro W3"/>
              <a:cs typeface="Times New Roman" panose="02020603050405020304" pitchFamily="18" charset="0"/>
            </a:endParaRPr>
          </a:p>
          <a:p>
            <a:pPr algn="ctr"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619115" algn="l"/>
                <a:tab pos="5844540" algn="l"/>
              </a:tabLst>
            </a:pPr>
            <a:endParaRPr lang="ru-RU" b="1" dirty="0">
              <a:solidFill>
                <a:srgbClr val="0000FF"/>
              </a:solidFill>
              <a:latin typeface="Times New Roman Bold"/>
              <a:ea typeface="ヒラギノ角ゴ Pro W3"/>
              <a:cs typeface="Times New Roman" panose="02020603050405020304" pitchFamily="18" charset="0"/>
            </a:endParaRPr>
          </a:p>
          <a:p>
            <a:pPr algn="ctr"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619115" algn="l"/>
                <a:tab pos="5844540" algn="l"/>
              </a:tabLst>
            </a:pPr>
            <a:endParaRPr lang="ru-RU" b="1" dirty="0">
              <a:solidFill>
                <a:srgbClr val="0000FF"/>
              </a:solidFill>
              <a:effectLst/>
              <a:latin typeface="Times New Roman Bold"/>
              <a:ea typeface="ヒラギノ角ゴ Pro W3"/>
              <a:cs typeface="Times New Roman" panose="02020603050405020304" pitchFamily="18" charset="0"/>
            </a:endParaRPr>
          </a:p>
          <a:p>
            <a:pPr algn="ctr"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619115" algn="l"/>
                <a:tab pos="5844540" algn="l"/>
              </a:tabLst>
            </a:pPr>
            <a:endParaRPr lang="ru-RU" b="1" dirty="0">
              <a:solidFill>
                <a:srgbClr val="0000FF"/>
              </a:solidFill>
              <a:effectLst/>
              <a:latin typeface="Times New Roman Bold"/>
              <a:ea typeface="ヒラギノ角ゴ Pro W3"/>
              <a:cs typeface="Times New Roman" panose="02020603050405020304" pitchFamily="18" charset="0"/>
            </a:endParaRPr>
          </a:p>
          <a:p>
            <a:pPr algn="ctr">
              <a:tabLst>
                <a:tab pos="449580" algn="l"/>
                <a:tab pos="899160" algn="l"/>
                <a:tab pos="1348740" algn="l"/>
                <a:tab pos="1798320" algn="l"/>
                <a:tab pos="2247900" algn="l"/>
                <a:tab pos="2697480" algn="l"/>
                <a:tab pos="3147060" algn="l"/>
                <a:tab pos="3596640" algn="l"/>
                <a:tab pos="4046220" algn="l"/>
                <a:tab pos="4495800" algn="l"/>
                <a:tab pos="4945380" algn="l"/>
                <a:tab pos="5394960" algn="l"/>
                <a:tab pos="5619115" algn="l"/>
                <a:tab pos="5844540" algn="l"/>
              </a:tabLst>
            </a:pPr>
            <a:endParaRPr lang="ru-RU" sz="40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ヒラギノ角ゴ Pro W3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885C8A-E932-C8FB-454D-201A71AB1D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77B325-6E50-BB72-7D87-405829795A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40" y="496628"/>
            <a:ext cx="2164359" cy="2083983"/>
          </a:xfrm>
          <a:prstGeom prst="ellipse">
            <a:avLst/>
          </a:prstGeom>
          <a:ln w="63500" cap="rnd">
            <a:solidFill>
              <a:srgbClr val="CC99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18517F-22CB-1D94-ACFB-A49FF77CD47B}"/>
              </a:ext>
            </a:extLst>
          </p:cNvPr>
          <p:cNvSpPr txBox="1"/>
          <p:nvPr/>
        </p:nvSpPr>
        <p:spPr>
          <a:xfrm>
            <a:off x="1098959" y="1684421"/>
            <a:ext cx="9295000" cy="45522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</a:pPr>
            <a:r>
              <a:rPr lang="ru-RU" sz="40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Социальный проект </a:t>
            </a:r>
          </a:p>
          <a:p>
            <a:pPr algn="ctr"/>
            <a:r>
              <a:rPr lang="ru-RU" sz="5400" b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«Служба проката</a:t>
            </a:r>
            <a:r>
              <a:rPr lang="ru-RU" sz="54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i="1" kern="1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1200" b="1" i="1" kern="1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Категория НКО,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400" b="1" kern="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номинация «Помощь людям»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b="1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b="1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ru-RU" sz="800" b="1" kern="1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b="1" kern="1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Регион – Чувашская Республика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ABF9BB2-F38B-B747-9FB4-E0F80F502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74884" y="3833769"/>
            <a:ext cx="3238151" cy="2224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887658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C9BF810-6A20-D08E-8687-9B971C743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B06617-1D16-CDAC-95B2-D92FEF12B6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560" y="332427"/>
            <a:ext cx="1774090" cy="131075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9EA94E6-CB3B-0670-94B9-C725702652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277" y="4202345"/>
            <a:ext cx="2926334" cy="2127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79DE211-F729-E789-7445-28890C8AF924}"/>
              </a:ext>
            </a:extLst>
          </p:cNvPr>
          <p:cNvSpPr txBox="1"/>
          <p:nvPr/>
        </p:nvSpPr>
        <p:spPr>
          <a:xfrm>
            <a:off x="2055303" y="2424418"/>
            <a:ext cx="89594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6000" b="1" i="1" dirty="0">
                <a:solidFill>
                  <a:srgbClr val="006600"/>
                </a:solidFill>
                <a:latin typeface="Times New Roman" panose="02020603050405020304" pitchFamily="18" charset="0"/>
              </a:rPr>
              <a:t>Спасибо за внимание!</a:t>
            </a:r>
            <a:endParaRPr lang="ru-RU" sz="6000" i="1" dirty="0"/>
          </a:p>
        </p:txBody>
      </p:sp>
    </p:spTree>
    <p:extLst>
      <p:ext uri="{BB962C8B-B14F-4D97-AF65-F5344CB8AC3E}">
        <p14:creationId xmlns:p14="http://schemas.microsoft.com/office/powerpoint/2010/main" val="3597635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D87F9F4-5781-AAED-4648-F01F14F717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723" y="1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AA5AC5-EC0C-9D10-F23D-DE5E7D933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456" y="4071925"/>
            <a:ext cx="2889754" cy="210330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11D9B5-9B80-9B8E-B9D0-ED3107935A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37" y="310393"/>
            <a:ext cx="1766901" cy="1317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6D10736-74D5-CC4D-EDED-505F4B2A65A6}"/>
              </a:ext>
            </a:extLst>
          </p:cNvPr>
          <p:cNvSpPr txBox="1"/>
          <p:nvPr/>
        </p:nvSpPr>
        <p:spPr>
          <a:xfrm>
            <a:off x="1850439" y="889233"/>
            <a:ext cx="7272018" cy="518603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Описание проекта:</a:t>
            </a:r>
          </a:p>
          <a:p>
            <a:pPr algn="just">
              <a:spcBef>
                <a:spcPts val="600"/>
              </a:spcBef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    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В ходе реализации проекта «Служба проката» для пункта проката планируется приобрести современные  технические средства реабилитации, наиболее востребованны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е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населением, в т.ч.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захваты для надевания, доски для пересаживания,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ванночки для мытья головы, 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противопролежневые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матрасы и подушки для копчика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,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тренажеры для верхней и нижней части тела, поильники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и многое другое. </a:t>
            </a:r>
          </a:p>
          <a:p>
            <a:pPr algn="just">
              <a:spcBef>
                <a:spcPts val="600"/>
              </a:spcBef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     Также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планируется осуществлять консультации по вопросам правильного подбора и навыкам пользования ТСР по телефону и через личное обращение граждан,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организовать и проводить практические обучающие занятия для людей с ограниченными возможностями здоровья и их родственников.</a:t>
            </a:r>
          </a:p>
          <a:p>
            <a:pPr algn="just">
              <a:spcBef>
                <a:spcPts val="600"/>
              </a:spcBef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    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Проект дает возможность людям с ограниченными возможностями здоровья и гражданам, попавшим в кризисную ситуацию (травмы, тяжелая болезнь), бесплатно взять напрокат новые и современные (закупленные в рамках бюджета проекта) и бывшие в употреблении (пожертвованные жителями города Новочебоксарска) ТСР.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8231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F18A135-3641-9D6C-2C9F-AAC03809E8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3108" y="1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7D763DE-044E-385F-29EA-C470A016E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08" y="304212"/>
            <a:ext cx="1801193" cy="1316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0CBB9B-11DB-6548-5E5F-458255842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9407" y="4122259"/>
            <a:ext cx="2895851" cy="210330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A7CAE0-24A1-E1C8-0779-5B9287848E46}"/>
              </a:ext>
            </a:extLst>
          </p:cNvPr>
          <p:cNvSpPr txBox="1"/>
          <p:nvPr/>
        </p:nvSpPr>
        <p:spPr>
          <a:xfrm>
            <a:off x="2077317" y="915124"/>
            <a:ext cx="8269840" cy="21706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Цель проекта:</a:t>
            </a:r>
          </a:p>
          <a:p>
            <a:pPr algn="just"/>
            <a:endParaRPr lang="ru-RU" sz="800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улучшение качества жизни граждан, нуждающихся в предоставлении технических средств реабилитации (ТСР), в том числе людей с ограниченными возможностями здоровья путем предоставления им бесплатно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аренду ТСР</a:t>
            </a:r>
          </a:p>
          <a:p>
            <a:pPr algn="just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028A4B-DDDF-DC5B-292D-54C700BC72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77" y="3241805"/>
            <a:ext cx="3601428" cy="2701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8131561-CF5D-6AD8-F26F-77C44542B2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042" y="3225619"/>
            <a:ext cx="3915219" cy="27010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450036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B929249-E928-2599-F386-CFCD4280E5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8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CA16333-854A-8B65-7D38-74111C504A8F}"/>
              </a:ext>
            </a:extLst>
          </p:cNvPr>
          <p:cNvSpPr txBox="1"/>
          <p:nvPr/>
        </p:nvSpPr>
        <p:spPr>
          <a:xfrm>
            <a:off x="1624263" y="1260003"/>
            <a:ext cx="8205537" cy="4185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Задачи проекта: </a:t>
            </a:r>
          </a:p>
          <a:p>
            <a:pPr algn="just"/>
            <a:endParaRPr lang="ru-RU" sz="8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algn="just"/>
            <a:endParaRPr lang="ru-RU" sz="800" b="1" dirty="0">
              <a:solidFill>
                <a:srgbClr val="006600"/>
              </a:solidFill>
              <a:latin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</a:rPr>
              <a:t>у</a:t>
            </a:r>
            <a:r>
              <a:rPr lang="ru-RU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величить количество технических средств реабилитации в пункте проката;</a:t>
            </a:r>
          </a:p>
          <a:p>
            <a:pPr algn="just"/>
            <a:endParaRPr lang="ru-RU" sz="800" dirty="0">
              <a:effectLst/>
              <a:latin typeface="Times New Roman" panose="02020603050405020304" pitchFamily="18" charset="0"/>
              <a:ea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провести обучающие практические </a:t>
            </a:r>
            <a:r>
              <a:rPr lang="ru-RU" sz="2400" dirty="0"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занятия для родственников инвалидов </a:t>
            </a:r>
            <a:r>
              <a:rPr lang="ru-RU" sz="24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по  навыкам  использования ТСР;</a:t>
            </a:r>
          </a:p>
          <a:p>
            <a:pPr algn="just"/>
            <a:endParaRPr lang="ru-RU" sz="8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провести и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Georgia" panose="02040502050405020303" pitchFamily="18" charset="0"/>
              </a:rPr>
              <a:t>нформирование граждан о пункте проката (распространение буклетов) через местные сообщества и СМИ.</a:t>
            </a:r>
            <a:endParaRPr lang="ru-RU" sz="2400" dirty="0">
              <a:effectLst/>
              <a:latin typeface="Times New Roman" panose="02020603050405020304" pitchFamily="18" charset="0"/>
              <a:ea typeface="Georgia" panose="0204050205040502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56071FF-17D3-D076-7EE0-01E457B2FC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771" y="216568"/>
            <a:ext cx="1767993" cy="128737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336DED-D182-9B65-6240-B001EA127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7001" y="4149304"/>
            <a:ext cx="2895851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215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90427B-DA6E-F65F-2B0C-3EDFE1A3C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DACABA-2119-A675-243C-A2662542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74" y="304212"/>
            <a:ext cx="1767993" cy="13168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247715-813D-C146-608C-72F9F7371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02629" y="4122259"/>
            <a:ext cx="2895851" cy="210330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C109BC4-9A7F-76E9-34A2-DDAAE98815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9407" y="4122259"/>
            <a:ext cx="2895851" cy="21033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C099178-BBE4-FB9A-385C-48C4BA2BEFB3}"/>
              </a:ext>
            </a:extLst>
          </p:cNvPr>
          <p:cNvSpPr txBox="1"/>
          <p:nvPr/>
        </p:nvSpPr>
        <p:spPr>
          <a:xfrm>
            <a:off x="1419726" y="632438"/>
            <a:ext cx="7784431" cy="58477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/>
            <a:r>
              <a:rPr lang="ru-RU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</a:p>
          <a:p>
            <a:pPr marL="67945" algn="ctr"/>
            <a:r>
              <a:rPr lang="ru-RU" sz="24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В ходе реализации проекта "Служба проката" планируется:</a:t>
            </a:r>
          </a:p>
          <a:p>
            <a:pPr marL="67945" algn="just"/>
            <a:endParaRPr lang="ru-RU" sz="800" b="1" dirty="0">
              <a:solidFill>
                <a:srgbClr val="006600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провести обучающие практические занятия </a:t>
            </a:r>
            <a:r>
              <a:rPr lang="ru-RU" dirty="0"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для родственников инвалидов по  </a:t>
            </a: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навыкам  использования ТСР </a:t>
            </a:r>
            <a:r>
              <a:rPr lang="ru-RU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– </a:t>
            </a:r>
            <a:r>
              <a:rPr lang="ru-RU"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12 </a:t>
            </a: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раз;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увеличить к</a:t>
            </a: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оличество человек, посетивших данные занятия до 50;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увеличить к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Georgia" panose="02040502050405020303" pitchFamily="18" charset="0"/>
              </a:rPr>
              <a:t>оличество граждан, получивших консультационную помощь, до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Georgia" panose="02040502050405020303" pitchFamily="18" charset="0"/>
              </a:rPr>
              <a:t>300;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у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величить к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Georgia" panose="02040502050405020303" pitchFamily="18" charset="0"/>
              </a:rPr>
              <a:t>оличество граждан, которым будут предоставлены ТСР в безвозмездный прокат в течение календарного года до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Georgia" panose="02040502050405020303" pitchFamily="18" charset="0"/>
              </a:rPr>
              <a:t>2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Georgia" panose="02040502050405020303" pitchFamily="18" charset="0"/>
              </a:rPr>
              <a:t>00;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провести и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Georgia" panose="02040502050405020303" pitchFamily="18" charset="0"/>
              </a:rPr>
              <a:t>нформирование граждан о пункте проката (распространение буклетов) через местные сообщества до 500 буклетов;</a:t>
            </a:r>
          </a:p>
          <a:p>
            <a:pPr marL="285750" lvl="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Georgia" panose="02040502050405020303" pitchFamily="18" charset="0"/>
              </a:rPr>
              <a:t>провести и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нформирование граждан о пункте проката через публикации в социальных сетях и СМИ 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до 12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раз (в течение календарного года).</a:t>
            </a:r>
          </a:p>
          <a:p>
            <a:pPr lvl="0" algn="just"/>
            <a:endParaRPr lang="ru-RU" sz="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ctr"/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Сроки</a:t>
            </a:r>
            <a:r>
              <a:rPr lang="ru-RU" sz="2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реализации проекта</a:t>
            </a:r>
          </a:p>
          <a:p>
            <a:pPr lvl="0" algn="ctr"/>
            <a:endParaRPr lang="ru-RU" sz="800" dirty="0">
              <a:effectLst/>
              <a:latin typeface="Times New Roman" panose="02020603050405020304" pitchFamily="18" charset="0"/>
              <a:ea typeface="Georgia" panose="02040502050405020303" pitchFamily="18" charset="0"/>
            </a:endParaRPr>
          </a:p>
          <a:p>
            <a:pPr lvl="0" algn="ctr"/>
            <a:r>
              <a:rPr lang="ru-RU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01 января 2023 года по 31 </a:t>
            </a:r>
            <a:r>
              <a:rPr lang="ru-RU" dirty="0">
                <a:latin typeface="Times New Roman" panose="02020603050405020304" pitchFamily="18" charset="0"/>
                <a:ea typeface="Georgia" panose="02040502050405020303" pitchFamily="18" charset="0"/>
              </a:rPr>
              <a:t>дека</a:t>
            </a:r>
            <a:r>
              <a:rPr lang="ru-RU" sz="1800" dirty="0"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бря 2024 года</a:t>
            </a:r>
            <a:endParaRPr lang="ru-RU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 algn="just"/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482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9927B59-3501-23E0-909D-65540882C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85D5D1-4C83-78C5-E45B-2328EE092872}"/>
              </a:ext>
            </a:extLst>
          </p:cNvPr>
          <p:cNvSpPr txBox="1"/>
          <p:nvPr/>
        </p:nvSpPr>
        <p:spPr>
          <a:xfrm>
            <a:off x="1753299" y="838899"/>
            <a:ext cx="7441036" cy="5209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Ожидаемые результаты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anose="02020603050405020304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Проект поможет нуждающимся гражданам и инвалидам г. Новочебоксарска сэкономить финансовые средства, т.к. им не придется тратиться на дорогостоящее современное оборудование.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Georgia" panose="02040502050405020303" pitchFamily="18" charset="0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Снизится социальная напряженность населения. Проект даст возможность людям с инвалидностью или временно ставшим маломобильными, быстрее адаптироваться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, 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реабилитироваться и социализироваться.</a:t>
            </a:r>
          </a:p>
          <a:p>
            <a:pPr marR="0" lvl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Georgia" panose="02040502050405020303" pitchFamily="18" charset="0"/>
              <a:cs typeface="+mn-cs"/>
            </a:endParaRP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Пункт проката позволит получить необходимые ТСР во временное пользование,  а проводимые практические занятия -  приобрести необходимые знания для дальнейшего продуктивного и безопасного использования оборудования. </a:t>
            </a:r>
          </a:p>
          <a:p>
            <a:pPr lvl="0">
              <a:defRPr/>
            </a:pPr>
            <a:b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</a:b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ea typeface="Georgia" panose="02040502050405020303" pitchFamily="18" charset="0"/>
              </a:rPr>
              <a:t>       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+mn-cs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AF8220-1513-7866-F3CC-A561B68B9E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053" y="312601"/>
            <a:ext cx="1776026" cy="130647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27CB922-D320-AAC3-CCC3-BAFB7B5C78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613" y="4101017"/>
            <a:ext cx="2661532" cy="203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166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6A9290-1CB5-31A7-F55C-A31997FFA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781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470341-26CB-9672-B8A6-FD6C22BF7F6A}"/>
              </a:ext>
            </a:extLst>
          </p:cNvPr>
          <p:cNvSpPr txBox="1"/>
          <p:nvPr/>
        </p:nvSpPr>
        <p:spPr>
          <a:xfrm>
            <a:off x="1612232" y="974558"/>
            <a:ext cx="7096658" cy="55964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algn="ctr">
              <a:lnSpc>
                <a:spcPts val="1360"/>
              </a:lnSpc>
              <a:spcBef>
                <a:spcPts val="575"/>
              </a:spcBef>
            </a:pPr>
            <a:r>
              <a:rPr lang="ru-RU" sz="2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Информационные</a:t>
            </a:r>
            <a:r>
              <a:rPr lang="ru-RU" sz="2000" b="1" spc="-6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</a:t>
            </a:r>
            <a:r>
              <a:rPr lang="ru-RU" sz="2000" b="1" spc="-1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каналы</a:t>
            </a:r>
            <a:endParaRPr lang="ru-RU" sz="2000" dirty="0">
              <a:solidFill>
                <a:srgbClr val="006600"/>
              </a:solidFill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ru-RU" sz="20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распространения информации о проекте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Официальный сайт организации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С</a:t>
            </a: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оциальные сети «Одноклассники», «В Контакте»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Мессенджер «Телеграм»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Городское радио и телевидение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Городскую  газету «Грани»</a:t>
            </a:r>
          </a:p>
          <a:p>
            <a:endParaRPr lang="ru-RU" sz="800" dirty="0">
              <a:effectLst/>
              <a:latin typeface="Times New Roman" panose="02020603050405020304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ctr"/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Общественные организации для распространения информационных буклеты о проекте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Городская больница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Г</a:t>
            </a: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ородское общество инвалидов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Г</a:t>
            </a: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ородское отделение «Союз пенсионеров России» по ЧР пенсионный фонд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О</a:t>
            </a: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тдел социальной защиты населения</a:t>
            </a:r>
            <a:endParaRPr lang="ru-RU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67945" algn="ctr">
              <a:tabLst>
                <a:tab pos="3033395" algn="r"/>
              </a:tabLst>
            </a:pPr>
            <a:r>
              <a:rPr lang="ru-RU" sz="8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      </a:t>
            </a:r>
          </a:p>
          <a:p>
            <a:pPr marL="67945" algn="ctr">
              <a:tabLst>
                <a:tab pos="3033395" algn="r"/>
              </a:tabLst>
            </a:pPr>
            <a:r>
              <a:rPr lang="ru-RU" sz="2000" b="1" dirty="0">
                <a:solidFill>
                  <a:srgbClr val="006600"/>
                </a:solidFill>
                <a:latin typeface="Times New Roman" panose="02020603050405020304" pitchFamily="18" charset="0"/>
              </a:rPr>
              <a:t>Ссылки на социальные сети:</a:t>
            </a:r>
            <a:r>
              <a:rPr lang="ru-RU" dirty="0"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	</a:t>
            </a:r>
            <a:endParaRPr lang="ru-RU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67945" algn="just"/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http</a:t>
            </a:r>
            <a:r>
              <a:rPr lang="ru-RU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://</a:t>
            </a:r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www</a:t>
            </a:r>
            <a:r>
              <a:rPr lang="ru-RU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.</a:t>
            </a:r>
            <a:r>
              <a:rPr lang="en-US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novch</a:t>
            </a:r>
            <a:r>
              <a:rPr lang="ru-RU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-</a:t>
            </a:r>
            <a:r>
              <a:rPr lang="en-US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centr</a:t>
            </a:r>
            <a:r>
              <a:rPr lang="ru-RU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.</a:t>
            </a:r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soc</a:t>
            </a:r>
            <a:r>
              <a:rPr lang="ru-RU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.</a:t>
            </a:r>
            <a:r>
              <a:rPr lang="en-US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cap</a:t>
            </a:r>
            <a:r>
              <a:rPr lang="ru-RU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.</a:t>
            </a:r>
            <a:r>
              <a:rPr lang="en-US" u="sng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ru</a:t>
            </a:r>
            <a:r>
              <a:rPr lang="ru-RU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3"/>
              </a:rPr>
              <a:t>/</a:t>
            </a:r>
            <a:endParaRPr lang="ru-RU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67945" algn="just"/>
            <a:r>
              <a:rPr lang="en-US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4"/>
              </a:rPr>
              <a:t>https</a:t>
            </a: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4"/>
              </a:rPr>
              <a:t>://</a:t>
            </a:r>
            <a:r>
              <a:rPr lang="en-US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4"/>
              </a:rPr>
              <a:t>vk</a:t>
            </a: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4"/>
              </a:rPr>
              <a:t>.</a:t>
            </a:r>
            <a:r>
              <a:rPr lang="en-US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4"/>
              </a:rPr>
              <a:t>com</a:t>
            </a: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4"/>
              </a:rPr>
              <a:t>/</a:t>
            </a:r>
            <a:r>
              <a:rPr lang="en-US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4"/>
              </a:rPr>
              <a:t>club</a:t>
            </a: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4"/>
              </a:rPr>
              <a:t>99100129</a:t>
            </a:r>
            <a:endParaRPr lang="ru-RU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67945" algn="just"/>
            <a:r>
              <a:rPr lang="en-US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5"/>
              </a:rPr>
              <a:t>https</a:t>
            </a: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5"/>
              </a:rPr>
              <a:t>://</a:t>
            </a:r>
            <a:r>
              <a:rPr lang="en-US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5"/>
              </a:rPr>
              <a:t>ok</a:t>
            </a: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5"/>
              </a:rPr>
              <a:t>.</a:t>
            </a:r>
            <a:r>
              <a:rPr lang="en-US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5"/>
              </a:rPr>
              <a:t>ru</a:t>
            </a: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5"/>
              </a:rPr>
              <a:t>/</a:t>
            </a:r>
            <a:r>
              <a:rPr lang="en-US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5"/>
              </a:rPr>
              <a:t>group</a:t>
            </a:r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5"/>
              </a:rPr>
              <a:t>/52978168365197</a:t>
            </a:r>
            <a:endParaRPr lang="ru-RU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ru-RU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  <a:hlinkClick r:id="rId6"/>
              </a:rPr>
              <a:t> https://t.me/novchcentr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6DA97E3-3EE8-8F7C-18A8-8065C43E4A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616" y="359725"/>
            <a:ext cx="1774090" cy="13107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587A2F-75C7-E0A6-F560-7DB35F6E37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1842" y="4197760"/>
            <a:ext cx="2895851" cy="21033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7172888-5C5E-149E-A24E-0C7C0D2991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175" y="2076156"/>
            <a:ext cx="3040662" cy="20271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795939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B72D3BB-8803-4050-BEB6-5BD9193CE7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08B3CF-55A5-E1AA-4A62-8B3AA5B3EC81}"/>
              </a:ext>
            </a:extLst>
          </p:cNvPr>
          <p:cNvSpPr txBox="1"/>
          <p:nvPr/>
        </p:nvSpPr>
        <p:spPr>
          <a:xfrm>
            <a:off x="956459" y="842345"/>
            <a:ext cx="9896026" cy="27853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67945" algn="ctr"/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Перспективы проекта</a:t>
            </a:r>
          </a:p>
          <a:p>
            <a:pPr marL="67945" algn="just"/>
            <a:endParaRPr lang="ru-RU" sz="2000" dirty="0">
              <a:solidFill>
                <a:srgbClr val="000000"/>
              </a:solidFill>
              <a:latin typeface="Times New Roman" panose="02020603050405020304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marL="67945" algn="just"/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   Проект "Служба проката" станет эффективной формой социальной работы с населением Новочебоксарска. Он благоприятно скажется на социально-психологическом климате города, вед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Georgia" panose="02040502050405020303" pitchFamily="18" charset="0"/>
                <a:cs typeface="Georgia" panose="02040502050405020303" pitchFamily="18" charset="0"/>
              </a:rPr>
              <a:t>ь д</a:t>
            </a:r>
            <a:r>
              <a:rPr kumimoji="0" lang="ru-RU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Georgia" panose="02040502050405020303" pitchFamily="18" charset="0"/>
                <a:cs typeface="+mn-cs"/>
              </a:rPr>
              <a:t>ля каждого человека очень важно иметь возможность двигаться, быть активным и в сложной жизненной ситуации получить помощь в виде необходимого оборудования</a:t>
            </a:r>
          </a:p>
          <a:p>
            <a:pPr marL="67945" algn="just"/>
            <a:endParaRPr lang="ru-RU" sz="8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  <a:p>
            <a:pPr algn="just"/>
            <a:r>
              <a:rPr lang="ru-RU" sz="19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     </a:t>
            </a:r>
            <a:endParaRPr lang="ru-RU" sz="800" dirty="0">
              <a:effectLst/>
              <a:latin typeface="Georgia" panose="02040502050405020303" pitchFamily="18" charset="0"/>
              <a:ea typeface="Georgia" panose="02040502050405020303" pitchFamily="18" charset="0"/>
              <a:cs typeface="Georgia" panose="02040502050405020303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5E58A68-DDE9-617F-F238-5B1DE1F36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13" y="225468"/>
            <a:ext cx="1774090" cy="131075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F89B94-BD8B-6832-2F0D-317039C590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3185" y="4180277"/>
            <a:ext cx="2925955" cy="21251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625A45-D022-4FBB-FF8F-91BDFD29A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58" y="3581122"/>
            <a:ext cx="3238150" cy="242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645B62-89E8-5820-454C-274E436ED0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826" y="3581122"/>
            <a:ext cx="3238149" cy="24286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483577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0A2C21-D1AB-070A-A533-77307533A8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E60855E-CDB0-8FFF-2AFF-1DFEF9C14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71" y="1942052"/>
            <a:ext cx="1428750" cy="12477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7ED7A0-A66F-D66E-7B9A-6530869BEA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1" y="3278973"/>
            <a:ext cx="3266113" cy="1412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665692D-3BB3-7C75-2FCD-FD7680B97322}"/>
              </a:ext>
            </a:extLst>
          </p:cNvPr>
          <p:cNvSpPr txBox="1"/>
          <p:nvPr/>
        </p:nvSpPr>
        <p:spPr>
          <a:xfrm>
            <a:off x="2558642" y="315649"/>
            <a:ext cx="8546505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rgbClr val="006600"/>
              </a:solidFill>
              <a:effectLst/>
              <a:latin typeface="Times New Roman" panose="02020603050405020304" pitchFamily="18" charset="0"/>
              <a:ea typeface="Georgia" panose="02040502050405020303" pitchFamily="18" charset="0"/>
            </a:endParaRPr>
          </a:p>
          <a:p>
            <a:pPr algn="ctr"/>
            <a:endParaRPr lang="ru-RU" b="1" dirty="0">
              <a:solidFill>
                <a:srgbClr val="006600"/>
              </a:solidFill>
              <a:latin typeface="Times New Roman" panose="02020603050405020304" pitchFamily="18" charset="0"/>
              <a:ea typeface="Georgia" panose="02040502050405020303" pitchFamily="18" charset="0"/>
            </a:endParaRPr>
          </a:p>
          <a:p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                      Партнёры</a:t>
            </a:r>
            <a:r>
              <a:rPr lang="ru-RU" sz="2800" b="1" spc="-40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r>
              <a:rPr lang="ru-RU" sz="2800" b="1" dirty="0">
                <a:solidFill>
                  <a:srgbClr val="006600"/>
                </a:solidFill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проекта</a:t>
            </a:r>
          </a:p>
          <a:p>
            <a:pPr algn="ctr"/>
            <a:endParaRPr lang="ru-RU" sz="2000" b="1" spc="-30" dirty="0">
              <a:effectLst/>
              <a:latin typeface="Times New Roman" panose="02020603050405020304" pitchFamily="18" charset="0"/>
              <a:ea typeface="Georgia" panose="02040502050405020303" pitchFamily="18" charset="0"/>
            </a:endParaRPr>
          </a:p>
          <a:p>
            <a:pPr algn="ctr"/>
            <a:r>
              <a:rPr lang="ru-RU" sz="2000" b="1" spc="-30" dirty="0"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</a:t>
            </a:r>
            <a:endParaRPr lang="ru-RU" sz="2000" b="1" spc="-30" dirty="0">
              <a:latin typeface="Times New Roman" panose="02020603050405020304" pitchFamily="18" charset="0"/>
              <a:ea typeface="Georgia" panose="02040502050405020303" pitchFamily="18" charset="0"/>
            </a:endParaRP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Новочебоксарское отделение «Союза пенсионеров России» по Чувашской Республике</a:t>
            </a:r>
          </a:p>
          <a:p>
            <a:pPr algn="ctr"/>
            <a:endParaRPr lang="ru-RU" sz="2000" dirty="0">
              <a:latin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</a:endParaRPr>
          </a:p>
          <a:p>
            <a:pPr algn="ctr"/>
            <a:endParaRPr lang="ru-RU" sz="2000" dirty="0">
              <a:latin typeface="Times New Roman" panose="02020603050405020304" pitchFamily="18" charset="0"/>
            </a:endParaRP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     Новочебоксарская местная организация Чувашской региональной организации Всероссийской общественной организации   </a:t>
            </a:r>
          </a:p>
          <a:p>
            <a:pPr algn="ctr"/>
            <a:r>
              <a:rPr lang="ru-RU" sz="2000" dirty="0">
                <a:effectLst/>
                <a:latin typeface="Times New Roman" panose="02020603050405020304" pitchFamily="18" charset="0"/>
                <a:ea typeface="Georgia" panose="02040502050405020303" pitchFamily="18" charset="0"/>
              </a:rPr>
              <a:t>«Всероссийское общество инвалидов»</a:t>
            </a:r>
            <a:endParaRPr lang="ru-RU" sz="2000" dirty="0">
              <a:latin typeface="Times New Roman" panose="02020603050405020304" pitchFamily="18" charset="0"/>
            </a:endParaRPr>
          </a:p>
          <a:p>
            <a:pPr algn="ctr"/>
            <a:endParaRPr lang="ru-RU" dirty="0">
              <a:latin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</a:rPr>
              <a:t>                       </a:t>
            </a:r>
            <a:endParaRPr lang="ru-RU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DE00A5-E67B-396D-B4ED-3124EAE69A4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671" y="315649"/>
            <a:ext cx="1774090" cy="13107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41BEF2-021F-0757-A4D7-84082F1D50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73995" y="4364471"/>
            <a:ext cx="2926334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3680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</TotalTime>
  <Words>622</Words>
  <Application>Microsoft Office PowerPoint</Application>
  <PresentationFormat>Широкоэкранный</PresentationFormat>
  <Paragraphs>90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Georgia</vt:lpstr>
      <vt:lpstr>Times New Roman</vt:lpstr>
      <vt:lpstr>Times New Roman 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56</cp:revision>
  <dcterms:created xsi:type="dcterms:W3CDTF">2023-04-06T06:59:42Z</dcterms:created>
  <dcterms:modified xsi:type="dcterms:W3CDTF">2023-04-19T13:55:37Z</dcterms:modified>
</cp:coreProperties>
</file>