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94" r:id="rId5"/>
    <p:sldId id="705" r:id="rId6"/>
    <p:sldId id="661" r:id="rId7"/>
    <p:sldId id="702" r:id="rId8"/>
    <p:sldId id="700" r:id="rId9"/>
    <p:sldId id="704" r:id="rId10"/>
    <p:sldId id="708" r:id="rId11"/>
    <p:sldId id="696" r:id="rId12"/>
    <p:sldId id="699" r:id="rId13"/>
    <p:sldId id="703" r:id="rId14"/>
    <p:sldId id="707" r:id="rId15"/>
    <p:sldId id="678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E"/>
    <a:srgbClr val="013E99"/>
    <a:srgbClr val="CA0013"/>
    <a:srgbClr val="003F99"/>
    <a:srgbClr val="4972B1"/>
    <a:srgbClr val="1D4992"/>
    <a:srgbClr val="C00000"/>
    <a:srgbClr val="4973B3"/>
    <a:srgbClr val="06306C"/>
    <a:srgbClr val="C35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0351-C575-FB4B-A8C4-8D38BC76C366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255D-DF1A-BD4F-9FB2-95C11DFC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812135" cy="2345690"/>
          </a:xfrm>
          <a:custGeom>
            <a:avLst/>
            <a:gdLst/>
            <a:ahLst/>
            <a:cxnLst/>
            <a:rect l="l" t="t" r="r" b="b"/>
            <a:pathLst>
              <a:path w="15812135" h="2345690">
                <a:moveTo>
                  <a:pt x="14457776" y="2345478"/>
                </a:moveTo>
                <a:lnTo>
                  <a:pt x="0" y="2345478"/>
                </a:lnTo>
                <a:lnTo>
                  <a:pt x="0" y="0"/>
                </a:lnTo>
                <a:lnTo>
                  <a:pt x="15811939" y="0"/>
                </a:lnTo>
                <a:lnTo>
                  <a:pt x="14457776" y="2345478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425829" y="0"/>
            <a:ext cx="3484879" cy="2345690"/>
          </a:xfrm>
          <a:custGeom>
            <a:avLst/>
            <a:gdLst/>
            <a:ahLst/>
            <a:cxnLst/>
            <a:rect l="l" t="t" r="r" b="b"/>
            <a:pathLst>
              <a:path w="3484880" h="2345690">
                <a:moveTo>
                  <a:pt x="2130709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484872" y="0"/>
                </a:lnTo>
                <a:lnTo>
                  <a:pt x="2130709" y="2345478"/>
                </a:lnTo>
                <a:close/>
              </a:path>
            </a:pathLst>
          </a:custGeom>
          <a:solidFill>
            <a:srgbClr val="FF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555680" y="0"/>
            <a:ext cx="3549015" cy="2345690"/>
          </a:xfrm>
          <a:custGeom>
            <a:avLst/>
            <a:gdLst/>
            <a:ahLst/>
            <a:cxnLst/>
            <a:rect l="l" t="t" r="r" b="b"/>
            <a:pathLst>
              <a:path w="3549015" h="2345690">
                <a:moveTo>
                  <a:pt x="3548418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548418" y="0"/>
                </a:lnTo>
                <a:lnTo>
                  <a:pt x="3548418" y="2345478"/>
                </a:lnTo>
                <a:close/>
              </a:path>
            </a:pathLst>
          </a:custGeom>
          <a:solidFill>
            <a:srgbClr val="FF1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15629" y="706337"/>
            <a:ext cx="1255393" cy="1178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8102" y="5119396"/>
            <a:ext cx="14337665" cy="379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ver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bro.ru/organizations/10041182/info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-13277" y="-28711"/>
            <a:ext cx="20124005" cy="11371811"/>
            <a:chOff x="-19529" y="1"/>
            <a:chExt cx="20124005" cy="1135265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9529" y="5667804"/>
              <a:ext cx="11475985" cy="50604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26367" y="18762"/>
              <a:ext cx="9416189" cy="11333893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26598" y="1"/>
              <a:ext cx="11277878" cy="11352655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2198" y="5667809"/>
              <a:ext cx="12192048" cy="5079186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6799" y="5667805"/>
              <a:ext cx="8364188" cy="5060428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34E5F425-ACDF-4201-8872-9794D7CF2479}"/>
              </a:ext>
            </a:extLst>
          </p:cNvPr>
          <p:cNvSpPr txBox="1">
            <a:spLocks/>
          </p:cNvSpPr>
          <p:nvPr/>
        </p:nvSpPr>
        <p:spPr>
          <a:xfrm>
            <a:off x="10200070" y="6617402"/>
            <a:ext cx="9605580" cy="3537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Руководитель проекта:</a:t>
            </a:r>
          </a:p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Данилова Ирина Игоревна</a:t>
            </a:r>
          </a:p>
          <a:p>
            <a:pPr marL="12700" marR="5080" algn="r">
              <a:spcBef>
                <a:spcPts val="105"/>
              </a:spcBef>
            </a:pPr>
            <a:endParaRPr lang="ru-RU" sz="2800" dirty="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Структурное подразделение:</a:t>
            </a:r>
            <a:br>
              <a:rPr lang="ru-RU" sz="2800" dirty="0">
                <a:solidFill>
                  <a:srgbClr val="FFFFFF"/>
                </a:solidFill>
              </a:rPr>
            </a:br>
            <a:r>
              <a:rPr lang="ru-RU" sz="2800" dirty="0">
                <a:solidFill>
                  <a:srgbClr val="FFFFFF"/>
                </a:solidFill>
              </a:rPr>
              <a:t>ИУЭС</a:t>
            </a:r>
          </a:p>
          <a:p>
            <a:pPr marL="12700" marR="5080" algn="r">
              <a:spcBef>
                <a:spcPts val="105"/>
              </a:spcBef>
            </a:pPr>
            <a:endParaRPr lang="ru-RU" sz="2800" dirty="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</a:rPr>
              <a:t>Социальный заказчик:</a:t>
            </a:r>
          </a:p>
          <a:p>
            <a:pPr marL="12700" marR="5080" algn="r">
              <a:spcBef>
                <a:spcPts val="105"/>
              </a:spcBef>
            </a:pPr>
            <a:r>
              <a:rPr lang="ru-RU" sz="2800" i="0" u="none" strike="noStrike" dirty="0">
                <a:solidFill>
                  <a:srgbClr val="E6E9E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АНО "Первый Взгляд"</a:t>
            </a:r>
            <a:endParaRPr lang="ru-RU" sz="2800" dirty="0">
              <a:solidFill>
                <a:srgbClr val="E6E9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650" y="1056238"/>
            <a:ext cx="3429000" cy="31818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26356-A050-46AE-B2AA-FB85A4FAF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23EBF-E58A-818D-335F-3CC75F5D1940}"/>
              </a:ext>
            </a:extLst>
          </p:cNvPr>
          <p:cNvSpPr txBox="1"/>
          <p:nvPr/>
        </p:nvSpPr>
        <p:spPr>
          <a:xfrm>
            <a:off x="-66064" y="2784650"/>
            <a:ext cx="1337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«Субботник на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Богудонии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77366166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6B247A30-2417-0A61-4890-03A313823BFA}"/>
              </a:ext>
            </a:extLst>
          </p:cNvPr>
          <p:cNvSpPr txBox="1"/>
          <p:nvPr/>
        </p:nvSpPr>
        <p:spPr>
          <a:xfrm>
            <a:off x="1592103" y="1158875"/>
            <a:ext cx="11662093" cy="11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Перспектива развития и потенциал проекта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8605A9-4FCE-583A-A9A3-25F7EA893B52}"/>
              </a:ext>
            </a:extLst>
          </p:cNvPr>
          <p:cNvCxnSpPr>
            <a:cxnSpLocks/>
          </p:cNvCxnSpPr>
          <p:nvPr/>
        </p:nvCxnSpPr>
        <p:spPr>
          <a:xfrm flipH="1">
            <a:off x="2051050" y="21494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348313-8A50-4448-A38C-2D728735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r="39234" b="15936"/>
          <a:stretch/>
        </p:blipFill>
        <p:spPr>
          <a:xfrm>
            <a:off x="15002410" y="0"/>
            <a:ext cx="5101690" cy="113093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D5CA42-42ED-4A60-B1CA-98D225497D6D}"/>
              </a:ext>
            </a:extLst>
          </p:cNvPr>
          <p:cNvSpPr/>
          <p:nvPr/>
        </p:nvSpPr>
        <p:spPr>
          <a:xfrm>
            <a:off x="15005050" y="0"/>
            <a:ext cx="5101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34B14-F964-41F4-A3B8-0A76F4430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1"/>
          <a:stretch/>
        </p:blipFill>
        <p:spPr>
          <a:xfrm>
            <a:off x="16148050" y="4206875"/>
            <a:ext cx="3760091" cy="3657006"/>
          </a:xfrm>
          <a:prstGeom prst="rect">
            <a:avLst/>
          </a:prstGeom>
        </p:spPr>
      </p:pic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3BA5E479-9124-970F-65EF-3530093B4B9A}"/>
              </a:ext>
            </a:extLst>
          </p:cNvPr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8131-0136-3D19-60FC-88B7125F6B04}"/>
              </a:ext>
            </a:extLst>
          </p:cNvPr>
          <p:cNvSpPr txBox="1"/>
          <p:nvPr/>
        </p:nvSpPr>
        <p:spPr>
          <a:xfrm>
            <a:off x="1563544" y="5049655"/>
            <a:ext cx="128673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«Субботник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Богудонии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помог студентам ЮФУ повысить информированность среди студентов о состоянии окружающей среды, позволил узнать больше об истории города и познакомил с местными памятниками природы и культуры. Многие участники проекта после его проведения проявили желание участвовать в других подобных проектах, что поможет природе Таганрога в дальнейшем.</a:t>
            </a:r>
          </a:p>
        </p:txBody>
      </p:sp>
    </p:spTree>
    <p:extLst>
      <p:ext uri="{BB962C8B-B14F-4D97-AF65-F5344CB8AC3E}">
        <p14:creationId xmlns:p14="http://schemas.microsoft.com/office/powerpoint/2010/main" val="247164219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1B69-2448-B420-7150-E8F8446B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6927A5-7060-4588-D2DF-78197CD37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416"/>
          <a:stretch/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2B9F4FEE-7EA6-E18B-81D2-93D68878101D}"/>
              </a:ext>
            </a:extLst>
          </p:cNvPr>
          <p:cNvSpPr txBox="1">
            <a:spLocks/>
          </p:cNvSpPr>
          <p:nvPr/>
        </p:nvSpPr>
        <p:spPr>
          <a:xfrm>
            <a:off x="0" y="618397"/>
            <a:ext cx="12970782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4400" spc="130">
                <a:solidFill>
                  <a:srgbClr val="013E99"/>
                </a:solidFill>
                <a:latin typeface="Arial Black"/>
                <a:cs typeface="Arial Black"/>
              </a:rPr>
              <a:t>ФОТО ИЛИ ВИДЕО </a:t>
            </a:r>
          </a:p>
          <a:p>
            <a:pPr marL="1905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4400" spc="130">
                <a:solidFill>
                  <a:srgbClr val="013E99"/>
                </a:solidFill>
                <a:latin typeface="Arial Black"/>
                <a:cs typeface="Arial Black"/>
              </a:rPr>
              <a:t>ОТЧЕТ РЕАЛИЗАЦИИ ПРОЕКТА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DA3618-61BE-4272-4060-926BA5488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9" y="2261681"/>
            <a:ext cx="5867699" cy="44007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4AEF7-F9AA-E98B-F08F-1F8BA2FCE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2896681"/>
            <a:ext cx="5001532" cy="66636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AE2FA-9BC1-2D1A-4F4C-C779F01D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9" y="6662456"/>
            <a:ext cx="5867699" cy="44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632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476" cy="11309350"/>
            <a:chOff x="0" y="1"/>
            <a:chExt cx="20104476" cy="112903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5667796"/>
              <a:ext cx="11475985" cy="3724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48841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096" y="2153579"/>
            <a:ext cx="1737412" cy="1612193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45D5CCD5-CE0E-4480-8C42-F0A01E765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719" y="2668825"/>
            <a:ext cx="1212336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>
              <a:lnSpc>
                <a:spcPct val="100499"/>
              </a:lnSpc>
              <a:spcBef>
                <a:spcPts val="95"/>
              </a:spcBef>
            </a:pPr>
            <a:r>
              <a:rPr lang="ru-RU" sz="4400" b="0" spc="13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cs typeface="Arial Black"/>
              </a:rPr>
              <a:t>СПАСИБО ЗА ВНИМАНИЕ!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5054CB-961A-44DD-8571-6738B12D2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12DA43-0E67-6495-1B5C-0863A2168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1270" y="2161141"/>
            <a:ext cx="1737412" cy="1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839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0FB7-7CA7-9EE3-0B8F-927A00C3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7E1C762A-1341-729A-9B04-291AD2E3F775}"/>
              </a:ext>
            </a:extLst>
          </p:cNvPr>
          <p:cNvSpPr txBox="1"/>
          <p:nvPr/>
        </p:nvSpPr>
        <p:spPr>
          <a:xfrm>
            <a:off x="-464556" y="1324688"/>
            <a:ext cx="15470611" cy="595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Данные о социальном заказчике проекта</a:t>
            </a:r>
            <a:endParaRPr lang="ru-RU" sz="3600" b="1">
              <a:solidFill>
                <a:srgbClr val="013E99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19144AB-30C0-984A-4E1E-30730ED179AB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B11B14EF-7E9E-0A04-FD0B-F2E35F9421B6}"/>
              </a:ext>
            </a:extLst>
          </p:cNvPr>
          <p:cNvSpPr/>
          <p:nvPr/>
        </p:nvSpPr>
        <p:spPr>
          <a:xfrm rot="5400000" flipV="1">
            <a:off x="-2532877" y="7090308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9978C-C704-A95B-6CED-66587F2E2CC9}"/>
              </a:ext>
            </a:extLst>
          </p:cNvPr>
          <p:cNvSpPr txBox="1"/>
          <p:nvPr/>
        </p:nvSpPr>
        <p:spPr>
          <a:xfrm>
            <a:off x="1208123" y="3597274"/>
            <a:ext cx="1093205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4100" b="0" i="0" u="none" strike="noStrike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41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АНО «Первый Взгляд»</a:t>
            </a:r>
          </a:p>
          <a:p>
            <a:pPr algn="l"/>
            <a:endParaRPr lang="ru-RU" sz="41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400" b="0" i="0" dirty="0">
                <a:effectLst/>
                <a:latin typeface="Helvetica" pitchFamily="2" charset="0"/>
                <a:hlinkClick r:id="rId2"/>
              </a:rPr>
              <a:t>https://dobro.ru/</a:t>
            </a:r>
            <a:r>
              <a:rPr lang="en-GB" sz="4400" b="0" i="0" dirty="0" err="1">
                <a:effectLst/>
                <a:latin typeface="Helvetica" pitchFamily="2" charset="0"/>
                <a:hlinkClick r:id="rId2"/>
              </a:rPr>
              <a:t>organizations</a:t>
            </a:r>
            <a:r>
              <a:rPr lang="en-GB" sz="4400" b="0" i="0" dirty="0">
                <a:effectLst/>
                <a:latin typeface="Helvetica" pitchFamily="2" charset="0"/>
                <a:hlinkClick r:id="rId2"/>
              </a:rPr>
              <a:t>/10041182/info</a:t>
            </a:r>
            <a:endParaRPr lang="en-GB" sz="4400" dirty="0">
              <a:effectLst/>
              <a:latin typeface="Helvetica" pitchFamily="2" charset="0"/>
            </a:endParaRPr>
          </a:p>
          <a:p>
            <a:pPr algn="l"/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ID : </a:t>
            </a:r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10041182</a:t>
            </a:r>
            <a:endParaRPr lang="en-GB" sz="4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GB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 - «Субботник на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Богудонии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67AD65-C4E3-AD56-6E85-D430790F0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16"/>
          <a:stretch/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963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22B12-7854-0AD8-DCAD-11FABD64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31056" y="4167200"/>
            <a:ext cx="11908451" cy="7142150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студентками ЮФУ территорий пляжа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Богудонии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 улучшение качества окружающей среды города.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679450" y="3444875"/>
            <a:ext cx="105557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226611" y="1508324"/>
            <a:ext cx="11712897" cy="1819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6000" b="1" dirty="0">
                <a:solidFill>
                  <a:srgbClr val="013E99"/>
                </a:solidFill>
                <a:latin typeface="Arial"/>
                <a:cs typeface="Arial"/>
              </a:rPr>
              <a:t>Проект «Субботник на </a:t>
            </a:r>
            <a:r>
              <a:rPr lang="ru-RU" sz="6000" b="1" dirty="0" err="1">
                <a:solidFill>
                  <a:srgbClr val="013E99"/>
                </a:solidFill>
                <a:latin typeface="Arial"/>
                <a:cs typeface="Arial"/>
              </a:rPr>
              <a:t>Богудонии</a:t>
            </a:r>
            <a:r>
              <a:rPr lang="ru-RU" sz="6000" b="1" dirty="0">
                <a:solidFill>
                  <a:srgbClr val="013E99"/>
                </a:solidFill>
                <a:latin typeface="Arial"/>
                <a:cs typeface="Arial"/>
              </a:rPr>
              <a:t> » это?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31057" y="4560586"/>
            <a:ext cx="111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2164641" y="6211407"/>
            <a:ext cx="76052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 </a:t>
            </a:r>
          </a:p>
          <a:p>
            <a:pPr algn="ctr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масштаб. (Ростовская область, г. Таганрог) </a:t>
            </a:r>
          </a:p>
          <a:p>
            <a:pPr algn="ctr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 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Богудония</a:t>
            </a:r>
            <a:endParaRPr lang="ru-RU" sz="2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пляжа 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Богудония</a:t>
            </a:r>
            <a:endParaRPr lang="ru-RU" sz="2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2164641" y="8161516"/>
            <a:ext cx="760528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реализации проекта:</a:t>
            </a: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28.09.2024</a:t>
            </a:r>
            <a:endParaRPr lang="ru-RU" sz="33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реализации проекта:</a:t>
            </a: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28.09.2024</a:t>
            </a:r>
          </a:p>
          <a:p>
            <a:pPr algn="l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E46B0-E69E-C187-340D-0249F3DB9417}"/>
              </a:ext>
            </a:extLst>
          </p:cNvPr>
          <p:cNvSpPr txBox="1"/>
          <p:nvPr/>
        </p:nvSpPr>
        <p:spPr>
          <a:xfrm>
            <a:off x="12148593" y="4391518"/>
            <a:ext cx="76052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проекта: </a:t>
            </a:r>
          </a:p>
          <a:p>
            <a:pPr algn="ctr"/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Экология, </a:t>
            </a:r>
            <a:r>
              <a:rPr lang="ru-RU" sz="33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урбанистика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89860326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36599" y="2675087"/>
            <a:ext cx="10015451" cy="8634263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0" u="none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Экологическое просвещение: Проведение мероприятий по информированию участников о важности защиты окружающей среды, сохранения природных ресурсов и экосистем.</a:t>
            </a:r>
            <a:endParaRPr lang="ru-RU" sz="2800" i="0" u="none" strike="noStrike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-webkit-standard"/>
            </a:endParaRPr>
          </a:p>
          <a:p>
            <a:r>
              <a:rPr lang="ru-RU" sz="2800" i="0" u="none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Привлечение внимания к проблемам загрязнения: Повышение осведомленности о проблемах экологии и значении чистоты пляжей через медиа и социальные сети.</a:t>
            </a:r>
            <a:endParaRPr lang="ru-RU" sz="2800" i="0" u="none" strike="noStrike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-webkit-standard"/>
            </a:endParaRPr>
          </a:p>
          <a:p>
            <a:r>
              <a:rPr lang="ru-RU" sz="2800" i="0" u="none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Стимулирование </a:t>
            </a:r>
            <a:r>
              <a:rPr lang="ru-RU" sz="2800" i="0" u="none" strike="noStrike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волонтерства</a:t>
            </a:r>
            <a:r>
              <a:rPr lang="ru-RU" sz="2800" i="0" u="none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Привлечение новых волонтеров для участия в будущих экологических инициативах и проектах.</a:t>
            </a:r>
            <a:endParaRPr lang="ru-RU" sz="2800" i="0" u="none" strike="noStrike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-webkit-standard"/>
            </a:endParaRPr>
          </a:p>
          <a:p>
            <a:r>
              <a:rPr lang="ru-RU" sz="2800" i="0" u="none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Создание безопасного пространства для отдыха: Обеспечение безопасной и комфортной обстановки для жителей и туристов, которые отдыхают на пляже.</a:t>
            </a:r>
            <a:endParaRPr lang="ru-RU" sz="2800" i="0" u="none" strike="noStrike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-webkit-standard"/>
            </a:endParaRPr>
          </a:p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 flipV="1">
            <a:off x="717550" y="2454917"/>
            <a:ext cx="18669000" cy="7620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1898650" y="1171714"/>
            <a:ext cx="11881793" cy="1482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6000" b="1">
                <a:solidFill>
                  <a:srgbClr val="013E99"/>
                </a:solidFill>
                <a:latin typeface="Arial"/>
                <a:cs typeface="Arial"/>
              </a:rPr>
              <a:t>Цель и задачи проекта 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0" y="3658627"/>
            <a:ext cx="9891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 </a:t>
            </a:r>
            <a:endParaRPr lang="ru-RU" sz="33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11042650" y="3487067"/>
            <a:ext cx="7605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3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58A0B-BB66-24BE-8555-678FC49CA849}"/>
              </a:ext>
            </a:extLst>
          </p:cNvPr>
          <p:cNvSpPr txBox="1"/>
          <p:nvPr/>
        </p:nvSpPr>
        <p:spPr>
          <a:xfrm>
            <a:off x="10390101" y="4519444"/>
            <a:ext cx="925135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Очистить пляж </a:t>
            </a:r>
            <a:r>
              <a:rPr lang="ru-RU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Богудонии</a:t>
            </a:r>
            <a:endParaRPr lang="ru-RU" sz="32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Узнать о том, как происходит сортировка мусора в настоящее время 3) Развить навыки работы в команде </a:t>
            </a:r>
            <a:endParaRPr lang="ru-RU" sz="32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Ближе познакомиться с историей Таганрога</a:t>
            </a:r>
            <a:endParaRPr lang="ru-RU" sz="32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514350" indent="-51435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0D39A-AA53-BB2E-73F1-50E6456FA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677" y="747176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768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8605A9-4FCE-583A-A9A3-25F7EA893B52}"/>
              </a:ext>
            </a:extLst>
          </p:cNvPr>
          <p:cNvCxnSpPr>
            <a:cxnSpLocks/>
          </p:cNvCxnSpPr>
          <p:nvPr/>
        </p:nvCxnSpPr>
        <p:spPr>
          <a:xfrm flipH="1">
            <a:off x="904027" y="2030703"/>
            <a:ext cx="9605223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348313-8A50-4448-A38C-2D728735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39234" b="15936"/>
          <a:stretch/>
        </p:blipFill>
        <p:spPr>
          <a:xfrm>
            <a:off x="14014450" y="0"/>
            <a:ext cx="6092289" cy="11309350"/>
          </a:xfrm>
          <a:prstGeom prst="rect">
            <a:avLst/>
          </a:prstGeom>
        </p:spPr>
      </p:pic>
      <p:sp>
        <p:nvSpPr>
          <p:cNvPr id="17" name="object 14">
            <a:extLst>
              <a:ext uri="{FF2B5EF4-FFF2-40B4-BE49-F238E27FC236}">
                <a16:creationId xmlns:a16="http://schemas.microsoft.com/office/drawing/2014/main" id="{6B247A30-2417-0A61-4890-03A313823BFA}"/>
              </a:ext>
            </a:extLst>
          </p:cNvPr>
          <p:cNvSpPr txBox="1"/>
          <p:nvPr/>
        </p:nvSpPr>
        <p:spPr>
          <a:xfrm>
            <a:off x="298450" y="549275"/>
            <a:ext cx="13106400" cy="18060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Описание проблемы, решению/снижению	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которой посвящен проект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A55A0-EDC2-B567-AF3E-52978BBF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2" y="1742898"/>
            <a:ext cx="10253038" cy="4068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4AF84-AD09-5A2A-3BCD-FABE9865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2059930"/>
            <a:ext cx="13375783" cy="60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0E912-65BE-ACEC-444C-67FF00606369}"/>
              </a:ext>
            </a:extLst>
          </p:cNvPr>
          <p:cNvSpPr txBox="1"/>
          <p:nvPr/>
        </p:nvSpPr>
        <p:spPr>
          <a:xfrm>
            <a:off x="298451" y="2793530"/>
            <a:ext cx="13735050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700" b="0" i="0" u="none" strike="noStrike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Пляж Богудония, как и многие другие пляжные зоны, страдает от проблемы загрязнения мусором. Пластик, попадающий на пляж, не разлагается естественным образом, загрязняет песок и воду, создаёт неприятный эстетический вид и представляет опасность для здоровья людей и животных. </a:t>
            </a:r>
            <a:endParaRPr lang="ru-RU" sz="3700" b="0" i="0" u="none" strike="noStrike">
              <a:solidFill>
                <a:schemeClr val="accent4">
                  <a:lumMod val="75000"/>
                </a:schemeClr>
              </a:solidFill>
              <a:effectLst/>
              <a:latin typeface="-webkit-standard"/>
            </a:endParaRPr>
          </a:p>
          <a:p>
            <a:pPr algn="l"/>
            <a:r>
              <a:rPr lang="ru-RU" sz="3700" b="0" i="0" u="none" strike="noStrike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 </a:t>
            </a:r>
          </a:p>
          <a:p>
            <a:pPr algn="l"/>
            <a:r>
              <a:rPr lang="ru-RU" sz="3700" b="0" i="0" u="none" strike="noStrike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Острота проблемы заключается в том, что загрязнение мусором пляжа наносит экологический вред окружающей среде и является риском для здоровья людей. На данный момент системы утилизации отстают по своему развитию, что лишь приводит к росту количества пластиковых и других отходов.</a:t>
            </a:r>
            <a:endParaRPr lang="ru-RU" sz="3700" b="0" i="0" u="none" strike="noStrike">
              <a:solidFill>
                <a:schemeClr val="accent4">
                  <a:lumMod val="75000"/>
                </a:schemeClr>
              </a:solidFill>
              <a:effectLst/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382084143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0CAC-E6AD-D545-D118-1DD4BCDD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FCBB2D7D-0D91-BED0-53E7-8F3DAEAFF828}"/>
              </a:ext>
            </a:extLst>
          </p:cNvPr>
          <p:cNvSpPr txBox="1"/>
          <p:nvPr/>
        </p:nvSpPr>
        <p:spPr>
          <a:xfrm>
            <a:off x="-464556" y="686798"/>
            <a:ext cx="15470611" cy="18060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Основные целевые группы, на которые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направлен проект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F9C949-DE81-29CD-672C-21901AE9F08E}"/>
              </a:ext>
            </a:extLst>
          </p:cNvPr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554EF9-99C4-3DE5-42E2-7A155E34F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39234" b="15936"/>
          <a:stretch/>
        </p:blipFill>
        <p:spPr>
          <a:xfrm>
            <a:off x="14243050" y="0"/>
            <a:ext cx="5863689" cy="113093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852BB7-1619-349B-7732-C605E1BF597B}"/>
              </a:ext>
            </a:extLst>
          </p:cNvPr>
          <p:cNvSpPr/>
          <p:nvPr/>
        </p:nvSpPr>
        <p:spPr>
          <a:xfrm>
            <a:off x="14243050" y="0"/>
            <a:ext cx="5863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1BFA4-8D68-5A4E-0E70-0A899833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1"/>
          <a:stretch/>
        </p:blipFill>
        <p:spPr>
          <a:xfrm>
            <a:off x="15614650" y="4054475"/>
            <a:ext cx="4196566" cy="4206905"/>
          </a:xfrm>
          <a:prstGeom prst="rect">
            <a:avLst/>
          </a:prstGeom>
        </p:spPr>
      </p:pic>
      <p:sp>
        <p:nvSpPr>
          <p:cNvPr id="26" name="Прямоугольная выноска 20">
            <a:extLst>
              <a:ext uri="{FF2B5EF4-FFF2-40B4-BE49-F238E27FC236}">
                <a16:creationId xmlns:a16="http://schemas.microsoft.com/office/drawing/2014/main" id="{1C655E89-E03D-7659-7F54-B9096786CEBF}"/>
              </a:ext>
            </a:extLst>
          </p:cNvPr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7A97D-2DC4-4F76-39F5-05BD0B998F81}"/>
              </a:ext>
            </a:extLst>
          </p:cNvPr>
          <p:cNvSpPr txBox="1"/>
          <p:nvPr/>
        </p:nvSpPr>
        <p:spPr>
          <a:xfrm>
            <a:off x="1898650" y="6316302"/>
            <a:ext cx="109320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</a:rPr>
              <a:t>Ж</a:t>
            </a: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ители и студенты Таганрога всех возрастов, желающие проводить время на пляже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3109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65F609-E27C-E8A8-E228-69F84332D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56761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9856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904027" y="1189693"/>
            <a:ext cx="13904026" cy="1295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13E99"/>
                </a:solidFill>
                <a:latin typeface="Arial"/>
                <a:cs typeface="Arial"/>
              </a:rPr>
              <a:t>Команда проекта «Субботник на </a:t>
            </a:r>
            <a:r>
              <a:rPr lang="ru-RU" sz="4800" b="1" dirty="0" err="1">
                <a:solidFill>
                  <a:srgbClr val="013E99"/>
                </a:solidFill>
                <a:latin typeface="Arial"/>
                <a:cs typeface="Arial"/>
              </a:rPr>
              <a:t>Богудонии</a:t>
            </a:r>
            <a:r>
              <a:rPr lang="ru-RU" sz="4800" b="1" dirty="0">
                <a:solidFill>
                  <a:srgbClr val="013E99"/>
                </a:solidFill>
                <a:latin typeface="Arial"/>
                <a:cs typeface="Arial"/>
              </a:rPr>
              <a:t>»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908050" y="2141617"/>
            <a:ext cx="139446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649" y="589764"/>
            <a:ext cx="1447799" cy="1343453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6148050" y="770308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A349E4-CF1B-4190-9828-3A3CCF92565F}"/>
              </a:ext>
            </a:extLst>
          </p:cNvPr>
          <p:cNvSpPr txBox="1"/>
          <p:nvPr/>
        </p:nvSpPr>
        <p:spPr>
          <a:xfrm>
            <a:off x="1365250" y="3804543"/>
            <a:ext cx="9905995" cy="49398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3500" b="0" i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70B28-E641-6937-8243-50C40DE7C0CB}"/>
              </a:ext>
            </a:extLst>
          </p:cNvPr>
          <p:cNvSpPr txBox="1"/>
          <p:nvPr/>
        </p:nvSpPr>
        <p:spPr>
          <a:xfrm flipH="1">
            <a:off x="14808056" y="5819170"/>
            <a:ext cx="4584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sz="3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Рупакова Софья Александровна 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6CA0A-AAEE-95E6-3BA1-9EF463532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318" y="529382"/>
            <a:ext cx="1536325" cy="1536325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F13150F-90A7-5A53-F8E4-3DEDDE682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542675"/>
              </p:ext>
            </p:extLst>
          </p:nvPr>
        </p:nvGraphicFramePr>
        <p:xfrm>
          <a:off x="880127" y="2292300"/>
          <a:ext cx="12608773" cy="885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8773">
                  <a:extLst>
                    <a:ext uri="{9D8B030D-6E8A-4147-A177-3AD203B41FA5}">
                      <a16:colId xmlns:a16="http://schemas.microsoft.com/office/drawing/2014/main" val="2068018269"/>
                    </a:ext>
                  </a:extLst>
                </a:gridCol>
              </a:tblGrid>
              <a:tr h="7856559">
                <a:tc>
                  <a:txBody>
                    <a:bodyPr/>
                    <a:lstStyle/>
                    <a:p>
                      <a:br>
                        <a:rPr lang="ru-RU" sz="2500" dirty="0">
                          <a:effectLst/>
                        </a:rPr>
                      </a:br>
                      <a:r>
                        <a:rPr lang="ru-RU" sz="2500" dirty="0">
                          <a:effectLst/>
                        </a:rPr>
                        <a:t>1. Демченко Александра Николаевна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2. Решетникова Ника Денисовна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3. Гончарова Арина Андреевна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4. </a:t>
                      </a:r>
                      <a:r>
                        <a:rPr lang="ru-RU" sz="2500" dirty="0" err="1">
                          <a:effectLst/>
                        </a:rPr>
                        <a:t>Труль</a:t>
                      </a:r>
                      <a:r>
                        <a:rPr lang="ru-RU" sz="2500" dirty="0">
                          <a:effectLst/>
                        </a:rPr>
                        <a:t> Алина Олеговна  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5. Самарская Катерина Тарасовна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6. </a:t>
                      </a:r>
                      <a:r>
                        <a:rPr lang="ru-RU" sz="2500" dirty="0" err="1">
                          <a:effectLst/>
                        </a:rPr>
                        <a:t>Бигаева</a:t>
                      </a:r>
                      <a:r>
                        <a:rPr lang="ru-RU" sz="2500" dirty="0">
                          <a:effectLst/>
                        </a:rPr>
                        <a:t> Дарья Дмитриевна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7. Бойко Варвара Андреевна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8. </a:t>
                      </a:r>
                      <a:r>
                        <a:rPr lang="ru-RU" sz="2500" dirty="0" err="1">
                          <a:effectLst/>
                        </a:rPr>
                        <a:t>Березнюк</a:t>
                      </a:r>
                      <a:r>
                        <a:rPr lang="ru-RU" sz="2500" dirty="0">
                          <a:effectLst/>
                        </a:rPr>
                        <a:t> Екатерина Андреевна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9. Сидоренко Юлиана Владимировна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10. Игнатенко Мария Васильевна  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 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11. Радченко Лада Яковлевна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 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12. Иванова Виктория Евгеньевна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 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13. Сотникова Маргарита Андреевна  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 </a:t>
                      </a:r>
                    </a:p>
                    <a:p>
                      <a:r>
                        <a:rPr lang="ru-RU" sz="2500" dirty="0">
                          <a:effectLst/>
                        </a:rPr>
                        <a:t>14. </a:t>
                      </a:r>
                      <a:r>
                        <a:rPr lang="ru-RU" sz="2500" dirty="0" err="1">
                          <a:effectLst/>
                        </a:rPr>
                        <a:t>Рупакова</a:t>
                      </a:r>
                      <a:r>
                        <a:rPr lang="ru-RU" sz="2500" dirty="0">
                          <a:effectLst/>
                        </a:rPr>
                        <a:t> Софья Александровна (студент 1 курса 45.05.01 «Перевод и </a:t>
                      </a:r>
                      <a:r>
                        <a:rPr lang="ru-RU" sz="2500" dirty="0" err="1">
                          <a:effectLst/>
                        </a:rPr>
                        <a:t>переводоведение</a:t>
                      </a:r>
                      <a:r>
                        <a:rPr lang="ru-RU" sz="2500" dirty="0">
                          <a:effectLst/>
                        </a:rPr>
                        <a:t>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101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AFA3F3-4058-95DE-10A4-F9922D736E3A}"/>
              </a:ext>
            </a:extLst>
          </p:cNvPr>
          <p:cNvSpPr txBox="1"/>
          <p:nvPr/>
        </p:nvSpPr>
        <p:spPr>
          <a:xfrm>
            <a:off x="10185400" y="47752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761122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3E61A3E-CB3D-47C8-94E1-679EE21C4CB4}"/>
              </a:ext>
            </a:extLst>
          </p:cNvPr>
          <p:cNvSpPr/>
          <p:nvPr/>
        </p:nvSpPr>
        <p:spPr>
          <a:xfrm>
            <a:off x="0" y="4225312"/>
            <a:ext cx="10204450" cy="7125925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F7E6CC-D07E-99C1-2AB1-989B7615634C}"/>
              </a:ext>
            </a:extLst>
          </p:cNvPr>
          <p:cNvCxnSpPr>
            <a:cxnSpLocks/>
          </p:cNvCxnSpPr>
          <p:nvPr/>
        </p:nvCxnSpPr>
        <p:spPr>
          <a:xfrm flipH="1">
            <a:off x="639340" y="3521075"/>
            <a:ext cx="148229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6ABECB-AD29-AFBC-7367-2359ADD8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6D680C-6341-DC9F-C74E-35191537F295}"/>
              </a:ext>
            </a:extLst>
          </p:cNvPr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>
            <a:extLst>
              <a:ext uri="{FF2B5EF4-FFF2-40B4-BE49-F238E27FC236}">
                <a16:creationId xmlns:a16="http://schemas.microsoft.com/office/drawing/2014/main" id="{483B16DC-1090-731F-AF37-CA8E5D1ABDDA}"/>
              </a:ext>
            </a:extLst>
          </p:cNvPr>
          <p:cNvSpPr txBox="1"/>
          <p:nvPr/>
        </p:nvSpPr>
        <p:spPr>
          <a:xfrm>
            <a:off x="688433" y="1701892"/>
            <a:ext cx="13603710" cy="1337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400" b="1">
                <a:solidFill>
                  <a:srgbClr val="013E99"/>
                </a:solidFill>
                <a:latin typeface="Arial"/>
                <a:cs typeface="Arial"/>
              </a:rPr>
              <a:t>Количественные и качественные показатели реализации проекта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7B8-0794-E87A-5D2E-9FC9DE753DA8}"/>
              </a:ext>
            </a:extLst>
          </p:cNvPr>
          <p:cNvSpPr txBox="1"/>
          <p:nvPr/>
        </p:nvSpPr>
        <p:spPr>
          <a:xfrm>
            <a:off x="0" y="4845504"/>
            <a:ext cx="97265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400" b="1" dirty="0">
              <a:solidFill>
                <a:srgbClr val="E6E9EE"/>
              </a:solidFill>
              <a:effectLst/>
              <a:latin typeface=".AppleSystemUIFont"/>
            </a:endParaRPr>
          </a:p>
          <a:p>
            <a:pPr algn="ctr"/>
            <a:r>
              <a:rPr lang="ru-RU" sz="3400" b="1" i="0" dirty="0">
                <a:solidFill>
                  <a:srgbClr val="E6E9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 </a:t>
            </a:r>
          </a:p>
          <a:p>
            <a:pPr algn="ctr"/>
            <a:endParaRPr lang="ru-RU" sz="3400" b="1" i="0" dirty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E6E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i="0" dirty="0">
                <a:solidFill>
                  <a:srgbClr val="E6E9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ыла облагорожена территория пляжа </a:t>
            </a:r>
            <a:r>
              <a:rPr lang="ru-RU" sz="3600" b="1" i="0" dirty="0" err="1">
                <a:solidFill>
                  <a:srgbClr val="E6E9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Бугудония</a:t>
            </a:r>
            <a:r>
              <a:rPr lang="ru-RU" sz="3600" b="1" i="0" dirty="0">
                <a:solidFill>
                  <a:srgbClr val="E6E9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счёт этого его престиж среди населения города повысился. Более того, проведение субботника снизило вероятность дальнейшего засорения посетителями этого пляжа.</a:t>
            </a:r>
            <a:endParaRPr lang="ru-RU" sz="3600" b="1" dirty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dirty="0">
              <a:solidFill>
                <a:srgbClr val="E6E9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9250" y="5172868"/>
            <a:ext cx="93977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КОЛИЧЕСТВЕННЫЕ: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 собрано более 28 килограммов мусора и сдано на переработку. </a:t>
            </a:r>
          </a:p>
          <a:p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Посты с информацией о субботнике и о важности защиты окружающей среды собрали большое количество просмотров в телеграмм канале «Перевод и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переводоведение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с аудиторией в 300 человек, а также в сообществе «АНО Первый взгляд» с аудиторией 600 человек, что помогло повысить осведомленность граждан о проблеме загрязнения природы.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3082C-15DA-3691-74D8-43C7595C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234" y="747176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224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5F4185FB53D543937E5F431294334F" ma:contentTypeVersion="4" ma:contentTypeDescription="Создание документа." ma:contentTypeScope="" ma:versionID="049043d2bc2c4a3e26c936cbe52d4508">
  <xsd:schema xmlns:xsd="http://www.w3.org/2001/XMLSchema" xmlns:xs="http://www.w3.org/2001/XMLSchema" xmlns:p="http://schemas.microsoft.com/office/2006/metadata/properties" xmlns:ns2="494a8131-79b0-41c6-b0ef-0816db8e90b4" targetNamespace="http://schemas.microsoft.com/office/2006/metadata/properties" ma:root="true" ma:fieldsID="aaf5490a440df84d4050da76dd01b693" ns2:_="">
    <xsd:import namespace="494a8131-79b0-41c6-b0ef-0816db8e9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a8131-79b0-41c6-b0ef-0816db8e9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4ED7C4-DE93-4D29-8295-7DAB4651F8E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4a8131-79b0-41c6-b0ef-0816db8e90b4"/>
  </ds:schemaRefs>
</ds:datastoreItem>
</file>

<file path=customXml/itemProps2.xml><?xml version="1.0" encoding="utf-8"?>
<ds:datastoreItem xmlns:ds="http://schemas.openxmlformats.org/officeDocument/2006/customXml" ds:itemID="{F6BB7D7B-AD74-47CB-9C59-57EF8ECFB65E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A4364E16-51D3-474A-A476-37CAACA52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Произвольный</PresentationFormat>
  <Slides>12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БАЗОВЫХ ЭЛЕМЕНТОВ ФИРМЕННОГО СТИЛЯ ЮФУ С ПРИОРИТЕТНЫМ РАЗМЕЩЕНИЕМ ЛОГОТИПА УНИВЕРСИТЕТА</dc:title>
  <dc:creator>GTX</dc:creator>
  <cp:lastModifiedBy>Рупакова Софья Александровна</cp:lastModifiedBy>
  <cp:revision>6</cp:revision>
  <dcterms:created xsi:type="dcterms:W3CDTF">2023-09-03T13:34:07Z</dcterms:created>
  <dcterms:modified xsi:type="dcterms:W3CDTF">2024-11-01T11:28:26Z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2023-09-03T00:00:00Z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0x010100955F4185FB53D543937E5F431294334F</vt:lpwstr>
  </property>
</Properties>
</file>