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Semi-Bold" panose="020B0604020202020204" charset="-52"/>
      <p:regular r:id="rId17"/>
    </p:embeddedFont>
    <p:embeddedFont>
      <p:font typeface="Montserrat Semi-Bold Bold" panose="020B0604020202020204" charset="-52"/>
      <p:regular r:id="rId18"/>
    </p:embeddedFont>
    <p:embeddedFont>
      <p:font typeface="Open Sans" panose="020B0604020202020204" charset="0"/>
      <p:regular r:id="rId19"/>
    </p:embeddedFont>
    <p:embeddedFont>
      <p:font typeface="Open Sans Bold" panose="020B0604020202020204" charset="0"/>
      <p:regular r:id="rId20"/>
    </p:embeddedFont>
    <p:embeddedFont>
      <p:font typeface="Open Sans Extra Bold" panose="020B0604020202020204" charset="0"/>
      <p:regular r:id="rId21"/>
    </p:embeddedFont>
    <p:embeddedFont>
      <p:font typeface="Open Sans Light" panose="020B0604020202020204" charset="0"/>
      <p:regular r:id="rId22"/>
    </p:embeddedFont>
    <p:embeddedFont>
      <p:font typeface="Open Sans Light Bold" panose="020B0604020202020204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old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430" r="6317" b="160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84A1D">
              <a:alpha val="40000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77600" y="-603707"/>
            <a:ext cx="4173810" cy="417381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5948" y="5966509"/>
            <a:ext cx="7291574" cy="357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63"/>
              </a:lnSpc>
            </a:pPr>
            <a:r>
              <a:rPr lang="en-US" sz="15655" spc="-422">
                <a:solidFill>
                  <a:srgbClr val="FFFFFF"/>
                </a:solidFill>
                <a:latin typeface="Montserrat Semi-Bold Bold"/>
              </a:rPr>
              <a:t>ИТОГИ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403" r="5000"/>
          <a:stretch>
            <a:fillRect/>
          </a:stretch>
        </p:blipFill>
        <p:spPr>
          <a:xfrm>
            <a:off x="5965001" y="0"/>
            <a:ext cx="1297489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142173"/>
            <a:ext cx="2084220" cy="0"/>
          </a:xfrm>
          <a:prstGeom prst="line">
            <a:avLst/>
          </a:prstGeom>
          <a:ln w="47625" cap="rnd">
            <a:solidFill>
              <a:srgbClr val="FF6E4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906385" cy="5237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672" r="3672"/>
          <a:stretch>
            <a:fillRect/>
          </a:stretch>
        </p:blipFill>
        <p:spPr>
          <a:xfrm>
            <a:off x="-442211" y="5218664"/>
            <a:ext cx="8348596" cy="50683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24683" y="9382683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71437" y="509764"/>
            <a:ext cx="7387863" cy="165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42"/>
              </a:lnSpc>
            </a:pPr>
            <a:r>
              <a:rPr lang="en-US" sz="6279">
                <a:solidFill>
                  <a:srgbClr val="FFFFFF"/>
                </a:solidFill>
                <a:latin typeface="Montserrat Semi-Bold Bold"/>
              </a:rPr>
              <a:t>Спецпроекты К2018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877807" y="2618990"/>
            <a:ext cx="8388763" cy="1501636"/>
            <a:chOff x="0" y="0"/>
            <a:chExt cx="11185017" cy="2002181"/>
          </a:xfrm>
        </p:grpSpPr>
        <p:sp>
          <p:nvSpPr>
            <p:cNvPr id="9" name="TextBox 9"/>
            <p:cNvSpPr txBox="1"/>
            <p:nvPr/>
          </p:nvSpPr>
          <p:spPr>
            <a:xfrm>
              <a:off x="0" y="-42267"/>
              <a:ext cx="11185017" cy="39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1800" spc="126">
                  <a:solidFill>
                    <a:srgbClr val="21A2DD"/>
                  </a:solidFill>
                  <a:latin typeface="Montserrat Semi-Bold"/>
                </a:rPr>
                <a:t>ЦИКЛ ЛЕКЦИЙ: "ДНК ЛИЧНОСТИ ИЛИ СМЫСЛЫ ПО ЖИЗНИ"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2014"/>
              <a:ext cx="11185017" cy="1149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4"/>
                </a:lnSpc>
              </a:pPr>
              <a:r>
                <a:rPr lang="en-US" sz="1556" spc="15">
                  <a:solidFill>
                    <a:srgbClr val="FFFEFE"/>
                  </a:solidFill>
                  <a:latin typeface="Open Sans"/>
                </a:rPr>
                <a:t>Со всеми желающими обсуждали темы, формирующие личность, определяющие ключевые смыслы понимания себя: ценности, любовь, предназначение и т.д. Различие в восприятии данных смыслов и приенение их на практике.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77807" y="4278382"/>
            <a:ext cx="8388763" cy="1501636"/>
            <a:chOff x="0" y="0"/>
            <a:chExt cx="11185017" cy="20021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2267"/>
              <a:ext cx="11185017" cy="39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1800" spc="126">
                  <a:solidFill>
                    <a:srgbClr val="21A2DD"/>
                  </a:solidFill>
                  <a:latin typeface="Montserrat Semi-Bold"/>
                </a:rPr>
                <a:t>ФОРСАЙТ-СЕССИИ ДЛЯ СО НКО ПСКОВСКОЙ ОБЛАСТИ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2014"/>
              <a:ext cx="11185017" cy="1149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4"/>
                </a:lnSpc>
              </a:pPr>
              <a:r>
                <a:rPr lang="en-US" sz="1556" spc="15">
                  <a:solidFill>
                    <a:srgbClr val="FFFEFE"/>
                  </a:solidFill>
                  <a:latin typeface="Open Sans"/>
                </a:rPr>
                <a:t>Участниками форсайт-сессии являются представители СО НКО и власти региона. Данный формат совместного обсуждения позволил разработать планы развития территорий на ближайший, средний и долгосрочный периоды.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77807" y="6052103"/>
            <a:ext cx="8388763" cy="1501636"/>
            <a:chOff x="0" y="0"/>
            <a:chExt cx="11185017" cy="200218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2267"/>
              <a:ext cx="11185017" cy="39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1800" spc="126">
                  <a:solidFill>
                    <a:srgbClr val="21A2DD"/>
                  </a:solidFill>
                  <a:latin typeface="Montserrat Semi-Bold"/>
                </a:rPr>
                <a:t>ЭКО ЧЕЛЛЕНДЖ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62014"/>
              <a:ext cx="11185017" cy="1149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4"/>
                </a:lnSpc>
              </a:pPr>
              <a:r>
                <a:rPr lang="en-US" sz="1556" spc="15">
                  <a:solidFill>
                    <a:srgbClr val="FFFEFE"/>
                  </a:solidFill>
                  <a:latin typeface="Open Sans"/>
                </a:rPr>
                <a:t>В рамках эко челленджа, организованного совместно с эко активистом Анной Лойчиц, жители Псковской области ежедневно на протяжении 2 недель делились своими экологичными привычкамии успехами на просторах интернета.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77807" y="7688162"/>
            <a:ext cx="8388763" cy="1501636"/>
            <a:chOff x="0" y="0"/>
            <a:chExt cx="11185017" cy="200218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42267"/>
              <a:ext cx="11185017" cy="39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1800" spc="126">
                  <a:solidFill>
                    <a:srgbClr val="21A2DD"/>
                  </a:solidFill>
                  <a:latin typeface="Montserrat Semi-Bold"/>
                </a:rPr>
                <a:t>АКЦИЯ «ТЕРРИТОРИЯ ДОБРА»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2014"/>
              <a:ext cx="11185017" cy="1149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4"/>
                </a:lnSpc>
              </a:pPr>
              <a:r>
                <a:rPr lang="en-US" sz="1556" spc="15">
                  <a:solidFill>
                    <a:srgbClr val="FFFEFE"/>
                  </a:solidFill>
                  <a:latin typeface="Open Sans"/>
                </a:rPr>
                <a:t>Консолидация ресурсов СО НКО, проектных команд и волонтёрских движений Псковской области для помощи некоммерческим организациям в реализации проектов и решении текущих задач.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430" r="6317" b="160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4656" y="0"/>
            <a:ext cx="18332656" cy="10621982"/>
          </a:xfrm>
          <a:prstGeom prst="rect">
            <a:avLst/>
          </a:prstGeom>
          <a:solidFill>
            <a:srgbClr val="E84A1D">
              <a:alpha val="61961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3112055" y="3053007"/>
            <a:ext cx="11673001" cy="30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Open Sans Extra Bold"/>
              </a:rPr>
              <a:t>Спасибо </a:t>
            </a:r>
          </a:p>
          <a:p>
            <a:pPr algn="ctr">
              <a:lnSpc>
                <a:spcPts val="3869"/>
              </a:lnSpc>
            </a:pPr>
            <a:r>
              <a:rPr lang="en-US" sz="7739">
                <a:solidFill>
                  <a:srgbClr val="FFFFFF"/>
                </a:solidFill>
                <a:latin typeface="Open Sans Extra Bold"/>
              </a:rPr>
              <a:t>за 2021 год!</a:t>
            </a:r>
            <a:r>
              <a:rPr lang="en-US" sz="7739">
                <a:solidFill>
                  <a:srgbClr val="21A2DD"/>
                </a:solidFill>
                <a:latin typeface="Open Sans Extra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54502" y="7888287"/>
            <a:ext cx="60334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k2018pskov@mail.ru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6400" y="7888287"/>
            <a:ext cx="208329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ВКонтакте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8931" y="7888287"/>
            <a:ext cx="194176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Instagram</a:t>
            </a:r>
          </a:p>
          <a:p>
            <a:pPr algn="ctr">
              <a:lnSpc>
                <a:spcPts val="4759"/>
              </a:lnSpc>
            </a:pPr>
            <a:endParaRPr lang="en-US" sz="340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19239" y="7888287"/>
            <a:ext cx="18596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Facebook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299" y="7888287"/>
            <a:ext cx="180156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400" u="none">
                <a:solidFill>
                  <a:srgbClr val="FFFFFF"/>
                </a:solidFill>
                <a:latin typeface="Open Sans Light"/>
              </a:rPr>
              <a:t>Telegram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48556" y="7888287"/>
            <a:ext cx="171048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YouTube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5175080" y="9086617"/>
            <a:ext cx="2084220" cy="0"/>
          </a:xfrm>
          <a:prstGeom prst="line">
            <a:avLst/>
          </a:prstGeom>
          <a:ln w="47625" cap="rnd">
            <a:solidFill>
              <a:srgbClr val="21A2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2017413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ВАША "КОМАНДА 2018"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78001" y="9086617"/>
            <a:ext cx="2084220" cy="0"/>
          </a:xfrm>
          <a:prstGeom prst="line">
            <a:avLst/>
          </a:prstGeom>
          <a:ln w="47625" cap="rnd">
            <a:solidFill>
              <a:srgbClr val="FF6E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30020" y="1486887"/>
            <a:ext cx="5657873" cy="565785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782" b="-37217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30281" y="7583693"/>
            <a:ext cx="219259" cy="25175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31608" y="7514638"/>
            <a:ext cx="416605" cy="416605"/>
            <a:chOff x="0" y="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631608" y="2308634"/>
            <a:ext cx="7977404" cy="115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1"/>
              </a:lnSpc>
            </a:pPr>
            <a:r>
              <a:rPr lang="en-US" sz="4344">
                <a:solidFill>
                  <a:srgbClr val="FFFFFF"/>
                </a:solidFill>
                <a:latin typeface="Montserrat Semi-Bold Bold"/>
              </a:rPr>
              <a:t>Как же, всё-таки, </a:t>
            </a:r>
          </a:p>
          <a:p>
            <a:pPr marL="0" lvl="0" indent="0" algn="just">
              <a:lnSpc>
                <a:spcPts val="4561"/>
              </a:lnSpc>
            </a:pPr>
            <a:r>
              <a:rPr lang="en-US" sz="4344">
                <a:solidFill>
                  <a:srgbClr val="FFFFFF"/>
                </a:solidFill>
                <a:latin typeface="Montserrat Semi-Bold Bold"/>
              </a:rPr>
              <a:t>полезно подводить итоги!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20335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31608" y="3832670"/>
            <a:ext cx="9711564" cy="310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619">
                <a:solidFill>
                  <a:srgbClr val="FFFFFF"/>
                </a:solidFill>
                <a:latin typeface="Open Sans"/>
              </a:rPr>
              <a:t>2021 год вопреки и благодаря всем ограничениям, показал зоны роста каждого из нас и команды в целом! </a:t>
            </a:r>
          </a:p>
          <a:p>
            <a:pPr algn="just">
              <a:lnSpc>
                <a:spcPts val="2750"/>
              </a:lnSpc>
            </a:pPr>
            <a:r>
              <a:rPr lang="en-US" sz="2619">
                <a:solidFill>
                  <a:srgbClr val="FFFFFF"/>
                </a:solidFill>
                <a:latin typeface="Open Sans"/>
              </a:rPr>
              <a:t>Мы смогли реализовать поставленные задачи и зафиксировать новые! Мы ощутили, насколько важно доверять друг другу, объединять людей, которым #НЕВСЕРАВНО и знать, что #МЫМОЖЕМВСЁ если #МЫВМЕСТЕ!!! </a:t>
            </a:r>
          </a:p>
          <a:p>
            <a:pPr marL="0" lvl="0" indent="0" algn="just">
              <a:lnSpc>
                <a:spcPts val="2750"/>
              </a:lnSpc>
            </a:pPr>
            <a:r>
              <a:rPr lang="en-US" sz="2619">
                <a:solidFill>
                  <a:srgbClr val="FFFFFF"/>
                </a:solidFill>
                <a:latin typeface="Open Sans"/>
              </a:rPr>
              <a:t>Хотелось бы чтобы эти три хэштега стали лейтмотивом следующего 2022г.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4917" y="7621793"/>
            <a:ext cx="7773445" cy="30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56"/>
              </a:lnSpc>
            </a:pPr>
            <a:r>
              <a:rPr lang="en-US" sz="2244">
                <a:solidFill>
                  <a:srgbClr val="FFFFFF"/>
                </a:solidFill>
                <a:latin typeface="Open Sans"/>
              </a:rPr>
              <a:t>Михаил Васильев, председатель ПРОО "Команда 2018"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10" t="24011" r="11230" b="34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20032" y="3907510"/>
            <a:ext cx="1505493" cy="150549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5175080" y="9210675"/>
            <a:ext cx="2084220" cy="0"/>
          </a:xfrm>
          <a:prstGeom prst="line">
            <a:avLst/>
          </a:prstGeom>
          <a:ln w="47625" cap="rnd">
            <a:solidFill>
              <a:srgbClr val="21A2D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87313" y="6561413"/>
            <a:ext cx="1308993" cy="9186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199987" y="9434519"/>
            <a:ext cx="476199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21">
                <a:solidFill>
                  <a:srgbClr val="FFFFFF"/>
                </a:solidFill>
                <a:latin typeface="Open Sans"/>
              </a:rPr>
              <a:t>ПРОО "Команда 2018"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91456"/>
            <a:ext cx="10969063" cy="1907369"/>
            <a:chOff x="0" y="0"/>
            <a:chExt cx="14625417" cy="2543158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14625417" cy="981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7"/>
                </a:lnSpc>
              </a:pPr>
              <a:r>
                <a:rPr lang="en-US" sz="4881" spc="-48">
                  <a:solidFill>
                    <a:srgbClr val="FFFFFF"/>
                  </a:solidFill>
                  <a:latin typeface="Montserrat Semi-Bold Bold"/>
                </a:rPr>
                <a:t>Мероприятия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56953"/>
              <a:ext cx="14625417" cy="1386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49"/>
                </a:lnSpc>
              </a:pPr>
              <a:r>
                <a:rPr lang="en-US" sz="2899" spc="28">
                  <a:solidFill>
                    <a:srgbClr val="FFFFFF"/>
                  </a:solidFill>
                  <a:latin typeface="Open Sans"/>
                </a:rPr>
                <a:t>Количество мероприятий, которые прошли на базе Проектного офиса «Команда 2018» в 2021 году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757920" y="2517140"/>
            <a:ext cx="3248161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6E45"/>
                </a:solidFill>
                <a:latin typeface="Open Sans Extra Bold"/>
              </a:rPr>
              <a:t>111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20032" y="6237160"/>
            <a:ext cx="6745337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800">
                <a:solidFill>
                  <a:srgbClr val="FFFEFE"/>
                </a:solidFill>
                <a:latin typeface="Open Sans Extra Bold"/>
              </a:rPr>
              <a:t>311,5 часов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20032" y="7680515"/>
            <a:ext cx="624140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FEFE"/>
                </a:solidFill>
                <a:latin typeface="Open Sans"/>
              </a:rPr>
              <a:t>Мы провели с вами в Zoom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9902" y="3741568"/>
            <a:ext cx="4111535" cy="1789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0"/>
              </a:lnSpc>
            </a:pPr>
            <a:r>
              <a:rPr lang="en-US" sz="2557">
                <a:solidFill>
                  <a:srgbClr val="FF6E45"/>
                </a:solidFill>
                <a:latin typeface="Open Sans"/>
              </a:rPr>
              <a:t>292 часа</a:t>
            </a:r>
            <a:r>
              <a:rPr lang="en-US" sz="2557">
                <a:solidFill>
                  <a:srgbClr val="FFFEFE"/>
                </a:solidFill>
                <a:latin typeface="Open Sans"/>
              </a:rPr>
              <a:t> в Zoom предоставлены СО НКО региона для проведения их мероприятий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99680" y="6954075"/>
            <a:ext cx="3820492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400">
                <a:solidFill>
                  <a:srgbClr val="FFFEFE"/>
                </a:solidFill>
                <a:latin typeface="Open Sans Light Bold"/>
              </a:rPr>
              <a:t>2 692 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EFE"/>
                </a:solidFill>
                <a:latin typeface="Open Sans Light"/>
              </a:rPr>
              <a:t>общий охват аудитории 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EFE"/>
                </a:solidFill>
                <a:latin typeface="Open Sans Light"/>
              </a:rPr>
              <a:t>на онлайн-мероприятиях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76187" y="4048760"/>
            <a:ext cx="226918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EFE"/>
                </a:solidFill>
                <a:latin typeface="Open Sans Bold"/>
              </a:rPr>
              <a:t>+ 203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41810" y="5057001"/>
            <a:ext cx="378292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EFE"/>
                </a:solidFill>
                <a:latin typeface="Open Sans"/>
              </a:rPr>
              <a:t>мероприятий проведено в Zoom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086617"/>
            <a:ext cx="2084220" cy="0"/>
          </a:xfrm>
          <a:prstGeom prst="line">
            <a:avLst/>
          </a:prstGeom>
          <a:ln w="47625" cap="rnd">
            <a:solidFill>
              <a:srgbClr val="FF6E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2017413" y="9248775"/>
            <a:ext cx="524188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Roboto"/>
              </a:rPr>
              <a:t>ПРОО "КОМАНДА 2018"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1398" y="3301381"/>
            <a:ext cx="15565204" cy="3893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14398">
                <a:solidFill>
                  <a:srgbClr val="FFFFFF"/>
                </a:solidFill>
                <a:latin typeface="Montserrat Semi-Bold Bold"/>
              </a:rPr>
              <a:t>ПРОЕКТЫ</a:t>
            </a:r>
          </a:p>
          <a:p>
            <a:pPr marL="0" lvl="0" indent="0" algn="ctr">
              <a:lnSpc>
                <a:spcPts val="15118"/>
              </a:lnSpc>
            </a:pPr>
            <a:r>
              <a:rPr lang="en-US" sz="14398">
                <a:solidFill>
                  <a:srgbClr val="FFFFFF"/>
                </a:solidFill>
                <a:latin typeface="Montserrat Semi-Bold Bold"/>
              </a:rPr>
              <a:t>К2018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7499" b="7499"/>
          <a:stretch>
            <a:fillRect/>
          </a:stretch>
        </p:blipFill>
        <p:spPr>
          <a:xfrm>
            <a:off x="0" y="0"/>
            <a:ext cx="12344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086617"/>
            <a:ext cx="2084220" cy="0"/>
          </a:xfrm>
          <a:prstGeom prst="line">
            <a:avLst/>
          </a:prstGeom>
          <a:ln w="47625" cap="rnd">
            <a:solidFill>
              <a:srgbClr val="21A2D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922"/>
          <a:stretch>
            <a:fillRect/>
          </a:stretch>
        </p:blipFill>
        <p:spPr>
          <a:xfrm>
            <a:off x="10301126" y="1028700"/>
            <a:ext cx="6958174" cy="688526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17413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94138"/>
            <a:ext cx="7856029" cy="155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21"/>
              </a:lnSpc>
            </a:pPr>
            <a:r>
              <a:rPr lang="en-US" sz="2229">
                <a:solidFill>
                  <a:srgbClr val="FFFFFF"/>
                </a:solidFill>
                <a:latin typeface="Open Sans"/>
              </a:rPr>
              <a:t>В </a:t>
            </a:r>
            <a:r>
              <a:rPr lang="en-US" sz="2229">
                <a:solidFill>
                  <a:srgbClr val="FF6E45"/>
                </a:solidFill>
                <a:latin typeface="Open Sans Bold"/>
              </a:rPr>
              <a:t>19</a:t>
            </a:r>
            <a:r>
              <a:rPr lang="en-US" sz="2229">
                <a:solidFill>
                  <a:srgbClr val="FFFFFF"/>
                </a:solidFill>
                <a:latin typeface="Open Sans"/>
              </a:rPr>
              <a:t> ГОРОДАХ И РАЙОНАХ ПСКОВСКОЙ ОБЛАСТИ ПОЯВИЛОСЬ ЕДИНОЕ ОКНО ВЗАИМОДЕЙСТВИЯ СО НКО С РАЙОННЫМИ ЦЕНТРАМИ ДОБРОВОЛЬЧЕСТВА И ПРОЕКТНЫМИ ОФИСАМИ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186026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143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133475"/>
            <a:ext cx="8740504" cy="16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7"/>
              </a:lnSpc>
            </a:pPr>
            <a:r>
              <a:rPr lang="en-US" sz="6165">
                <a:solidFill>
                  <a:srgbClr val="FFFEFE"/>
                </a:solidFill>
                <a:latin typeface="Montserrat Semi-Bold Bold"/>
              </a:rPr>
              <a:t>Твой регион - </a:t>
            </a:r>
          </a:p>
          <a:p>
            <a:pPr>
              <a:lnSpc>
                <a:spcPts val="6227"/>
              </a:lnSpc>
            </a:pPr>
            <a:r>
              <a:rPr lang="en-US" sz="6165">
                <a:solidFill>
                  <a:srgbClr val="FFFEFE"/>
                </a:solidFill>
                <a:latin typeface="Montserrat Semi-Bold Bold"/>
              </a:rPr>
              <a:t>твои возможности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313201"/>
            <a:ext cx="2794520" cy="160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4"/>
              </a:lnSpc>
            </a:pPr>
            <a:r>
              <a:rPr lang="en-US" sz="1852">
                <a:solidFill>
                  <a:srgbClr val="FFFFFF"/>
                </a:solidFill>
                <a:latin typeface="Open Sans"/>
              </a:rPr>
              <a:t>консультации по написанию социальных проектов на региональный конкурс, ФПГ, ФАДМ, ТС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17932" y="6303676"/>
            <a:ext cx="1968835" cy="12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5"/>
              </a:lnSpc>
            </a:pPr>
            <a:r>
              <a:rPr lang="en-US" sz="1839">
                <a:solidFill>
                  <a:srgbClr val="FFFFFF"/>
                </a:solidFill>
                <a:latin typeface="Roboto"/>
              </a:rPr>
              <a:t>СО НКО и проектных команд получили услугу трекинга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7932" y="5186026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7335" y="5189217"/>
            <a:ext cx="2441297" cy="114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1"/>
              </a:lnSpc>
            </a:pPr>
            <a:r>
              <a:rPr lang="en-US" sz="8001">
                <a:solidFill>
                  <a:srgbClr val="FF6E45"/>
                </a:solidFill>
                <a:latin typeface="Roboto Bold"/>
              </a:rPr>
              <a:t>315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97335" y="6330968"/>
            <a:ext cx="2471869" cy="160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842">
                <a:solidFill>
                  <a:srgbClr val="FFFFFF"/>
                </a:solidFill>
                <a:latin typeface="Open Sans"/>
              </a:rPr>
              <a:t>экспертиз социальных проектов в рамках проектых школ "Команда 2018"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02990" y="8538276"/>
            <a:ext cx="8709933" cy="7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5"/>
              </a:lnSpc>
            </a:pPr>
            <a:r>
              <a:rPr lang="en-US" sz="2649">
                <a:solidFill>
                  <a:srgbClr val="FFFFFF"/>
                </a:solidFill>
                <a:latin typeface="Open Sans"/>
              </a:rPr>
              <a:t>Проект - победитель второго конкурса </a:t>
            </a:r>
          </a:p>
          <a:p>
            <a:pPr>
              <a:lnSpc>
                <a:spcPts val="2835"/>
              </a:lnSpc>
            </a:pPr>
            <a:r>
              <a:rPr lang="en-US" sz="2649">
                <a:solidFill>
                  <a:srgbClr val="FFFFFF"/>
                </a:solidFill>
                <a:latin typeface="Open Sans"/>
              </a:rPr>
              <a:t>Фонда Президентских грантов 2020 года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8205418"/>
            <a:ext cx="2574290" cy="1219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10250" r="10250"/>
          <a:stretch>
            <a:fillRect/>
          </a:stretch>
        </p:blipFill>
        <p:spPr>
          <a:xfrm>
            <a:off x="6595497" y="0"/>
            <a:ext cx="12344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142173"/>
            <a:ext cx="2084220" cy="0"/>
          </a:xfrm>
          <a:prstGeom prst="line">
            <a:avLst/>
          </a:prstGeom>
          <a:ln w="47625" cap="rnd">
            <a:solidFill>
              <a:srgbClr val="FF6E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3415866" y="9208848"/>
            <a:ext cx="5227347" cy="50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6"/>
              </a:lnSpc>
            </a:pPr>
            <a:r>
              <a:rPr lang="en-US" sz="1875">
                <a:solidFill>
                  <a:srgbClr val="FFFFFF"/>
                </a:solidFill>
                <a:latin typeface="Open Sans"/>
              </a:rPr>
              <a:t>Проект - победитель второго конкурса </a:t>
            </a:r>
          </a:p>
          <a:p>
            <a:pPr algn="just">
              <a:lnSpc>
                <a:spcPts val="2006"/>
              </a:lnSpc>
            </a:pPr>
            <a:r>
              <a:rPr lang="en-US" sz="1875">
                <a:solidFill>
                  <a:srgbClr val="FFFFFF"/>
                </a:solidFill>
                <a:latin typeface="Open Sans"/>
              </a:rPr>
              <a:t>Фонда Президентских грантов 2019 года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577" y="8781213"/>
            <a:ext cx="2574290" cy="12195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75080" y="414535"/>
            <a:ext cx="2574290" cy="2574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7042" t="36433" r="16163"/>
          <a:stretch>
            <a:fillRect/>
          </a:stretch>
        </p:blipFill>
        <p:spPr>
          <a:xfrm>
            <a:off x="1028700" y="-180150"/>
            <a:ext cx="7440983" cy="4691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4263" t="40544" r="17094"/>
          <a:stretch>
            <a:fillRect/>
          </a:stretch>
        </p:blipFill>
        <p:spPr>
          <a:xfrm>
            <a:off x="1028700" y="4511329"/>
            <a:ext cx="7440983" cy="42698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24683" y="9382683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67697" y="7162410"/>
            <a:ext cx="3449493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8000">
                <a:solidFill>
                  <a:srgbClr val="21A2DD"/>
                </a:solidFill>
                <a:latin typeface="Roboto Bold"/>
              </a:rPr>
              <a:t>12 000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82296" y="519310"/>
            <a:ext cx="6734894" cy="296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2"/>
              </a:lnSpc>
            </a:pPr>
            <a:r>
              <a:rPr lang="en-US" sz="5724">
                <a:solidFill>
                  <a:srgbClr val="FFFFFF"/>
                </a:solidFill>
                <a:latin typeface="Montserrat Semi-Bold Bold"/>
              </a:rPr>
              <a:t>II Псковский Фестиваль колокольного звона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2296" y="3954914"/>
            <a:ext cx="8040831" cy="107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Open Sans"/>
              </a:rPr>
              <a:t>Участники Фестиваля колокольного звона сопровождали торжественные звоны на колокольнях и звонницах храмов Псковской области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96254" y="6192491"/>
            <a:ext cx="1298745" cy="31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5"/>
              </a:lnSpc>
            </a:pPr>
            <a:r>
              <a:rPr lang="en-US" sz="1839">
                <a:solidFill>
                  <a:srgbClr val="FFFFFF"/>
                </a:solidFill>
                <a:latin typeface="Roboto"/>
              </a:rPr>
              <a:t>звонов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67697" y="5611221"/>
            <a:ext cx="1298745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8000">
                <a:solidFill>
                  <a:srgbClr val="21A2DD"/>
                </a:solidFill>
                <a:latin typeface="Roboto Bold"/>
              </a:rPr>
              <a:t>37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82296" y="5611203"/>
            <a:ext cx="827310" cy="114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1"/>
              </a:lnSpc>
            </a:pPr>
            <a:r>
              <a:rPr lang="en-US" sz="8001">
                <a:solidFill>
                  <a:srgbClr val="21A2DD"/>
                </a:solidFill>
                <a:latin typeface="Roboto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09606" y="5947238"/>
            <a:ext cx="1939385" cy="56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842">
                <a:solidFill>
                  <a:srgbClr val="FFFFFF"/>
                </a:solidFill>
                <a:latin typeface="Open Sans"/>
              </a:rPr>
              <a:t>этапа </a:t>
            </a:r>
          </a:p>
          <a:p>
            <a:pPr>
              <a:lnSpc>
                <a:spcPts val="1565"/>
              </a:lnSpc>
            </a:pPr>
            <a:r>
              <a:rPr lang="en-US" sz="1842">
                <a:solidFill>
                  <a:srgbClr val="FFFFFF"/>
                </a:solidFill>
                <a:latin typeface="Open Sans"/>
              </a:rPr>
              <a:t>Фестиваля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217190" y="7257010"/>
            <a:ext cx="1305938" cy="77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9"/>
              </a:lnSpc>
            </a:pPr>
            <a:r>
              <a:rPr lang="en-US" sz="1471">
                <a:solidFill>
                  <a:srgbClr val="FFFFFF"/>
                </a:solidFill>
                <a:latin typeface="Roboto"/>
              </a:rPr>
              <a:t>человек - интернет аудитория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82296" y="7162410"/>
            <a:ext cx="1249045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8000">
                <a:solidFill>
                  <a:srgbClr val="21A2DD"/>
                </a:solidFill>
                <a:latin typeface="Roboto Bold"/>
              </a:rPr>
              <a:t>40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31341" y="7719420"/>
            <a:ext cx="1298745" cy="31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5"/>
              </a:lnSpc>
            </a:pPr>
            <a:r>
              <a:rPr lang="en-US" sz="1839">
                <a:solidFill>
                  <a:srgbClr val="FFFFFF"/>
                </a:solidFill>
                <a:latin typeface="Roboto"/>
              </a:rPr>
              <a:t>участников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10025" t="3846" b="3846"/>
          <a:stretch>
            <a:fillRect/>
          </a:stretch>
        </p:blipFill>
        <p:spPr>
          <a:xfrm>
            <a:off x="-1933392" y="0"/>
            <a:ext cx="15050225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9094641"/>
            <a:ext cx="2084220" cy="0"/>
          </a:xfrm>
          <a:prstGeom prst="line">
            <a:avLst/>
          </a:prstGeom>
          <a:ln w="47625" cap="rnd">
            <a:solidFill>
              <a:srgbClr val="21A2D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6125" y="8815203"/>
            <a:ext cx="2574290" cy="1219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9204" y="4747233"/>
            <a:ext cx="8743570" cy="58254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69204" y="-492339"/>
            <a:ext cx="8743570" cy="5825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036024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80506"/>
            <a:ext cx="8115300" cy="186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02"/>
              </a:lnSpc>
            </a:pPr>
            <a:r>
              <a:rPr lang="en-US" sz="1787">
                <a:solidFill>
                  <a:srgbClr val="FFFFFF"/>
                </a:solidFill>
                <a:latin typeface="Open Sans"/>
              </a:rPr>
              <a:t>ВВСЕРОССИЙСКИЕ СОРЕВНОВАНИЯ WORKOUT GAMES PSKOV 2021 ПРОШЛИ В РАМКАХ ПРОЕКТА "STREET WORKOUT - СООБЩЕСТВО ТВОЕГО РАЗВИТИЯ", ПРИ ПОДДЕРЖКЕ ФОНДА ПРЕЗИДЕНТСКИХ ГРАНТОВ, ГУБЕРНАТОРА ПСКОВСКОЙ ОБЛАСТИ - МИХАИЛА ВЕДЕРНИКОВА, ПРОЕКТНОГО ОФИСА «КОМАНДА 2018» И АДМИНИСТРАЦИИ ПСКОВСКОЙ ОБЛАСТИ.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186026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36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33475"/>
            <a:ext cx="8740504" cy="16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7"/>
              </a:lnSpc>
            </a:pPr>
            <a:r>
              <a:rPr lang="en-US" sz="6165">
                <a:solidFill>
                  <a:srgbClr val="FFFEFE"/>
                </a:solidFill>
                <a:latin typeface="Montserrat Semi-Bold Bold"/>
              </a:rPr>
              <a:t>Workout Games Pskov 2021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313201"/>
            <a:ext cx="2794520" cy="30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4"/>
              </a:lnSpc>
            </a:pPr>
            <a:r>
              <a:rPr lang="en-US" sz="1852">
                <a:solidFill>
                  <a:srgbClr val="FFFFFF"/>
                </a:solidFill>
                <a:latin typeface="Open Sans"/>
              </a:rPr>
              <a:t>участников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62693" y="6327825"/>
            <a:ext cx="2286338" cy="31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5"/>
              </a:lnSpc>
            </a:pPr>
            <a:r>
              <a:rPr lang="en-US" sz="1839">
                <a:solidFill>
                  <a:srgbClr val="FFFFFF"/>
                </a:solidFill>
                <a:latin typeface="Roboto"/>
              </a:rPr>
              <a:t>зрителей оффлайн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13418" y="5210175"/>
            <a:ext cx="2578303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&gt;600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1972" y="5355117"/>
            <a:ext cx="2441297" cy="114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1"/>
              </a:lnSpc>
            </a:pPr>
            <a:r>
              <a:rPr lang="en-US" sz="8001">
                <a:solidFill>
                  <a:srgbClr val="FF6E45"/>
                </a:solidFill>
                <a:latin typeface="Roboto Bold"/>
              </a:rPr>
              <a:t>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1972" y="6337350"/>
            <a:ext cx="2471869" cy="30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842">
                <a:solidFill>
                  <a:srgbClr val="FFFFFF"/>
                </a:solidFill>
                <a:latin typeface="Open Sans"/>
              </a:rPr>
              <a:t>волонтёров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709721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91942" y="6709721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en-US" sz="8049">
                <a:solidFill>
                  <a:srgbClr val="FF6E45"/>
                </a:solidFill>
                <a:latin typeface="Roboto Bold"/>
              </a:rPr>
              <a:t>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836896"/>
            <a:ext cx="2794520" cy="30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4"/>
              </a:lnSpc>
            </a:pPr>
            <a:r>
              <a:rPr lang="en-US" sz="1852">
                <a:solidFill>
                  <a:srgbClr val="FFFFFF"/>
                </a:solidFill>
                <a:latin typeface="Open Sans"/>
              </a:rPr>
              <a:t>дисциплины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7452" y="7836896"/>
            <a:ext cx="2794520" cy="30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4"/>
              </a:lnSpc>
            </a:pPr>
            <a:r>
              <a:rPr lang="en-US" sz="1852">
                <a:solidFill>
                  <a:srgbClr val="FFFFFF"/>
                </a:solidFill>
                <a:latin typeface="Open Sans"/>
              </a:rPr>
              <a:t>побед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122" t="12186" r="24015" b="295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086617"/>
            <a:ext cx="2084220" cy="0"/>
          </a:xfrm>
          <a:prstGeom prst="line">
            <a:avLst/>
          </a:prstGeom>
          <a:ln w="47625" cap="rnd">
            <a:solidFill>
              <a:srgbClr val="FF6E4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79683" y="7564823"/>
            <a:ext cx="3228222" cy="40537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66572" y="1739420"/>
            <a:ext cx="8743570" cy="582540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9614604" cy="2569184"/>
            <a:chOff x="0" y="0"/>
            <a:chExt cx="12819473" cy="3425579"/>
          </a:xfrm>
        </p:grpSpPr>
        <p:sp>
          <p:nvSpPr>
            <p:cNvPr id="7" name="TextBox 7"/>
            <p:cNvSpPr txBox="1"/>
            <p:nvPr/>
          </p:nvSpPr>
          <p:spPr>
            <a:xfrm>
              <a:off x="0" y="1323094"/>
              <a:ext cx="12819473" cy="2103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Open Sans"/>
                </a:rPr>
                <a:t>ИГРА-ТРЕНАЖЁР ДЛЯ РАЗВИТИЯ НАВЫКОВ ПРОЕКТНОГО МЫШЛЕНИЯ В СОЦИАЛЬНЫХ ПРОЕКТАХ. </a:t>
              </a:r>
            </a:p>
            <a:p>
              <a:pPr marL="0" lvl="0" indent="0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Open Sans"/>
                </a:rPr>
                <a:t>СОЗДАНА С УЧЁТОМ РЕКОМЕНДАЦИИ КРУПНЕЙШИХ ГРАНТОДАТЕЛЕЙ РОССИИ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8809"/>
              <a:ext cx="12819473" cy="1379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450"/>
                </a:lnSpc>
              </a:pPr>
              <a:r>
                <a:rPr lang="en-US" sz="6500">
                  <a:solidFill>
                    <a:srgbClr val="FFFFFF"/>
                  </a:solidFill>
                  <a:latin typeface="Montserrat Semi-Bold Bold"/>
                </a:rPr>
                <a:t>Содействие - это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4034602"/>
            <a:ext cx="2439677" cy="149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405"/>
              </a:lnSpc>
            </a:pPr>
            <a:r>
              <a:rPr lang="en-US" sz="10368">
                <a:solidFill>
                  <a:srgbClr val="21A2DD"/>
                </a:solidFill>
                <a:latin typeface="Roboto Bold"/>
              </a:rPr>
              <a:t>45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83475" y="4034602"/>
            <a:ext cx="2439677" cy="149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405"/>
              </a:lnSpc>
            </a:pPr>
            <a:r>
              <a:rPr lang="en-US" sz="10368">
                <a:solidFill>
                  <a:srgbClr val="21A2DD"/>
                </a:solidFill>
                <a:latin typeface="Roboto Bold"/>
              </a:rPr>
              <a:t>30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470408"/>
            <a:ext cx="4296407" cy="13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Open Sans"/>
              </a:rPr>
              <a:t>игр проведено в районах Псковской области и других городах России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17413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83475" y="5470408"/>
            <a:ext cx="3699095" cy="13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Open Sans"/>
              </a:rPr>
              <a:t>игропрактиков обучены и практикуют наставничество в игре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9653" y="7922260"/>
            <a:ext cx="9406739" cy="13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Open Sans"/>
              </a:rPr>
              <a:t>В 2021 году состоялась презентация игры по социальному проектированию "Содействие" на Международном форуме гражданского участия #МЫВМЕСТЕ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20375" r="20375"/>
          <a:stretch>
            <a:fillRect/>
          </a:stretch>
        </p:blipFill>
        <p:spPr>
          <a:xfrm>
            <a:off x="0" y="0"/>
            <a:ext cx="12344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175080" y="9086617"/>
            <a:ext cx="2084220" cy="0"/>
          </a:xfrm>
          <a:prstGeom prst="line">
            <a:avLst/>
          </a:prstGeom>
          <a:ln w="47625" cap="rnd">
            <a:solidFill>
              <a:srgbClr val="21A2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3602990" y="8538276"/>
            <a:ext cx="8709933" cy="7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5"/>
              </a:lnSpc>
            </a:pPr>
            <a:r>
              <a:rPr lang="en-US" sz="2649">
                <a:solidFill>
                  <a:srgbClr val="FFFFFF"/>
                </a:solidFill>
                <a:latin typeface="Open Sans"/>
              </a:rPr>
              <a:t>Проект - победитель первого конкурса </a:t>
            </a:r>
          </a:p>
          <a:p>
            <a:pPr>
              <a:lnSpc>
                <a:spcPts val="2835"/>
              </a:lnSpc>
            </a:pPr>
            <a:r>
              <a:rPr lang="en-US" sz="2649">
                <a:solidFill>
                  <a:srgbClr val="FFFFFF"/>
                </a:solidFill>
                <a:latin typeface="Open Sans"/>
              </a:rPr>
              <a:t>Фонда Президентских грантов 2021 года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8205418"/>
            <a:ext cx="2574290" cy="12195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0316"/>
          <a:stretch>
            <a:fillRect/>
          </a:stretch>
        </p:blipFill>
        <p:spPr>
          <a:xfrm>
            <a:off x="10316943" y="1403121"/>
            <a:ext cx="11237923" cy="61869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017413" y="9258300"/>
            <a:ext cx="5241887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</a:rPr>
              <a:t>ПРОО "КОМАНДА 2018"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129369"/>
            <a:ext cx="8115300" cy="17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81"/>
              </a:lnSpc>
            </a:pPr>
            <a:r>
              <a:rPr lang="en-US" sz="1629">
                <a:solidFill>
                  <a:srgbClr val="FFFFFF"/>
                </a:solidFill>
                <a:latin typeface="Open Sans"/>
              </a:rPr>
              <a:t>ЦЕЛЬЮ ПРОЕКТА ЯВЛЯЕТСЯ ОБЕСПЕЧЕНИЕ ВЗАИМОДЕЙСТВИЯ НЕ МЕНЕЕ 30 УСТОЙЧИВЫХ СО НКО С ОРГАНАМИ ИСПОЛНИТЕЛЬНОЙ ВЛАСТИ В РАМКАХ РЕАЛИЗАЦИИ РЕГИОНАЛЬНЫХ ПРОЕКТОВ И ПРЕДОСТАВЛЕНИЕ СОЦИАЛЬНЫХ УСЛУГ НАСЕЛЕНИЮ ПСКОВСКОЙ ОБЛАСТИ С ПОМОЩЬЮ ПРИМЕНЕНИЯ СТАНДАРТА МЕНЕДЖМЕНТА ПО СИСТЕМЕ «ОКНО» И РАЗВИТИЕ МЕДИА-БРЕНДА СО НКО ПСКОВСКОЙ ОБЛАСТИ ЗА 2021-2022 ГГ.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186026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ru-RU" sz="8049">
                <a:solidFill>
                  <a:srgbClr val="FF6E45"/>
                </a:solidFill>
                <a:latin typeface="Roboto Bold"/>
              </a:rPr>
              <a:t>23</a:t>
            </a:r>
            <a:endParaRPr lang="en-US" sz="8049" dirty="0">
              <a:solidFill>
                <a:srgbClr val="FF6E45"/>
              </a:solidFill>
              <a:latin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1133475"/>
            <a:ext cx="8740504" cy="16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7"/>
              </a:lnSpc>
            </a:pPr>
            <a:r>
              <a:rPr lang="en-US" sz="6165">
                <a:solidFill>
                  <a:srgbClr val="FFFEFE"/>
                </a:solidFill>
                <a:latin typeface="Montserrat Semi-Bold Bold"/>
              </a:rPr>
              <a:t>Продюсерский центр СО НКО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313201"/>
            <a:ext cx="2853136" cy="127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4"/>
              </a:lnSpc>
            </a:pPr>
            <a:r>
              <a:rPr lang="en-US" sz="1852">
                <a:solidFill>
                  <a:srgbClr val="FFFFFF"/>
                </a:solidFill>
                <a:latin typeface="Open Sans"/>
              </a:rPr>
              <a:t>СО НКО Псковской области прошли внешнюю оценку и получили Знак Качества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17932" y="6303676"/>
            <a:ext cx="2173989" cy="12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5"/>
              </a:lnSpc>
            </a:pPr>
            <a:r>
              <a:rPr lang="en-US" sz="1839">
                <a:solidFill>
                  <a:srgbClr val="FFFFFF"/>
                </a:solidFill>
                <a:latin typeface="Roboto"/>
              </a:rPr>
              <a:t>прошли самооценку деятельности своей оргнаизации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17932" y="5186026"/>
            <a:ext cx="1827841" cy="115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54"/>
              </a:lnSpc>
            </a:pPr>
            <a:r>
              <a:rPr lang="ru-RU" sz="8049" dirty="0">
                <a:solidFill>
                  <a:srgbClr val="FF6E45"/>
                </a:solidFill>
                <a:latin typeface="Roboto Bold"/>
              </a:rPr>
              <a:t>43</a:t>
            </a:r>
            <a:endParaRPr lang="en-US" sz="8049" dirty="0">
              <a:solidFill>
                <a:srgbClr val="FF6E45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97335" y="5189217"/>
            <a:ext cx="2441297" cy="114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1"/>
              </a:lnSpc>
            </a:pPr>
            <a:r>
              <a:rPr lang="ru-RU" sz="8001" dirty="0">
                <a:solidFill>
                  <a:srgbClr val="FF6E45"/>
                </a:solidFill>
                <a:latin typeface="Roboto Bold"/>
              </a:rPr>
              <a:t>23</a:t>
            </a:r>
            <a:endParaRPr lang="en-US" sz="8001" dirty="0">
              <a:solidFill>
                <a:srgbClr val="FF6E45"/>
              </a:solidFill>
              <a:latin typeface="Robot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97335" y="6330968"/>
            <a:ext cx="2471869" cy="95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9"/>
              </a:lnSpc>
            </a:pPr>
            <a:r>
              <a:rPr lang="en-US" sz="1842">
                <a:solidFill>
                  <a:srgbClr val="FFFFFF"/>
                </a:solidFill>
                <a:latin typeface="Open Sans"/>
              </a:rPr>
              <a:t>СО НКО получили разработанный медиа-план от ПАИ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Произвольный</PresentationFormat>
  <Paragraphs>101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Open Sans Light Bold</vt:lpstr>
      <vt:lpstr>Arial</vt:lpstr>
      <vt:lpstr>Montserrat Semi-Bold</vt:lpstr>
      <vt:lpstr>Roboto</vt:lpstr>
      <vt:lpstr>Open Sans Bold</vt:lpstr>
      <vt:lpstr>Montserrat Semi-Bold Bold</vt:lpstr>
      <vt:lpstr>Open Sans</vt:lpstr>
      <vt:lpstr>Calibri</vt:lpstr>
      <vt:lpstr>Roboto Bold</vt:lpstr>
      <vt:lpstr>Open Sans Extra Bold</vt:lpstr>
      <vt:lpstr>Open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2021</dc:title>
  <cp:lastModifiedBy>Михаил  Васильев</cp:lastModifiedBy>
  <cp:revision>2</cp:revision>
  <dcterms:created xsi:type="dcterms:W3CDTF">2006-08-16T00:00:00Z</dcterms:created>
  <dcterms:modified xsi:type="dcterms:W3CDTF">2022-03-22T12:47:59Z</dcterms:modified>
  <dc:identifier>DAEz0SVK7Qo</dc:identifier>
</cp:coreProperties>
</file>