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Agrandir Grand" panose="020B0604020202020204" charset="0"/>
      <p:regular r:id="rId10"/>
    </p:embeddedFont>
    <p:embeddedFont>
      <p:font typeface="Agrandir Grand Bold" panose="020B0604020202020204" charset="0"/>
      <p:regular r:id="rId11"/>
    </p:embeddedFont>
    <p:embeddedFont>
      <p:font typeface="Agrandir Thin Bold" panose="020B0604020202020204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Gatwick" panose="020B0604020202020204" charset="0"/>
      <p:regular r:id="rId17"/>
    </p:embeddedFont>
    <p:embeddedFont>
      <p:font typeface="Gatwick Bold" panose="020B0604020202020204" charset="0"/>
      <p:regular r:id="rId18"/>
    </p:embeddedFont>
    <p:embeddedFont>
      <p:font typeface="Gatwick Bold Bold" panose="020B0604020202020204" charset="0"/>
      <p:regular r:id="rId19"/>
    </p:embeddedFont>
    <p:embeddedFont>
      <p:font typeface="Open Sans" panose="020B060603050402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452" y="-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hyperlink" Target="https://lk.krasgrant.ru/userapplications/629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hyperlink" Target="https://lk.krasgrant.ru/userapplications/629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26.png"/><Relationship Id="rId4" Type="http://schemas.openxmlformats.org/officeDocument/2006/relationships/image" Target="../media/image13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31.png"/><Relationship Id="rId5" Type="http://schemas.openxmlformats.org/officeDocument/2006/relationships/image" Target="../media/image3.png"/><Relationship Id="rId10" Type="http://schemas.openxmlformats.org/officeDocument/2006/relationships/image" Target="../media/image30.svg"/><Relationship Id="rId4" Type="http://schemas.openxmlformats.org/officeDocument/2006/relationships/image" Target="../media/image17.jpe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6182957">
            <a:off x="-4975860" y="-560332"/>
            <a:ext cx="12701316" cy="12166675"/>
          </a:xfrm>
          <a:custGeom>
            <a:avLst/>
            <a:gdLst/>
            <a:ahLst/>
            <a:cxnLst/>
            <a:rect l="l" t="t" r="r" b="b"/>
            <a:pathLst>
              <a:path w="12701316" h="12166675">
                <a:moveTo>
                  <a:pt x="0" y="0"/>
                </a:moveTo>
                <a:lnTo>
                  <a:pt x="12701315" y="0"/>
                </a:lnTo>
                <a:lnTo>
                  <a:pt x="12701315" y="12166675"/>
                </a:lnTo>
                <a:lnTo>
                  <a:pt x="0" y="121666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897287" y="-3528300"/>
            <a:ext cx="8591233" cy="8229600"/>
          </a:xfrm>
          <a:custGeom>
            <a:avLst/>
            <a:gdLst/>
            <a:ahLst/>
            <a:cxnLst/>
            <a:rect l="l" t="t" r="r" b="b"/>
            <a:pathLst>
              <a:path w="8591233" h="8229600">
                <a:moveTo>
                  <a:pt x="0" y="0"/>
                </a:moveTo>
                <a:lnTo>
                  <a:pt x="8591234" y="0"/>
                </a:lnTo>
                <a:lnTo>
                  <a:pt x="85912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693749" y="8409137"/>
            <a:ext cx="3228473" cy="2289281"/>
          </a:xfrm>
          <a:custGeom>
            <a:avLst/>
            <a:gdLst/>
            <a:ahLst/>
            <a:cxnLst/>
            <a:rect l="l" t="t" r="r" b="b"/>
            <a:pathLst>
              <a:path w="3228473" h="2289281">
                <a:moveTo>
                  <a:pt x="0" y="0"/>
                </a:moveTo>
                <a:lnTo>
                  <a:pt x="3228472" y="0"/>
                </a:lnTo>
                <a:lnTo>
                  <a:pt x="3228472" y="2289281"/>
                </a:lnTo>
                <a:lnTo>
                  <a:pt x="0" y="22892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28700" y="2427017"/>
            <a:ext cx="7868246" cy="6317345"/>
            <a:chOff x="0" y="0"/>
            <a:chExt cx="7467600" cy="59956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467600" cy="4513580"/>
            </a:xfrm>
            <a:custGeom>
              <a:avLst/>
              <a:gdLst/>
              <a:ahLst/>
              <a:cxnLst/>
              <a:rect l="l" t="t" r="r" b="b"/>
              <a:pathLst>
                <a:path w="7467600" h="4513580">
                  <a:moveTo>
                    <a:pt x="7127240" y="0"/>
                  </a:moveTo>
                  <a:lnTo>
                    <a:pt x="340360" y="0"/>
                  </a:lnTo>
                  <a:cubicBezTo>
                    <a:pt x="152400" y="0"/>
                    <a:pt x="0" y="152400"/>
                    <a:pt x="0" y="340360"/>
                  </a:cubicBezTo>
                  <a:lnTo>
                    <a:pt x="0" y="4513580"/>
                  </a:lnTo>
                  <a:lnTo>
                    <a:pt x="7467600" y="4513580"/>
                  </a:lnTo>
                  <a:lnTo>
                    <a:pt x="7467600" y="340360"/>
                  </a:lnTo>
                  <a:cubicBezTo>
                    <a:pt x="7467600" y="152400"/>
                    <a:pt x="7315200" y="0"/>
                    <a:pt x="7127240" y="0"/>
                  </a:cubicBezTo>
                  <a:close/>
                  <a:moveTo>
                    <a:pt x="7142480" y="4188460"/>
                  </a:moveTo>
                  <a:lnTo>
                    <a:pt x="314961" y="4188460"/>
                  </a:lnTo>
                  <a:lnTo>
                    <a:pt x="314961" y="353060"/>
                  </a:lnTo>
                  <a:lnTo>
                    <a:pt x="7142480" y="353060"/>
                  </a:lnTo>
                  <a:lnTo>
                    <a:pt x="7142480" y="41884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4514850"/>
              <a:ext cx="7467600" cy="695960"/>
            </a:xfrm>
            <a:custGeom>
              <a:avLst/>
              <a:gdLst/>
              <a:ahLst/>
              <a:cxnLst/>
              <a:rect l="l" t="t" r="r" b="b"/>
              <a:pathLst>
                <a:path w="7467600" h="695960">
                  <a:moveTo>
                    <a:pt x="0" y="355600"/>
                  </a:moveTo>
                  <a:cubicBezTo>
                    <a:pt x="0" y="543560"/>
                    <a:pt x="152400" y="695960"/>
                    <a:pt x="340360" y="695960"/>
                  </a:cubicBezTo>
                  <a:lnTo>
                    <a:pt x="7127240" y="695960"/>
                  </a:lnTo>
                  <a:cubicBezTo>
                    <a:pt x="7315200" y="695960"/>
                    <a:pt x="7467600" y="543560"/>
                    <a:pt x="7467600" y="355600"/>
                  </a:cubicBezTo>
                  <a:lnTo>
                    <a:pt x="7467600" y="0"/>
                  </a:lnTo>
                  <a:lnTo>
                    <a:pt x="0" y="0"/>
                  </a:lnTo>
                  <a:lnTo>
                    <a:pt x="0" y="35560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2429510" y="5210810"/>
              <a:ext cx="2606040" cy="791210"/>
            </a:xfrm>
            <a:custGeom>
              <a:avLst/>
              <a:gdLst/>
              <a:ahLst/>
              <a:cxnLst/>
              <a:rect l="l" t="t" r="r" b="b"/>
              <a:pathLst>
                <a:path w="2606040" h="791210">
                  <a:moveTo>
                    <a:pt x="1258570" y="0"/>
                  </a:moveTo>
                  <a:lnTo>
                    <a:pt x="453390" y="0"/>
                  </a:lnTo>
                  <a:cubicBezTo>
                    <a:pt x="453390" y="0"/>
                    <a:pt x="429260" y="370840"/>
                    <a:pt x="403860" y="525780"/>
                  </a:cubicBezTo>
                  <a:cubicBezTo>
                    <a:pt x="359410" y="791210"/>
                    <a:pt x="87630" y="706120"/>
                    <a:pt x="10160" y="762000"/>
                  </a:cubicBezTo>
                  <a:cubicBezTo>
                    <a:pt x="0" y="769620"/>
                    <a:pt x="5080" y="786130"/>
                    <a:pt x="17780" y="786130"/>
                  </a:cubicBezTo>
                  <a:lnTo>
                    <a:pt x="2588260" y="786130"/>
                  </a:lnTo>
                  <a:cubicBezTo>
                    <a:pt x="2600960" y="786130"/>
                    <a:pt x="2606040" y="769620"/>
                    <a:pt x="2595880" y="762000"/>
                  </a:cubicBezTo>
                  <a:cubicBezTo>
                    <a:pt x="2518410" y="706120"/>
                    <a:pt x="2246630" y="791210"/>
                    <a:pt x="2202180" y="525780"/>
                  </a:cubicBezTo>
                  <a:cubicBezTo>
                    <a:pt x="2176780" y="370840"/>
                    <a:pt x="2152650" y="0"/>
                    <a:pt x="2152650" y="0"/>
                  </a:cubicBezTo>
                  <a:lnTo>
                    <a:pt x="1258570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314960" y="353060"/>
              <a:ext cx="6827520" cy="3835400"/>
            </a:xfrm>
            <a:custGeom>
              <a:avLst/>
              <a:gdLst/>
              <a:ahLst/>
              <a:cxnLst/>
              <a:rect l="l" t="t" r="r" b="b"/>
              <a:pathLst>
                <a:path w="6827520" h="3835400">
                  <a:moveTo>
                    <a:pt x="0" y="0"/>
                  </a:moveTo>
                  <a:lnTo>
                    <a:pt x="6827520" y="0"/>
                  </a:lnTo>
                  <a:lnTo>
                    <a:pt x="6827520" y="3835400"/>
                  </a:lnTo>
                  <a:lnTo>
                    <a:pt x="0" y="3835400"/>
                  </a:lnTo>
                  <a:close/>
                </a:path>
              </a:pathLst>
            </a:custGeom>
            <a:blipFill>
              <a:blip r:embed="rId6"/>
              <a:stretch>
                <a:fillRect l="-10894" r="-10894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3663279" y="7154109"/>
            <a:ext cx="2451177" cy="736231"/>
          </a:xfrm>
          <a:custGeom>
            <a:avLst/>
            <a:gdLst/>
            <a:ahLst/>
            <a:cxnLst/>
            <a:rect l="l" t="t" r="r" b="b"/>
            <a:pathLst>
              <a:path w="2451177" h="736231">
                <a:moveTo>
                  <a:pt x="0" y="0"/>
                </a:moveTo>
                <a:lnTo>
                  <a:pt x="2451178" y="0"/>
                </a:lnTo>
                <a:lnTo>
                  <a:pt x="2451178" y="736231"/>
                </a:lnTo>
                <a:lnTo>
                  <a:pt x="0" y="7362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4657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9451261" y="5105400"/>
            <a:ext cx="7316242" cy="1013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400">
                <a:solidFill>
                  <a:srgbClr val="F8F7F2"/>
                </a:solidFill>
                <a:latin typeface="Agrandir Grand Bold"/>
              </a:rPr>
              <a:t>АНО "РЕСУРСНЫЙ ЦЕНТР РАЗВИТИЯ ОБЩЕСТВЕННЫХ ИНИЦИАТИВ И МАЛОГО БИЗНЕСА"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451261" y="2406460"/>
            <a:ext cx="8157384" cy="2294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6399">
                <a:solidFill>
                  <a:srgbClr val="F8F7F2"/>
                </a:solidFill>
                <a:latin typeface="Gatwick"/>
              </a:rPr>
              <a:t>Добровольческая деятельность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3702206" y="-1532046"/>
            <a:ext cx="10058413" cy="9635022"/>
          </a:xfrm>
          <a:custGeom>
            <a:avLst/>
            <a:gdLst/>
            <a:ahLst/>
            <a:cxnLst/>
            <a:rect l="l" t="t" r="r" b="b"/>
            <a:pathLst>
              <a:path w="10058413" h="9635022">
                <a:moveTo>
                  <a:pt x="0" y="0"/>
                </a:moveTo>
                <a:lnTo>
                  <a:pt x="10058414" y="0"/>
                </a:lnTo>
                <a:lnTo>
                  <a:pt x="10058414" y="9635021"/>
                </a:lnTo>
                <a:lnTo>
                  <a:pt x="0" y="96350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760235" y="-2104467"/>
            <a:ext cx="8591233" cy="8229600"/>
          </a:xfrm>
          <a:custGeom>
            <a:avLst/>
            <a:gdLst/>
            <a:ahLst/>
            <a:cxnLst/>
            <a:rect l="l" t="t" r="r" b="b"/>
            <a:pathLst>
              <a:path w="8591233" h="8229600">
                <a:moveTo>
                  <a:pt x="0" y="0"/>
                </a:moveTo>
                <a:lnTo>
                  <a:pt x="8591233" y="0"/>
                </a:lnTo>
                <a:lnTo>
                  <a:pt x="859123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524000" y="480610"/>
            <a:ext cx="4720065" cy="9339459"/>
            <a:chOff x="0" y="0"/>
            <a:chExt cx="2620010" cy="5184140"/>
          </a:xfrm>
        </p:grpSpPr>
        <p:sp>
          <p:nvSpPr>
            <p:cNvPr id="6" name="Freeform 6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4"/>
              <a:stretch>
                <a:fillRect l="-117133" r="-252259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sp>
        <p:nvSpPr>
          <p:cNvPr id="15" name="Freeform 15"/>
          <p:cNvSpPr/>
          <p:nvPr/>
        </p:nvSpPr>
        <p:spPr>
          <a:xfrm>
            <a:off x="13030442" y="8924055"/>
            <a:ext cx="2527219" cy="1792028"/>
          </a:xfrm>
          <a:custGeom>
            <a:avLst/>
            <a:gdLst/>
            <a:ahLst/>
            <a:cxnLst/>
            <a:rect l="l" t="t" r="r" b="b"/>
            <a:pathLst>
              <a:path w="2527219" h="1792028">
                <a:moveTo>
                  <a:pt x="0" y="0"/>
                </a:moveTo>
                <a:lnTo>
                  <a:pt x="2527219" y="0"/>
                </a:lnTo>
                <a:lnTo>
                  <a:pt x="2527219" y="1792028"/>
                </a:lnTo>
                <a:lnTo>
                  <a:pt x="0" y="17920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8290686" y="3085776"/>
            <a:ext cx="8968614" cy="5358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44"/>
              </a:lnSpc>
            </a:pPr>
            <a:r>
              <a:rPr lang="en-US" sz="2496" spc="34">
                <a:solidFill>
                  <a:srgbClr val="F8F7F2"/>
                </a:solidFill>
                <a:latin typeface="Open Sans"/>
              </a:rPr>
              <a:t>Приоритеты производственно-экономического развития Красноярского края заключены в поддержке и стимулировании развития высокотехнологичных видов промышленности, а также новых видов производств – робототехника, беспилотные системы, нанотехнологии, информационно телекоммуникационные технологии. Для обеспечения производственно-экономического развития региона и страны в будущем необходимо сейчас вовлекать большее количество школьников в техническое творчество, формировать устойчивый интерес к инженерно-техническим специальностям.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290686" y="1547337"/>
            <a:ext cx="7043422" cy="1269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62"/>
              </a:lnSpc>
            </a:pPr>
            <a:r>
              <a:rPr lang="en-US" sz="6401">
                <a:solidFill>
                  <a:srgbClr val="FFFFFF"/>
                </a:solidFill>
                <a:latin typeface="Agrandir Grand Bold"/>
              </a:rPr>
              <a:t>Актуальность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14" b="2268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6832315" y="3086100"/>
            <a:ext cx="142039" cy="126415"/>
          </a:xfrm>
          <a:custGeom>
            <a:avLst/>
            <a:gdLst/>
            <a:ahLst/>
            <a:cxnLst/>
            <a:rect l="l" t="t" r="r" b="b"/>
            <a:pathLst>
              <a:path w="142039" h="126415">
                <a:moveTo>
                  <a:pt x="0" y="0"/>
                </a:moveTo>
                <a:lnTo>
                  <a:pt x="142039" y="0"/>
                </a:lnTo>
                <a:lnTo>
                  <a:pt x="142039" y="126415"/>
                </a:lnTo>
                <a:lnTo>
                  <a:pt x="0" y="1264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387434" y="-1886956"/>
            <a:ext cx="8591233" cy="8229600"/>
          </a:xfrm>
          <a:custGeom>
            <a:avLst/>
            <a:gdLst/>
            <a:ahLst/>
            <a:cxnLst/>
            <a:rect l="l" t="t" r="r" b="b"/>
            <a:pathLst>
              <a:path w="8591233" h="8229600">
                <a:moveTo>
                  <a:pt x="0" y="0"/>
                </a:moveTo>
                <a:lnTo>
                  <a:pt x="8591233" y="0"/>
                </a:lnTo>
                <a:lnTo>
                  <a:pt x="859123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881061" y="1908065"/>
            <a:ext cx="8470402" cy="7538657"/>
          </a:xfrm>
          <a:custGeom>
            <a:avLst/>
            <a:gdLst/>
            <a:ahLst/>
            <a:cxnLst/>
            <a:rect l="l" t="t" r="r" b="b"/>
            <a:pathLst>
              <a:path w="8470402" h="7538657">
                <a:moveTo>
                  <a:pt x="0" y="0"/>
                </a:moveTo>
                <a:lnTo>
                  <a:pt x="8470401" y="0"/>
                </a:lnTo>
                <a:lnTo>
                  <a:pt x="8470401" y="7538657"/>
                </a:lnTo>
                <a:lnTo>
                  <a:pt x="0" y="75386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515270" y="8370839"/>
            <a:ext cx="11430669" cy="7044149"/>
          </a:xfrm>
          <a:custGeom>
            <a:avLst/>
            <a:gdLst/>
            <a:ahLst/>
            <a:cxnLst/>
            <a:rect l="l" t="t" r="r" b="b"/>
            <a:pathLst>
              <a:path w="11430669" h="7044149">
                <a:moveTo>
                  <a:pt x="0" y="0"/>
                </a:moveTo>
                <a:lnTo>
                  <a:pt x="11430669" y="0"/>
                </a:lnTo>
                <a:lnTo>
                  <a:pt x="11430669" y="7044150"/>
                </a:lnTo>
                <a:lnTo>
                  <a:pt x="0" y="70441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180295" y="1774715"/>
            <a:ext cx="7700766" cy="772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51"/>
              </a:lnSpc>
            </a:pPr>
            <a:r>
              <a:rPr lang="en-US" sz="4251">
                <a:solidFill>
                  <a:srgbClr val="F8F7F2"/>
                </a:solidFill>
                <a:latin typeface="Gatwick"/>
              </a:rPr>
              <a:t>Миссия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80295" y="2682671"/>
            <a:ext cx="7805334" cy="16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F8F7F2"/>
                </a:solidFill>
                <a:latin typeface="Gatwick Bold Bold"/>
              </a:rPr>
              <a:t>АНО "РЕСУРСНЫЙ ЦЕНТР РАЗВИТИЯ ОБЩЕСТВЕННЫХ ИНИЦИАТИВ И МАЛОГО БИЗНЕСА"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80295" y="4365299"/>
            <a:ext cx="6945510" cy="3851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0"/>
              </a:lnSpc>
            </a:pPr>
            <a:r>
              <a:rPr lang="en-US" sz="2216" spc="73">
                <a:solidFill>
                  <a:srgbClr val="F8F7F2"/>
                </a:solidFill>
                <a:latin typeface="Open Sans"/>
              </a:rPr>
              <a:t>Ппредоставление организационных, просветительских и консультационных услуг, направленных на социально-экономическое развитие Красноярского края – поддержку общественных инициатив и развитие малого предпринимательства.</a:t>
            </a:r>
          </a:p>
          <a:p>
            <a:pPr>
              <a:lnSpc>
                <a:spcPts val="4410"/>
              </a:lnSpc>
            </a:pPr>
            <a:endParaRPr lang="en-US" sz="2216" spc="73">
              <a:solidFill>
                <a:srgbClr val="F8F7F2"/>
              </a:solidFill>
              <a:latin typeface="Open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2140947" y="2277647"/>
            <a:ext cx="3212609" cy="460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2"/>
              </a:lnSpc>
            </a:pPr>
            <a:r>
              <a:rPr lang="en-US" sz="2264" spc="185">
                <a:solidFill>
                  <a:srgbClr val="FFFFFF"/>
                </a:solidFill>
                <a:latin typeface="Open Sans"/>
              </a:rPr>
              <a:t>Профориентация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116262" y="3733416"/>
            <a:ext cx="3621703" cy="460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2"/>
              </a:lnSpc>
            </a:pPr>
            <a:r>
              <a:rPr lang="en-US" sz="2264" spc="185">
                <a:solidFill>
                  <a:srgbClr val="FFFFFF"/>
                </a:solidFill>
                <a:latin typeface="Open Sans"/>
              </a:rPr>
              <a:t>Стажировки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747251" y="5340508"/>
            <a:ext cx="3212609" cy="460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2"/>
              </a:lnSpc>
            </a:pPr>
            <a:r>
              <a:rPr lang="en-US" sz="2264" spc="185">
                <a:solidFill>
                  <a:srgbClr val="FFFFFF"/>
                </a:solidFill>
                <a:latin typeface="Open Sans"/>
              </a:rPr>
              <a:t>Робототехника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116262" y="6987941"/>
            <a:ext cx="3621703" cy="460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2"/>
              </a:lnSpc>
            </a:pPr>
            <a:r>
              <a:rPr lang="en-US" sz="2264" spc="185">
                <a:solidFill>
                  <a:srgbClr val="FFFFFF"/>
                </a:solidFill>
                <a:latin typeface="Open Sans"/>
              </a:rPr>
              <a:t>3D-печать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936399" y="8442400"/>
            <a:ext cx="3621703" cy="460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2"/>
              </a:lnSpc>
            </a:pPr>
            <a:r>
              <a:rPr lang="en-US" sz="2264" spc="185">
                <a:solidFill>
                  <a:srgbClr val="FFFFFF"/>
                </a:solidFill>
                <a:latin typeface="Open Sans"/>
              </a:rPr>
              <a:t>Помощь СВО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286083" y="5203332"/>
            <a:ext cx="2176724" cy="782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7"/>
              </a:lnSpc>
            </a:pPr>
            <a:r>
              <a:rPr lang="en-US" sz="2155">
                <a:solidFill>
                  <a:srgbClr val="F8F7F2"/>
                </a:solidFill>
                <a:latin typeface="Gatwick Bold Bold"/>
              </a:rPr>
              <a:t>Направления деятельности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4153398" y="1991696"/>
            <a:ext cx="10058413" cy="9635022"/>
          </a:xfrm>
          <a:custGeom>
            <a:avLst/>
            <a:gdLst/>
            <a:ahLst/>
            <a:cxnLst/>
            <a:rect l="l" t="t" r="r" b="b"/>
            <a:pathLst>
              <a:path w="10058413" h="9635022">
                <a:moveTo>
                  <a:pt x="0" y="0"/>
                </a:moveTo>
                <a:lnTo>
                  <a:pt x="10058413" y="0"/>
                </a:lnTo>
                <a:lnTo>
                  <a:pt x="10058413" y="9635021"/>
                </a:lnTo>
                <a:lnTo>
                  <a:pt x="0" y="96350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31842" y="2920465"/>
            <a:ext cx="8527721" cy="4891398"/>
            <a:chOff x="0" y="0"/>
            <a:chExt cx="7981950" cy="4578350"/>
          </a:xfrm>
        </p:grpSpPr>
        <p:sp>
          <p:nvSpPr>
            <p:cNvPr id="5" name="Freeform 5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4"/>
              <a:stretch>
                <a:fillRect l="-17841" r="-17841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9381030" y="2872840"/>
            <a:ext cx="7333490" cy="4334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4675" lvl="1" indent="-217337">
              <a:lnSpc>
                <a:spcPts val="2858"/>
              </a:lnSpc>
              <a:buFont typeface="Arial"/>
              <a:buChar char="•"/>
            </a:pPr>
            <a:r>
              <a:rPr lang="en-US" sz="2013" spc="28">
                <a:solidFill>
                  <a:srgbClr val="F8F7F2"/>
                </a:solidFill>
                <a:latin typeface="Open Sans"/>
              </a:rPr>
              <a:t>Воспитание активной гражданской позиции, формирование лидерских и нравственно-этических качеств, чувства патриотизма и др.; </a:t>
            </a:r>
          </a:p>
          <a:p>
            <a:pPr>
              <a:lnSpc>
                <a:spcPts val="2858"/>
              </a:lnSpc>
            </a:pPr>
            <a:endParaRPr lang="en-US" sz="2013" spc="28">
              <a:solidFill>
                <a:srgbClr val="F8F7F2"/>
              </a:solidFill>
              <a:latin typeface="Open Sans"/>
            </a:endParaRPr>
          </a:p>
          <a:p>
            <a:pPr marL="434675" lvl="1" indent="-217337">
              <a:lnSpc>
                <a:spcPts val="2858"/>
              </a:lnSpc>
              <a:buFont typeface="Arial"/>
              <a:buChar char="•"/>
            </a:pPr>
            <a:r>
              <a:rPr lang="en-US" sz="2013" spc="28">
                <a:solidFill>
                  <a:srgbClr val="F8F7F2"/>
                </a:solidFill>
                <a:latin typeface="Open Sans"/>
              </a:rPr>
              <a:t>вовлечение студентов в проекты, связанные с оказанием социально-психологической и социально-педагогической поддержки различным группам населения; </a:t>
            </a:r>
          </a:p>
          <a:p>
            <a:pPr>
              <a:lnSpc>
                <a:spcPts val="2858"/>
              </a:lnSpc>
            </a:pPr>
            <a:endParaRPr lang="en-US" sz="2013" spc="28">
              <a:solidFill>
                <a:srgbClr val="F8F7F2"/>
              </a:solidFill>
              <a:latin typeface="Open Sans"/>
            </a:endParaRPr>
          </a:p>
          <a:p>
            <a:pPr marL="434675" lvl="1" indent="-217337">
              <a:lnSpc>
                <a:spcPts val="2858"/>
              </a:lnSpc>
              <a:buFont typeface="Arial"/>
              <a:buChar char="•"/>
            </a:pPr>
            <a:r>
              <a:rPr lang="en-US" sz="2013" spc="28">
                <a:solidFill>
                  <a:srgbClr val="F8F7F2"/>
                </a:solidFill>
                <a:latin typeface="Open Sans"/>
              </a:rPr>
              <a:t>поддержка инициатив студентов реализации программ научной, профилактической информационно-технологической направленности.</a:t>
            </a:r>
          </a:p>
        </p:txBody>
      </p:sp>
      <p:sp>
        <p:nvSpPr>
          <p:cNvPr id="11" name="Freeform 11"/>
          <p:cNvSpPr/>
          <p:nvPr/>
        </p:nvSpPr>
        <p:spPr>
          <a:xfrm>
            <a:off x="16714520" y="-2706595"/>
            <a:ext cx="8591233" cy="8229600"/>
          </a:xfrm>
          <a:custGeom>
            <a:avLst/>
            <a:gdLst/>
            <a:ahLst/>
            <a:cxnLst/>
            <a:rect l="l" t="t" r="r" b="b"/>
            <a:pathLst>
              <a:path w="8591233" h="8229600">
                <a:moveTo>
                  <a:pt x="0" y="0"/>
                </a:moveTo>
                <a:lnTo>
                  <a:pt x="8591233" y="0"/>
                </a:lnTo>
                <a:lnTo>
                  <a:pt x="859123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154878" y="8736120"/>
            <a:ext cx="2767343" cy="1962298"/>
          </a:xfrm>
          <a:custGeom>
            <a:avLst/>
            <a:gdLst/>
            <a:ahLst/>
            <a:cxnLst/>
            <a:rect l="l" t="t" r="r" b="b"/>
            <a:pathLst>
              <a:path w="2767343" h="1962298">
                <a:moveTo>
                  <a:pt x="0" y="0"/>
                </a:moveTo>
                <a:lnTo>
                  <a:pt x="2767343" y="0"/>
                </a:lnTo>
                <a:lnTo>
                  <a:pt x="2767343" y="1962298"/>
                </a:lnTo>
                <a:lnTo>
                  <a:pt x="0" y="19622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8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9381030" y="1430510"/>
            <a:ext cx="7333490" cy="1187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00"/>
              </a:lnSpc>
            </a:pPr>
            <a:r>
              <a:rPr lang="en-US" sz="5928">
                <a:solidFill>
                  <a:srgbClr val="FFFFFF"/>
                </a:solidFill>
                <a:latin typeface="Agrandir Grand Bold"/>
              </a:rPr>
              <a:t>Наши задачи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906" b="289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5400000">
            <a:off x="-7925316" y="-1086284"/>
            <a:ext cx="13007080" cy="12459569"/>
          </a:xfrm>
          <a:custGeom>
            <a:avLst/>
            <a:gdLst/>
            <a:ahLst/>
            <a:cxnLst/>
            <a:rect l="l" t="t" r="r" b="b"/>
            <a:pathLst>
              <a:path w="13007080" h="12459569">
                <a:moveTo>
                  <a:pt x="0" y="0"/>
                </a:moveTo>
                <a:lnTo>
                  <a:pt x="13007080" y="0"/>
                </a:lnTo>
                <a:lnTo>
                  <a:pt x="13007080" y="12459568"/>
                </a:lnTo>
                <a:lnTo>
                  <a:pt x="0" y="124595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58799" y="2066766"/>
            <a:ext cx="7177156" cy="7191534"/>
            <a:chOff x="0" y="0"/>
            <a:chExt cx="10143490" cy="101638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143351" cy="10163632"/>
            </a:xfrm>
            <a:custGeom>
              <a:avLst/>
              <a:gdLst/>
              <a:ahLst/>
              <a:cxnLst/>
              <a:rect l="l" t="t" r="r" b="b"/>
              <a:pathLst>
                <a:path w="10143351" h="10163632">
                  <a:moveTo>
                    <a:pt x="0" y="0"/>
                  </a:moveTo>
                  <a:lnTo>
                    <a:pt x="10143351" y="0"/>
                  </a:lnTo>
                  <a:lnTo>
                    <a:pt x="10143351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4"/>
              <a:stretch>
                <a:fillRect t="-25" b="-25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3149600" y="2368550"/>
              <a:ext cx="5156200" cy="6858000"/>
            </a:xfrm>
            <a:custGeom>
              <a:avLst/>
              <a:gdLst/>
              <a:ahLst/>
              <a:cxnLst/>
              <a:rect l="l" t="t" r="r" b="b"/>
              <a:pathLst>
                <a:path w="5156200" h="6858000">
                  <a:moveTo>
                    <a:pt x="0" y="0"/>
                  </a:moveTo>
                  <a:lnTo>
                    <a:pt x="5156200" y="0"/>
                  </a:lnTo>
                  <a:lnTo>
                    <a:pt x="5156200" y="6858000"/>
                  </a:lnTo>
                  <a:lnTo>
                    <a:pt x="0" y="6858000"/>
                  </a:lnTo>
                  <a:close/>
                </a:path>
              </a:pathLst>
            </a:custGeom>
            <a:blipFill>
              <a:blip r:embed="rId5"/>
              <a:stretch>
                <a:fillRect l="-77584" r="-110513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374650" y="673100"/>
              <a:ext cx="6318250" cy="8427288"/>
            </a:xfrm>
            <a:custGeom>
              <a:avLst/>
              <a:gdLst/>
              <a:ahLst/>
              <a:cxnLst/>
              <a:rect l="l" t="t" r="r" b="b"/>
              <a:pathLst>
                <a:path w="6318250" h="8427288">
                  <a:moveTo>
                    <a:pt x="2560460" y="1417091"/>
                  </a:moveTo>
                  <a:lnTo>
                    <a:pt x="2559050" y="8427288"/>
                  </a:lnTo>
                  <a:lnTo>
                    <a:pt x="0" y="8427288"/>
                  </a:lnTo>
                  <a:lnTo>
                    <a:pt x="0" y="0"/>
                  </a:lnTo>
                  <a:lnTo>
                    <a:pt x="6318250" y="0"/>
                  </a:lnTo>
                  <a:lnTo>
                    <a:pt x="6318250" y="1098550"/>
                  </a:lnTo>
                  <a:lnTo>
                    <a:pt x="2878087" y="1099439"/>
                  </a:lnTo>
                  <a:cubicBezTo>
                    <a:pt x="2702674" y="1099490"/>
                    <a:pt x="2560498" y="1241679"/>
                    <a:pt x="2560460" y="1417091"/>
                  </a:cubicBezTo>
                  <a:close/>
                </a:path>
              </a:pathLst>
            </a:custGeom>
            <a:blipFill>
              <a:blip r:embed="rId6"/>
              <a:stretch>
                <a:fillRect l="-39140" r="-61055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3030442" y="8924055"/>
            <a:ext cx="2527219" cy="1792028"/>
          </a:xfrm>
          <a:custGeom>
            <a:avLst/>
            <a:gdLst/>
            <a:ahLst/>
            <a:cxnLst/>
            <a:rect l="l" t="t" r="r" b="b"/>
            <a:pathLst>
              <a:path w="2527219" h="1792028">
                <a:moveTo>
                  <a:pt x="0" y="0"/>
                </a:moveTo>
                <a:lnTo>
                  <a:pt x="2527219" y="0"/>
                </a:lnTo>
                <a:lnTo>
                  <a:pt x="2527219" y="1792028"/>
                </a:lnTo>
                <a:lnTo>
                  <a:pt x="0" y="17920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7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610755" y="1785090"/>
            <a:ext cx="8743457" cy="1165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23"/>
              </a:lnSpc>
            </a:pPr>
            <a:r>
              <a:rPr lang="en-US" sz="3231" u="sng" spc="87" dirty="0">
                <a:solidFill>
                  <a:srgbClr val="F8F7F2"/>
                </a:solidFill>
                <a:latin typeface="Gatwick"/>
              </a:rPr>
              <a:t>Мобильная школа робототехники "Cyber Class"</a:t>
            </a:r>
            <a:endParaRPr lang="en-US" sz="3231" u="sng" spc="87" dirty="0">
              <a:solidFill>
                <a:srgbClr val="F8F7F2"/>
              </a:solidFill>
              <a:latin typeface="Gatwick"/>
              <a:hlinkClick r:id="rId9" tooltip="https://lk.krasgrant.ru/userapplications/629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610755" y="599542"/>
            <a:ext cx="9178464" cy="976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45"/>
              </a:lnSpc>
            </a:pPr>
            <a:r>
              <a:rPr lang="en-US" sz="5389">
                <a:solidFill>
                  <a:srgbClr val="F8F7F2"/>
                </a:solidFill>
                <a:latin typeface="Gatwick Bold Bold"/>
              </a:rPr>
              <a:t>Волонтерские проекты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0988713" y="3514035"/>
            <a:ext cx="3803948" cy="1478850"/>
            <a:chOff x="0" y="0"/>
            <a:chExt cx="1001863" cy="38949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01863" cy="389491"/>
            </a:xfrm>
            <a:custGeom>
              <a:avLst/>
              <a:gdLst/>
              <a:ahLst/>
              <a:cxnLst/>
              <a:rect l="l" t="t" r="r" b="b"/>
              <a:pathLst>
                <a:path w="1001863" h="389491">
                  <a:moveTo>
                    <a:pt x="103797" y="0"/>
                  </a:moveTo>
                  <a:lnTo>
                    <a:pt x="898066" y="0"/>
                  </a:lnTo>
                  <a:cubicBezTo>
                    <a:pt x="925595" y="0"/>
                    <a:pt x="951996" y="10936"/>
                    <a:pt x="971461" y="30401"/>
                  </a:cubicBezTo>
                  <a:cubicBezTo>
                    <a:pt x="990927" y="49867"/>
                    <a:pt x="1001863" y="76268"/>
                    <a:pt x="1001863" y="103797"/>
                  </a:cubicBezTo>
                  <a:lnTo>
                    <a:pt x="1001863" y="285695"/>
                  </a:lnTo>
                  <a:cubicBezTo>
                    <a:pt x="1001863" y="313223"/>
                    <a:pt x="990927" y="339624"/>
                    <a:pt x="971461" y="359090"/>
                  </a:cubicBezTo>
                  <a:cubicBezTo>
                    <a:pt x="951996" y="378556"/>
                    <a:pt x="925595" y="389491"/>
                    <a:pt x="898066" y="389491"/>
                  </a:cubicBezTo>
                  <a:lnTo>
                    <a:pt x="103797" y="389491"/>
                  </a:lnTo>
                  <a:cubicBezTo>
                    <a:pt x="76268" y="389491"/>
                    <a:pt x="49867" y="378556"/>
                    <a:pt x="30401" y="359090"/>
                  </a:cubicBezTo>
                  <a:cubicBezTo>
                    <a:pt x="10936" y="339624"/>
                    <a:pt x="0" y="313223"/>
                    <a:pt x="0" y="285695"/>
                  </a:cubicBezTo>
                  <a:lnTo>
                    <a:pt x="0" y="103797"/>
                  </a:lnTo>
                  <a:cubicBezTo>
                    <a:pt x="0" y="76268"/>
                    <a:pt x="10936" y="49867"/>
                    <a:pt x="30401" y="30401"/>
                  </a:cubicBezTo>
                  <a:cubicBezTo>
                    <a:pt x="49867" y="10936"/>
                    <a:pt x="76268" y="0"/>
                    <a:pt x="103797" y="0"/>
                  </a:cubicBezTo>
                  <a:close/>
                </a:path>
              </a:pathLst>
            </a:custGeom>
            <a:solidFill>
              <a:srgbClr val="FFFFFF">
                <a:alpha val="13725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171450"/>
              <a:ext cx="812800" cy="98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11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952183" y="5263415"/>
            <a:ext cx="3803948" cy="1478850"/>
            <a:chOff x="0" y="0"/>
            <a:chExt cx="1001863" cy="38949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01863" cy="389491"/>
            </a:xfrm>
            <a:custGeom>
              <a:avLst/>
              <a:gdLst/>
              <a:ahLst/>
              <a:cxnLst/>
              <a:rect l="l" t="t" r="r" b="b"/>
              <a:pathLst>
                <a:path w="1001863" h="389491">
                  <a:moveTo>
                    <a:pt x="103797" y="0"/>
                  </a:moveTo>
                  <a:lnTo>
                    <a:pt x="898066" y="0"/>
                  </a:lnTo>
                  <a:cubicBezTo>
                    <a:pt x="925595" y="0"/>
                    <a:pt x="951996" y="10936"/>
                    <a:pt x="971461" y="30401"/>
                  </a:cubicBezTo>
                  <a:cubicBezTo>
                    <a:pt x="990927" y="49867"/>
                    <a:pt x="1001863" y="76268"/>
                    <a:pt x="1001863" y="103797"/>
                  </a:cubicBezTo>
                  <a:lnTo>
                    <a:pt x="1001863" y="285695"/>
                  </a:lnTo>
                  <a:cubicBezTo>
                    <a:pt x="1001863" y="313223"/>
                    <a:pt x="990927" y="339624"/>
                    <a:pt x="971461" y="359090"/>
                  </a:cubicBezTo>
                  <a:cubicBezTo>
                    <a:pt x="951996" y="378556"/>
                    <a:pt x="925595" y="389491"/>
                    <a:pt x="898066" y="389491"/>
                  </a:cubicBezTo>
                  <a:lnTo>
                    <a:pt x="103797" y="389491"/>
                  </a:lnTo>
                  <a:cubicBezTo>
                    <a:pt x="76268" y="389491"/>
                    <a:pt x="49867" y="378556"/>
                    <a:pt x="30401" y="359090"/>
                  </a:cubicBezTo>
                  <a:cubicBezTo>
                    <a:pt x="10936" y="339624"/>
                    <a:pt x="0" y="313223"/>
                    <a:pt x="0" y="285695"/>
                  </a:cubicBezTo>
                  <a:lnTo>
                    <a:pt x="0" y="103797"/>
                  </a:lnTo>
                  <a:cubicBezTo>
                    <a:pt x="0" y="76268"/>
                    <a:pt x="10936" y="49867"/>
                    <a:pt x="30401" y="30401"/>
                  </a:cubicBezTo>
                  <a:cubicBezTo>
                    <a:pt x="49867" y="10936"/>
                    <a:pt x="76268" y="0"/>
                    <a:pt x="103797" y="0"/>
                  </a:cubicBezTo>
                  <a:close/>
                </a:path>
              </a:pathLst>
            </a:custGeom>
            <a:solidFill>
              <a:srgbClr val="FFFFFF">
                <a:alpha val="13725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171450"/>
              <a:ext cx="812800" cy="98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11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952183" y="7008965"/>
            <a:ext cx="3803948" cy="1478850"/>
            <a:chOff x="0" y="0"/>
            <a:chExt cx="1001863" cy="38949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01863" cy="389491"/>
            </a:xfrm>
            <a:custGeom>
              <a:avLst/>
              <a:gdLst/>
              <a:ahLst/>
              <a:cxnLst/>
              <a:rect l="l" t="t" r="r" b="b"/>
              <a:pathLst>
                <a:path w="1001863" h="389491">
                  <a:moveTo>
                    <a:pt x="103797" y="0"/>
                  </a:moveTo>
                  <a:lnTo>
                    <a:pt x="898066" y="0"/>
                  </a:lnTo>
                  <a:cubicBezTo>
                    <a:pt x="925595" y="0"/>
                    <a:pt x="951996" y="10936"/>
                    <a:pt x="971461" y="30401"/>
                  </a:cubicBezTo>
                  <a:cubicBezTo>
                    <a:pt x="990927" y="49867"/>
                    <a:pt x="1001863" y="76268"/>
                    <a:pt x="1001863" y="103797"/>
                  </a:cubicBezTo>
                  <a:lnTo>
                    <a:pt x="1001863" y="285695"/>
                  </a:lnTo>
                  <a:cubicBezTo>
                    <a:pt x="1001863" y="313223"/>
                    <a:pt x="990927" y="339624"/>
                    <a:pt x="971461" y="359090"/>
                  </a:cubicBezTo>
                  <a:cubicBezTo>
                    <a:pt x="951996" y="378556"/>
                    <a:pt x="925595" y="389491"/>
                    <a:pt x="898066" y="389491"/>
                  </a:cubicBezTo>
                  <a:lnTo>
                    <a:pt x="103797" y="389491"/>
                  </a:lnTo>
                  <a:cubicBezTo>
                    <a:pt x="76268" y="389491"/>
                    <a:pt x="49867" y="378556"/>
                    <a:pt x="30401" y="359090"/>
                  </a:cubicBezTo>
                  <a:cubicBezTo>
                    <a:pt x="10936" y="339624"/>
                    <a:pt x="0" y="313223"/>
                    <a:pt x="0" y="285695"/>
                  </a:cubicBezTo>
                  <a:lnTo>
                    <a:pt x="0" y="103797"/>
                  </a:lnTo>
                  <a:cubicBezTo>
                    <a:pt x="0" y="76268"/>
                    <a:pt x="10936" y="49867"/>
                    <a:pt x="30401" y="30401"/>
                  </a:cubicBezTo>
                  <a:cubicBezTo>
                    <a:pt x="49867" y="10936"/>
                    <a:pt x="76268" y="0"/>
                    <a:pt x="103797" y="0"/>
                  </a:cubicBezTo>
                  <a:close/>
                </a:path>
              </a:pathLst>
            </a:custGeom>
            <a:solidFill>
              <a:srgbClr val="FFFFFF">
                <a:alpha val="13725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171450"/>
              <a:ext cx="812800" cy="98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11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321878" y="3514035"/>
            <a:ext cx="1512655" cy="1478850"/>
            <a:chOff x="0" y="0"/>
            <a:chExt cx="398395" cy="38949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98395" cy="389491"/>
            </a:xfrm>
            <a:custGeom>
              <a:avLst/>
              <a:gdLst/>
              <a:ahLst/>
              <a:cxnLst/>
              <a:rect l="l" t="t" r="r" b="b"/>
              <a:pathLst>
                <a:path w="398395" h="389491">
                  <a:moveTo>
                    <a:pt x="194746" y="0"/>
                  </a:moveTo>
                  <a:lnTo>
                    <a:pt x="203649" y="0"/>
                  </a:lnTo>
                  <a:cubicBezTo>
                    <a:pt x="311204" y="0"/>
                    <a:pt x="398395" y="87191"/>
                    <a:pt x="398395" y="194746"/>
                  </a:cubicBezTo>
                  <a:lnTo>
                    <a:pt x="398395" y="194746"/>
                  </a:lnTo>
                  <a:cubicBezTo>
                    <a:pt x="398395" y="302301"/>
                    <a:pt x="311204" y="389491"/>
                    <a:pt x="203649" y="389491"/>
                  </a:cubicBezTo>
                  <a:lnTo>
                    <a:pt x="194746" y="389491"/>
                  </a:lnTo>
                  <a:cubicBezTo>
                    <a:pt x="87191" y="389491"/>
                    <a:pt x="0" y="302301"/>
                    <a:pt x="0" y="194746"/>
                  </a:cubicBezTo>
                  <a:lnTo>
                    <a:pt x="0" y="194746"/>
                  </a:lnTo>
                  <a:cubicBezTo>
                    <a:pt x="0" y="87191"/>
                    <a:pt x="87191" y="0"/>
                    <a:pt x="194746" y="0"/>
                  </a:cubicBezTo>
                  <a:close/>
                </a:path>
              </a:pathLst>
            </a:custGeom>
            <a:solidFill>
              <a:srgbClr val="FFFFFF">
                <a:alpha val="13725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171450"/>
              <a:ext cx="812800" cy="98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11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321878" y="5263415"/>
            <a:ext cx="1512655" cy="1478850"/>
            <a:chOff x="0" y="0"/>
            <a:chExt cx="398395" cy="38949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98395" cy="389491"/>
            </a:xfrm>
            <a:custGeom>
              <a:avLst/>
              <a:gdLst/>
              <a:ahLst/>
              <a:cxnLst/>
              <a:rect l="l" t="t" r="r" b="b"/>
              <a:pathLst>
                <a:path w="398395" h="389491">
                  <a:moveTo>
                    <a:pt x="194746" y="0"/>
                  </a:moveTo>
                  <a:lnTo>
                    <a:pt x="203649" y="0"/>
                  </a:lnTo>
                  <a:cubicBezTo>
                    <a:pt x="311204" y="0"/>
                    <a:pt x="398395" y="87191"/>
                    <a:pt x="398395" y="194746"/>
                  </a:cubicBezTo>
                  <a:lnTo>
                    <a:pt x="398395" y="194746"/>
                  </a:lnTo>
                  <a:cubicBezTo>
                    <a:pt x="398395" y="302301"/>
                    <a:pt x="311204" y="389491"/>
                    <a:pt x="203649" y="389491"/>
                  </a:cubicBezTo>
                  <a:lnTo>
                    <a:pt x="194746" y="389491"/>
                  </a:lnTo>
                  <a:cubicBezTo>
                    <a:pt x="87191" y="389491"/>
                    <a:pt x="0" y="302301"/>
                    <a:pt x="0" y="194746"/>
                  </a:cubicBezTo>
                  <a:lnTo>
                    <a:pt x="0" y="194746"/>
                  </a:lnTo>
                  <a:cubicBezTo>
                    <a:pt x="0" y="87191"/>
                    <a:pt x="87191" y="0"/>
                    <a:pt x="194746" y="0"/>
                  </a:cubicBezTo>
                  <a:close/>
                </a:path>
              </a:pathLst>
            </a:custGeom>
            <a:solidFill>
              <a:srgbClr val="FFFFFF">
                <a:alpha val="13725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171450"/>
              <a:ext cx="812800" cy="98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11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307588" y="7008965"/>
            <a:ext cx="1512655" cy="1478850"/>
            <a:chOff x="0" y="0"/>
            <a:chExt cx="398395" cy="38949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98395" cy="389491"/>
            </a:xfrm>
            <a:custGeom>
              <a:avLst/>
              <a:gdLst/>
              <a:ahLst/>
              <a:cxnLst/>
              <a:rect l="l" t="t" r="r" b="b"/>
              <a:pathLst>
                <a:path w="398395" h="389491">
                  <a:moveTo>
                    <a:pt x="194746" y="0"/>
                  </a:moveTo>
                  <a:lnTo>
                    <a:pt x="203649" y="0"/>
                  </a:lnTo>
                  <a:cubicBezTo>
                    <a:pt x="311204" y="0"/>
                    <a:pt x="398395" y="87191"/>
                    <a:pt x="398395" y="194746"/>
                  </a:cubicBezTo>
                  <a:lnTo>
                    <a:pt x="398395" y="194746"/>
                  </a:lnTo>
                  <a:cubicBezTo>
                    <a:pt x="398395" y="302301"/>
                    <a:pt x="311204" y="389491"/>
                    <a:pt x="203649" y="389491"/>
                  </a:cubicBezTo>
                  <a:lnTo>
                    <a:pt x="194746" y="389491"/>
                  </a:lnTo>
                  <a:cubicBezTo>
                    <a:pt x="87191" y="389491"/>
                    <a:pt x="0" y="302301"/>
                    <a:pt x="0" y="194746"/>
                  </a:cubicBezTo>
                  <a:lnTo>
                    <a:pt x="0" y="194746"/>
                  </a:lnTo>
                  <a:cubicBezTo>
                    <a:pt x="0" y="87191"/>
                    <a:pt x="87191" y="0"/>
                    <a:pt x="194746" y="0"/>
                  </a:cubicBezTo>
                  <a:close/>
                </a:path>
              </a:pathLst>
            </a:custGeom>
            <a:solidFill>
              <a:srgbClr val="FFFFFF">
                <a:alpha val="13725"/>
              </a:srgbClr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171450"/>
              <a:ext cx="812800" cy="98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11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15883193" y="-4114800"/>
            <a:ext cx="8591233" cy="8229600"/>
          </a:xfrm>
          <a:custGeom>
            <a:avLst/>
            <a:gdLst/>
            <a:ahLst/>
            <a:cxnLst/>
            <a:rect l="l" t="t" r="r" b="b"/>
            <a:pathLst>
              <a:path w="8591233" h="8229600">
                <a:moveTo>
                  <a:pt x="0" y="0"/>
                </a:moveTo>
                <a:lnTo>
                  <a:pt x="8591233" y="0"/>
                </a:lnTo>
                <a:lnTo>
                  <a:pt x="859123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6409219" y="662015"/>
            <a:ext cx="1702596" cy="2288776"/>
          </a:xfrm>
          <a:custGeom>
            <a:avLst/>
            <a:gdLst/>
            <a:ahLst/>
            <a:cxnLst/>
            <a:rect l="l" t="t" r="r" b="b"/>
            <a:pathLst>
              <a:path w="1702596" h="2288776">
                <a:moveTo>
                  <a:pt x="0" y="0"/>
                </a:moveTo>
                <a:lnTo>
                  <a:pt x="1702596" y="0"/>
                </a:lnTo>
                <a:lnTo>
                  <a:pt x="1702596" y="2288776"/>
                </a:lnTo>
                <a:lnTo>
                  <a:pt x="0" y="22887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11210494" y="3693938"/>
            <a:ext cx="3383244" cy="940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52"/>
              </a:lnSpc>
            </a:pPr>
            <a:r>
              <a:rPr lang="en-US" sz="1425" spc="99">
                <a:solidFill>
                  <a:srgbClr val="FFFFFF"/>
                </a:solidFill>
                <a:latin typeface="Open Sans"/>
              </a:rPr>
              <a:t>проведение мобильных профпроб по робототехнике с привлечением волонтеров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210494" y="5545343"/>
            <a:ext cx="3383244" cy="617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52"/>
              </a:lnSpc>
            </a:pPr>
            <a:r>
              <a:rPr lang="en-US" sz="1425" spc="99">
                <a:solidFill>
                  <a:srgbClr val="FFFFFF"/>
                </a:solidFill>
                <a:latin typeface="Open Sans"/>
              </a:rPr>
              <a:t>школьники 8-11 классов г. Красноярска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210494" y="7368381"/>
            <a:ext cx="3383244" cy="918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48"/>
              </a:lnSpc>
            </a:pPr>
            <a:r>
              <a:rPr lang="en-US" sz="1525" spc="106">
                <a:solidFill>
                  <a:srgbClr val="FFFFFF"/>
                </a:solidFill>
                <a:latin typeface="Open Sans"/>
              </a:rPr>
              <a:t>организованы стажировки по робототехнике для студентов-волонтеров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578878" y="3893567"/>
            <a:ext cx="970075" cy="1000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43"/>
              </a:lnSpc>
            </a:pPr>
            <a:r>
              <a:rPr lang="en-US" sz="5340" spc="277">
                <a:solidFill>
                  <a:srgbClr val="F8F7F2"/>
                </a:solidFill>
                <a:latin typeface="Gatwick Bold"/>
              </a:rPr>
              <a:t>6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522058" y="3697616"/>
            <a:ext cx="1083714" cy="404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9"/>
              </a:lnSpc>
            </a:pPr>
            <a:r>
              <a:rPr lang="en-US" sz="1068" spc="55">
                <a:solidFill>
                  <a:srgbClr val="F8F7F2"/>
                </a:solidFill>
                <a:latin typeface="Agrandir Thin Bold"/>
              </a:rPr>
              <a:t>мобильные профпробы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9457523" y="5553394"/>
            <a:ext cx="1241365" cy="98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5"/>
              </a:lnSpc>
            </a:pPr>
            <a:r>
              <a:rPr lang="en-US" sz="5300" spc="275">
                <a:solidFill>
                  <a:srgbClr val="F8F7F2"/>
                </a:solidFill>
                <a:latin typeface="Gatwick Bold"/>
              </a:rPr>
              <a:t>75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536348" y="5399742"/>
            <a:ext cx="1083714" cy="213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9"/>
              </a:lnSpc>
            </a:pPr>
            <a:r>
              <a:rPr lang="en-US" sz="1068" spc="55">
                <a:solidFill>
                  <a:srgbClr val="F8F7F2"/>
                </a:solidFill>
                <a:latin typeface="Agrandir Thin Bold"/>
              </a:rPr>
              <a:t>участники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9550303" y="7273695"/>
            <a:ext cx="970075" cy="1000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43"/>
              </a:lnSpc>
            </a:pPr>
            <a:r>
              <a:rPr lang="en-US" sz="5340" spc="277">
                <a:solidFill>
                  <a:srgbClr val="F8F7F2"/>
                </a:solidFill>
                <a:latin typeface="Gatwick Bold"/>
              </a:rPr>
              <a:t>3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9550303" y="7221902"/>
            <a:ext cx="1083714" cy="213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9"/>
              </a:lnSpc>
            </a:pPr>
            <a:r>
              <a:rPr lang="en-US" sz="1068" spc="55">
                <a:solidFill>
                  <a:srgbClr val="F8F7F2"/>
                </a:solidFill>
                <a:latin typeface="Agrandir Thin Bold"/>
              </a:rPr>
              <a:t>стажировки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906" b="289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5400000">
            <a:off x="-7925316" y="-1086284"/>
            <a:ext cx="13007080" cy="12459569"/>
          </a:xfrm>
          <a:custGeom>
            <a:avLst/>
            <a:gdLst/>
            <a:ahLst/>
            <a:cxnLst/>
            <a:rect l="l" t="t" r="r" b="b"/>
            <a:pathLst>
              <a:path w="13007080" h="12459569">
                <a:moveTo>
                  <a:pt x="0" y="0"/>
                </a:moveTo>
                <a:lnTo>
                  <a:pt x="13007080" y="0"/>
                </a:lnTo>
                <a:lnTo>
                  <a:pt x="13007080" y="12459568"/>
                </a:lnTo>
                <a:lnTo>
                  <a:pt x="0" y="124595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682" y="2259557"/>
            <a:ext cx="7177156" cy="7191534"/>
            <a:chOff x="0" y="0"/>
            <a:chExt cx="10143490" cy="101638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143351" cy="10163632"/>
            </a:xfrm>
            <a:custGeom>
              <a:avLst/>
              <a:gdLst/>
              <a:ahLst/>
              <a:cxnLst/>
              <a:rect l="l" t="t" r="r" b="b"/>
              <a:pathLst>
                <a:path w="10143351" h="10163632">
                  <a:moveTo>
                    <a:pt x="0" y="0"/>
                  </a:moveTo>
                  <a:lnTo>
                    <a:pt x="10143351" y="0"/>
                  </a:lnTo>
                  <a:lnTo>
                    <a:pt x="10143351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4"/>
              <a:stretch>
                <a:fillRect t="-25" b="-25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3149600" y="2368550"/>
              <a:ext cx="5156200" cy="6858000"/>
            </a:xfrm>
            <a:custGeom>
              <a:avLst/>
              <a:gdLst/>
              <a:ahLst/>
              <a:cxnLst/>
              <a:rect l="l" t="t" r="r" b="b"/>
              <a:pathLst>
                <a:path w="5156200" h="6858000">
                  <a:moveTo>
                    <a:pt x="0" y="0"/>
                  </a:moveTo>
                  <a:lnTo>
                    <a:pt x="5156200" y="0"/>
                  </a:lnTo>
                  <a:lnTo>
                    <a:pt x="5156200" y="6858000"/>
                  </a:lnTo>
                  <a:lnTo>
                    <a:pt x="0" y="6858000"/>
                  </a:lnTo>
                  <a:close/>
                </a:path>
              </a:pathLst>
            </a:custGeom>
            <a:blipFill>
              <a:blip r:embed="rId5"/>
              <a:stretch>
                <a:fillRect t="-123" b="-123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374650" y="673100"/>
              <a:ext cx="6318250" cy="8427288"/>
            </a:xfrm>
            <a:custGeom>
              <a:avLst/>
              <a:gdLst/>
              <a:ahLst/>
              <a:cxnLst/>
              <a:rect l="l" t="t" r="r" b="b"/>
              <a:pathLst>
                <a:path w="6318250" h="8427288">
                  <a:moveTo>
                    <a:pt x="2560460" y="1417091"/>
                  </a:moveTo>
                  <a:lnTo>
                    <a:pt x="2559050" y="8427288"/>
                  </a:lnTo>
                  <a:lnTo>
                    <a:pt x="0" y="8427288"/>
                  </a:lnTo>
                  <a:lnTo>
                    <a:pt x="0" y="0"/>
                  </a:lnTo>
                  <a:lnTo>
                    <a:pt x="6318250" y="0"/>
                  </a:lnTo>
                  <a:lnTo>
                    <a:pt x="6318250" y="1098550"/>
                  </a:lnTo>
                  <a:lnTo>
                    <a:pt x="2878087" y="1099439"/>
                  </a:lnTo>
                  <a:cubicBezTo>
                    <a:pt x="2702674" y="1099490"/>
                    <a:pt x="2560498" y="1241679"/>
                    <a:pt x="2560460" y="1417091"/>
                  </a:cubicBezTo>
                  <a:close/>
                </a:path>
              </a:pathLst>
            </a:custGeom>
            <a:blipFill>
              <a:blip r:embed="rId6"/>
              <a:stretch>
                <a:fillRect l="-94585" r="-94585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3030442" y="8924055"/>
            <a:ext cx="2527219" cy="1792028"/>
          </a:xfrm>
          <a:custGeom>
            <a:avLst/>
            <a:gdLst/>
            <a:ahLst/>
            <a:cxnLst/>
            <a:rect l="l" t="t" r="r" b="b"/>
            <a:pathLst>
              <a:path w="2527219" h="1792028">
                <a:moveTo>
                  <a:pt x="0" y="0"/>
                </a:moveTo>
                <a:lnTo>
                  <a:pt x="2527219" y="0"/>
                </a:lnTo>
                <a:lnTo>
                  <a:pt x="2527219" y="1792028"/>
                </a:lnTo>
                <a:lnTo>
                  <a:pt x="0" y="17920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7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610755" y="1785090"/>
            <a:ext cx="8743457" cy="1165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23"/>
              </a:lnSpc>
            </a:pPr>
            <a:r>
              <a:rPr lang="en-US" sz="3231" u="sng" spc="87" dirty="0">
                <a:solidFill>
                  <a:srgbClr val="F8F7F2"/>
                </a:solidFill>
                <a:latin typeface="Gatwick"/>
              </a:rPr>
              <a:t>Мобильная школа робототехники и 3D-печати "Cyber Class"</a:t>
            </a:r>
            <a:endParaRPr lang="en-US" sz="3231" u="sng" spc="87" dirty="0">
              <a:solidFill>
                <a:srgbClr val="F8F7F2"/>
              </a:solidFill>
              <a:latin typeface="Gatwick"/>
              <a:hlinkClick r:id="rId9" tooltip="https://lk.krasgrant.ru/userapplications/629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534169" y="709641"/>
            <a:ext cx="9656487" cy="976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45"/>
              </a:lnSpc>
            </a:pPr>
            <a:r>
              <a:rPr lang="en-US" sz="5389">
                <a:solidFill>
                  <a:srgbClr val="F8F7F2"/>
                </a:solidFill>
                <a:latin typeface="Gatwick Bold Bold"/>
              </a:rPr>
              <a:t>Волонтерские  проекты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9002504" y="3265116"/>
            <a:ext cx="3803948" cy="1478850"/>
            <a:chOff x="0" y="0"/>
            <a:chExt cx="1001863" cy="38949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01863" cy="389491"/>
            </a:xfrm>
            <a:custGeom>
              <a:avLst/>
              <a:gdLst/>
              <a:ahLst/>
              <a:cxnLst/>
              <a:rect l="l" t="t" r="r" b="b"/>
              <a:pathLst>
                <a:path w="1001863" h="389491">
                  <a:moveTo>
                    <a:pt x="103797" y="0"/>
                  </a:moveTo>
                  <a:lnTo>
                    <a:pt x="898066" y="0"/>
                  </a:lnTo>
                  <a:cubicBezTo>
                    <a:pt x="925595" y="0"/>
                    <a:pt x="951996" y="10936"/>
                    <a:pt x="971461" y="30401"/>
                  </a:cubicBezTo>
                  <a:cubicBezTo>
                    <a:pt x="990927" y="49867"/>
                    <a:pt x="1001863" y="76268"/>
                    <a:pt x="1001863" y="103797"/>
                  </a:cubicBezTo>
                  <a:lnTo>
                    <a:pt x="1001863" y="285695"/>
                  </a:lnTo>
                  <a:cubicBezTo>
                    <a:pt x="1001863" y="313223"/>
                    <a:pt x="990927" y="339624"/>
                    <a:pt x="971461" y="359090"/>
                  </a:cubicBezTo>
                  <a:cubicBezTo>
                    <a:pt x="951996" y="378556"/>
                    <a:pt x="925595" y="389491"/>
                    <a:pt x="898066" y="389491"/>
                  </a:cubicBezTo>
                  <a:lnTo>
                    <a:pt x="103797" y="389491"/>
                  </a:lnTo>
                  <a:cubicBezTo>
                    <a:pt x="76268" y="389491"/>
                    <a:pt x="49867" y="378556"/>
                    <a:pt x="30401" y="359090"/>
                  </a:cubicBezTo>
                  <a:cubicBezTo>
                    <a:pt x="10936" y="339624"/>
                    <a:pt x="0" y="313223"/>
                    <a:pt x="0" y="285695"/>
                  </a:cubicBezTo>
                  <a:lnTo>
                    <a:pt x="0" y="103797"/>
                  </a:lnTo>
                  <a:cubicBezTo>
                    <a:pt x="0" y="76268"/>
                    <a:pt x="10936" y="49867"/>
                    <a:pt x="30401" y="30401"/>
                  </a:cubicBezTo>
                  <a:cubicBezTo>
                    <a:pt x="49867" y="10936"/>
                    <a:pt x="76268" y="0"/>
                    <a:pt x="103797" y="0"/>
                  </a:cubicBezTo>
                  <a:close/>
                </a:path>
              </a:pathLst>
            </a:custGeom>
            <a:solidFill>
              <a:srgbClr val="FFFFFF">
                <a:alpha val="13725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171450"/>
              <a:ext cx="812800" cy="98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11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002504" y="5115899"/>
            <a:ext cx="3803948" cy="1478850"/>
            <a:chOff x="0" y="0"/>
            <a:chExt cx="1001863" cy="38949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01863" cy="389491"/>
            </a:xfrm>
            <a:custGeom>
              <a:avLst/>
              <a:gdLst/>
              <a:ahLst/>
              <a:cxnLst/>
              <a:rect l="l" t="t" r="r" b="b"/>
              <a:pathLst>
                <a:path w="1001863" h="389491">
                  <a:moveTo>
                    <a:pt x="103797" y="0"/>
                  </a:moveTo>
                  <a:lnTo>
                    <a:pt x="898066" y="0"/>
                  </a:lnTo>
                  <a:cubicBezTo>
                    <a:pt x="925595" y="0"/>
                    <a:pt x="951996" y="10936"/>
                    <a:pt x="971461" y="30401"/>
                  </a:cubicBezTo>
                  <a:cubicBezTo>
                    <a:pt x="990927" y="49867"/>
                    <a:pt x="1001863" y="76268"/>
                    <a:pt x="1001863" y="103797"/>
                  </a:cubicBezTo>
                  <a:lnTo>
                    <a:pt x="1001863" y="285695"/>
                  </a:lnTo>
                  <a:cubicBezTo>
                    <a:pt x="1001863" y="313223"/>
                    <a:pt x="990927" y="339624"/>
                    <a:pt x="971461" y="359090"/>
                  </a:cubicBezTo>
                  <a:cubicBezTo>
                    <a:pt x="951996" y="378556"/>
                    <a:pt x="925595" y="389491"/>
                    <a:pt x="898066" y="389491"/>
                  </a:cubicBezTo>
                  <a:lnTo>
                    <a:pt x="103797" y="389491"/>
                  </a:lnTo>
                  <a:cubicBezTo>
                    <a:pt x="76268" y="389491"/>
                    <a:pt x="49867" y="378556"/>
                    <a:pt x="30401" y="359090"/>
                  </a:cubicBezTo>
                  <a:cubicBezTo>
                    <a:pt x="10936" y="339624"/>
                    <a:pt x="0" y="313223"/>
                    <a:pt x="0" y="285695"/>
                  </a:cubicBezTo>
                  <a:lnTo>
                    <a:pt x="0" y="103797"/>
                  </a:lnTo>
                  <a:cubicBezTo>
                    <a:pt x="0" y="76268"/>
                    <a:pt x="10936" y="49867"/>
                    <a:pt x="30401" y="30401"/>
                  </a:cubicBezTo>
                  <a:cubicBezTo>
                    <a:pt x="49867" y="10936"/>
                    <a:pt x="76268" y="0"/>
                    <a:pt x="103797" y="0"/>
                  </a:cubicBezTo>
                  <a:close/>
                </a:path>
              </a:pathLst>
            </a:custGeom>
            <a:solidFill>
              <a:srgbClr val="FFFFFF">
                <a:alpha val="13725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171450"/>
              <a:ext cx="812800" cy="98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11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965974" y="6760046"/>
            <a:ext cx="3803948" cy="1478850"/>
            <a:chOff x="0" y="0"/>
            <a:chExt cx="1001863" cy="38949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01863" cy="389491"/>
            </a:xfrm>
            <a:custGeom>
              <a:avLst/>
              <a:gdLst/>
              <a:ahLst/>
              <a:cxnLst/>
              <a:rect l="l" t="t" r="r" b="b"/>
              <a:pathLst>
                <a:path w="1001863" h="389491">
                  <a:moveTo>
                    <a:pt x="103797" y="0"/>
                  </a:moveTo>
                  <a:lnTo>
                    <a:pt x="898066" y="0"/>
                  </a:lnTo>
                  <a:cubicBezTo>
                    <a:pt x="925595" y="0"/>
                    <a:pt x="951996" y="10936"/>
                    <a:pt x="971461" y="30401"/>
                  </a:cubicBezTo>
                  <a:cubicBezTo>
                    <a:pt x="990927" y="49867"/>
                    <a:pt x="1001863" y="76268"/>
                    <a:pt x="1001863" y="103797"/>
                  </a:cubicBezTo>
                  <a:lnTo>
                    <a:pt x="1001863" y="285695"/>
                  </a:lnTo>
                  <a:cubicBezTo>
                    <a:pt x="1001863" y="313223"/>
                    <a:pt x="990927" y="339624"/>
                    <a:pt x="971461" y="359090"/>
                  </a:cubicBezTo>
                  <a:cubicBezTo>
                    <a:pt x="951996" y="378556"/>
                    <a:pt x="925595" y="389491"/>
                    <a:pt x="898066" y="389491"/>
                  </a:cubicBezTo>
                  <a:lnTo>
                    <a:pt x="103797" y="389491"/>
                  </a:lnTo>
                  <a:cubicBezTo>
                    <a:pt x="76268" y="389491"/>
                    <a:pt x="49867" y="378556"/>
                    <a:pt x="30401" y="359090"/>
                  </a:cubicBezTo>
                  <a:cubicBezTo>
                    <a:pt x="10936" y="339624"/>
                    <a:pt x="0" y="313223"/>
                    <a:pt x="0" y="285695"/>
                  </a:cubicBezTo>
                  <a:lnTo>
                    <a:pt x="0" y="103797"/>
                  </a:lnTo>
                  <a:cubicBezTo>
                    <a:pt x="0" y="76268"/>
                    <a:pt x="10936" y="49867"/>
                    <a:pt x="30401" y="30401"/>
                  </a:cubicBezTo>
                  <a:cubicBezTo>
                    <a:pt x="49867" y="10936"/>
                    <a:pt x="76268" y="0"/>
                    <a:pt x="103797" y="0"/>
                  </a:cubicBezTo>
                  <a:close/>
                </a:path>
              </a:pathLst>
            </a:custGeom>
            <a:solidFill>
              <a:srgbClr val="FFFFFF">
                <a:alpha val="13725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171450"/>
              <a:ext cx="812800" cy="98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11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335669" y="3268946"/>
            <a:ext cx="1512655" cy="1478850"/>
            <a:chOff x="0" y="0"/>
            <a:chExt cx="398395" cy="38949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98395" cy="389491"/>
            </a:xfrm>
            <a:custGeom>
              <a:avLst/>
              <a:gdLst/>
              <a:ahLst/>
              <a:cxnLst/>
              <a:rect l="l" t="t" r="r" b="b"/>
              <a:pathLst>
                <a:path w="398395" h="389491">
                  <a:moveTo>
                    <a:pt x="194746" y="0"/>
                  </a:moveTo>
                  <a:lnTo>
                    <a:pt x="203649" y="0"/>
                  </a:lnTo>
                  <a:cubicBezTo>
                    <a:pt x="311204" y="0"/>
                    <a:pt x="398395" y="87191"/>
                    <a:pt x="398395" y="194746"/>
                  </a:cubicBezTo>
                  <a:lnTo>
                    <a:pt x="398395" y="194746"/>
                  </a:lnTo>
                  <a:cubicBezTo>
                    <a:pt x="398395" y="302301"/>
                    <a:pt x="311204" y="389491"/>
                    <a:pt x="203649" y="389491"/>
                  </a:cubicBezTo>
                  <a:lnTo>
                    <a:pt x="194746" y="389491"/>
                  </a:lnTo>
                  <a:cubicBezTo>
                    <a:pt x="87191" y="389491"/>
                    <a:pt x="0" y="302301"/>
                    <a:pt x="0" y="194746"/>
                  </a:cubicBezTo>
                  <a:lnTo>
                    <a:pt x="0" y="194746"/>
                  </a:lnTo>
                  <a:cubicBezTo>
                    <a:pt x="0" y="87191"/>
                    <a:pt x="87191" y="0"/>
                    <a:pt x="194746" y="0"/>
                  </a:cubicBezTo>
                  <a:close/>
                </a:path>
              </a:pathLst>
            </a:custGeom>
            <a:solidFill>
              <a:srgbClr val="FFFFFF">
                <a:alpha val="13725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171450"/>
              <a:ext cx="812800" cy="98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11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335669" y="5014496"/>
            <a:ext cx="1512655" cy="1478850"/>
            <a:chOff x="0" y="0"/>
            <a:chExt cx="398395" cy="38949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98395" cy="389491"/>
            </a:xfrm>
            <a:custGeom>
              <a:avLst/>
              <a:gdLst/>
              <a:ahLst/>
              <a:cxnLst/>
              <a:rect l="l" t="t" r="r" b="b"/>
              <a:pathLst>
                <a:path w="398395" h="389491">
                  <a:moveTo>
                    <a:pt x="194746" y="0"/>
                  </a:moveTo>
                  <a:lnTo>
                    <a:pt x="203649" y="0"/>
                  </a:lnTo>
                  <a:cubicBezTo>
                    <a:pt x="311204" y="0"/>
                    <a:pt x="398395" y="87191"/>
                    <a:pt x="398395" y="194746"/>
                  </a:cubicBezTo>
                  <a:lnTo>
                    <a:pt x="398395" y="194746"/>
                  </a:lnTo>
                  <a:cubicBezTo>
                    <a:pt x="398395" y="302301"/>
                    <a:pt x="311204" y="389491"/>
                    <a:pt x="203649" y="389491"/>
                  </a:cubicBezTo>
                  <a:lnTo>
                    <a:pt x="194746" y="389491"/>
                  </a:lnTo>
                  <a:cubicBezTo>
                    <a:pt x="87191" y="389491"/>
                    <a:pt x="0" y="302301"/>
                    <a:pt x="0" y="194746"/>
                  </a:cubicBezTo>
                  <a:lnTo>
                    <a:pt x="0" y="194746"/>
                  </a:lnTo>
                  <a:cubicBezTo>
                    <a:pt x="0" y="87191"/>
                    <a:pt x="87191" y="0"/>
                    <a:pt x="194746" y="0"/>
                  </a:cubicBezTo>
                  <a:close/>
                </a:path>
              </a:pathLst>
            </a:custGeom>
            <a:solidFill>
              <a:srgbClr val="FFFFFF">
                <a:alpha val="13725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171450"/>
              <a:ext cx="812800" cy="98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11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321379" y="6760046"/>
            <a:ext cx="1512655" cy="1478850"/>
            <a:chOff x="0" y="0"/>
            <a:chExt cx="398395" cy="38949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98395" cy="389491"/>
            </a:xfrm>
            <a:custGeom>
              <a:avLst/>
              <a:gdLst/>
              <a:ahLst/>
              <a:cxnLst/>
              <a:rect l="l" t="t" r="r" b="b"/>
              <a:pathLst>
                <a:path w="398395" h="389491">
                  <a:moveTo>
                    <a:pt x="194746" y="0"/>
                  </a:moveTo>
                  <a:lnTo>
                    <a:pt x="203649" y="0"/>
                  </a:lnTo>
                  <a:cubicBezTo>
                    <a:pt x="311204" y="0"/>
                    <a:pt x="398395" y="87191"/>
                    <a:pt x="398395" y="194746"/>
                  </a:cubicBezTo>
                  <a:lnTo>
                    <a:pt x="398395" y="194746"/>
                  </a:lnTo>
                  <a:cubicBezTo>
                    <a:pt x="398395" y="302301"/>
                    <a:pt x="311204" y="389491"/>
                    <a:pt x="203649" y="389491"/>
                  </a:cubicBezTo>
                  <a:lnTo>
                    <a:pt x="194746" y="389491"/>
                  </a:lnTo>
                  <a:cubicBezTo>
                    <a:pt x="87191" y="389491"/>
                    <a:pt x="0" y="302301"/>
                    <a:pt x="0" y="194746"/>
                  </a:cubicBezTo>
                  <a:lnTo>
                    <a:pt x="0" y="194746"/>
                  </a:lnTo>
                  <a:cubicBezTo>
                    <a:pt x="0" y="87191"/>
                    <a:pt x="87191" y="0"/>
                    <a:pt x="194746" y="0"/>
                  </a:cubicBezTo>
                  <a:close/>
                </a:path>
              </a:pathLst>
            </a:custGeom>
            <a:solidFill>
              <a:srgbClr val="FFFFFF">
                <a:alpha val="13725"/>
              </a:srgbClr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171450"/>
              <a:ext cx="812800" cy="98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11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15883193" y="-4114800"/>
            <a:ext cx="8591233" cy="8229600"/>
          </a:xfrm>
          <a:custGeom>
            <a:avLst/>
            <a:gdLst/>
            <a:ahLst/>
            <a:cxnLst/>
            <a:rect l="l" t="t" r="r" b="b"/>
            <a:pathLst>
              <a:path w="8591233" h="8229600">
                <a:moveTo>
                  <a:pt x="0" y="0"/>
                </a:moveTo>
                <a:lnTo>
                  <a:pt x="8591233" y="0"/>
                </a:lnTo>
                <a:lnTo>
                  <a:pt x="859123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2985674" y="871566"/>
            <a:ext cx="5431589" cy="1195200"/>
          </a:xfrm>
          <a:custGeom>
            <a:avLst/>
            <a:gdLst/>
            <a:ahLst/>
            <a:cxnLst/>
            <a:rect l="l" t="t" r="r" b="b"/>
            <a:pathLst>
              <a:path w="5431589" h="1195200">
                <a:moveTo>
                  <a:pt x="0" y="0"/>
                </a:moveTo>
                <a:lnTo>
                  <a:pt x="5431589" y="0"/>
                </a:lnTo>
                <a:lnTo>
                  <a:pt x="5431589" y="1195200"/>
                </a:lnTo>
                <a:lnTo>
                  <a:pt x="0" y="11952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31" name="Group 31"/>
          <p:cNvGrpSpPr/>
          <p:nvPr/>
        </p:nvGrpSpPr>
        <p:grpSpPr>
          <a:xfrm>
            <a:off x="14625688" y="3268946"/>
            <a:ext cx="3803948" cy="1478850"/>
            <a:chOff x="0" y="0"/>
            <a:chExt cx="1001863" cy="389491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001863" cy="389491"/>
            </a:xfrm>
            <a:custGeom>
              <a:avLst/>
              <a:gdLst/>
              <a:ahLst/>
              <a:cxnLst/>
              <a:rect l="l" t="t" r="r" b="b"/>
              <a:pathLst>
                <a:path w="1001863" h="389491">
                  <a:moveTo>
                    <a:pt x="103797" y="0"/>
                  </a:moveTo>
                  <a:lnTo>
                    <a:pt x="898066" y="0"/>
                  </a:lnTo>
                  <a:cubicBezTo>
                    <a:pt x="925595" y="0"/>
                    <a:pt x="951996" y="10936"/>
                    <a:pt x="971461" y="30401"/>
                  </a:cubicBezTo>
                  <a:cubicBezTo>
                    <a:pt x="990927" y="49867"/>
                    <a:pt x="1001863" y="76268"/>
                    <a:pt x="1001863" y="103797"/>
                  </a:cubicBezTo>
                  <a:lnTo>
                    <a:pt x="1001863" y="285695"/>
                  </a:lnTo>
                  <a:cubicBezTo>
                    <a:pt x="1001863" y="313223"/>
                    <a:pt x="990927" y="339624"/>
                    <a:pt x="971461" y="359090"/>
                  </a:cubicBezTo>
                  <a:cubicBezTo>
                    <a:pt x="951996" y="378556"/>
                    <a:pt x="925595" y="389491"/>
                    <a:pt x="898066" y="389491"/>
                  </a:cubicBezTo>
                  <a:lnTo>
                    <a:pt x="103797" y="389491"/>
                  </a:lnTo>
                  <a:cubicBezTo>
                    <a:pt x="76268" y="389491"/>
                    <a:pt x="49867" y="378556"/>
                    <a:pt x="30401" y="359090"/>
                  </a:cubicBezTo>
                  <a:cubicBezTo>
                    <a:pt x="10936" y="339624"/>
                    <a:pt x="0" y="313223"/>
                    <a:pt x="0" y="285695"/>
                  </a:cubicBezTo>
                  <a:lnTo>
                    <a:pt x="0" y="103797"/>
                  </a:lnTo>
                  <a:cubicBezTo>
                    <a:pt x="0" y="76268"/>
                    <a:pt x="10936" y="49867"/>
                    <a:pt x="30401" y="30401"/>
                  </a:cubicBezTo>
                  <a:cubicBezTo>
                    <a:pt x="49867" y="10936"/>
                    <a:pt x="76268" y="0"/>
                    <a:pt x="103797" y="0"/>
                  </a:cubicBezTo>
                  <a:close/>
                </a:path>
              </a:pathLst>
            </a:custGeom>
            <a:solidFill>
              <a:srgbClr val="FFFFFF">
                <a:alpha val="13725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171450"/>
              <a:ext cx="812800" cy="98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11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2958852" y="3268946"/>
            <a:ext cx="1512655" cy="1478850"/>
            <a:chOff x="0" y="0"/>
            <a:chExt cx="398395" cy="389491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398395" cy="389491"/>
            </a:xfrm>
            <a:custGeom>
              <a:avLst/>
              <a:gdLst/>
              <a:ahLst/>
              <a:cxnLst/>
              <a:rect l="l" t="t" r="r" b="b"/>
              <a:pathLst>
                <a:path w="398395" h="389491">
                  <a:moveTo>
                    <a:pt x="194746" y="0"/>
                  </a:moveTo>
                  <a:lnTo>
                    <a:pt x="203649" y="0"/>
                  </a:lnTo>
                  <a:cubicBezTo>
                    <a:pt x="311204" y="0"/>
                    <a:pt x="398395" y="87191"/>
                    <a:pt x="398395" y="194746"/>
                  </a:cubicBezTo>
                  <a:lnTo>
                    <a:pt x="398395" y="194746"/>
                  </a:lnTo>
                  <a:cubicBezTo>
                    <a:pt x="398395" y="302301"/>
                    <a:pt x="311204" y="389491"/>
                    <a:pt x="203649" y="389491"/>
                  </a:cubicBezTo>
                  <a:lnTo>
                    <a:pt x="194746" y="389491"/>
                  </a:lnTo>
                  <a:cubicBezTo>
                    <a:pt x="87191" y="389491"/>
                    <a:pt x="0" y="302301"/>
                    <a:pt x="0" y="194746"/>
                  </a:cubicBezTo>
                  <a:lnTo>
                    <a:pt x="0" y="194746"/>
                  </a:lnTo>
                  <a:cubicBezTo>
                    <a:pt x="0" y="87191"/>
                    <a:pt x="87191" y="0"/>
                    <a:pt x="194746" y="0"/>
                  </a:cubicBezTo>
                  <a:close/>
                </a:path>
              </a:pathLst>
            </a:custGeom>
            <a:solidFill>
              <a:srgbClr val="FFFFFF">
                <a:alpha val="13725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171450"/>
              <a:ext cx="812800" cy="98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11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4625688" y="5143500"/>
            <a:ext cx="3803948" cy="1478850"/>
            <a:chOff x="0" y="0"/>
            <a:chExt cx="1001863" cy="389491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001863" cy="389491"/>
            </a:xfrm>
            <a:custGeom>
              <a:avLst/>
              <a:gdLst/>
              <a:ahLst/>
              <a:cxnLst/>
              <a:rect l="l" t="t" r="r" b="b"/>
              <a:pathLst>
                <a:path w="1001863" h="389491">
                  <a:moveTo>
                    <a:pt x="103797" y="0"/>
                  </a:moveTo>
                  <a:lnTo>
                    <a:pt x="898066" y="0"/>
                  </a:lnTo>
                  <a:cubicBezTo>
                    <a:pt x="925595" y="0"/>
                    <a:pt x="951996" y="10936"/>
                    <a:pt x="971461" y="30401"/>
                  </a:cubicBezTo>
                  <a:cubicBezTo>
                    <a:pt x="990927" y="49867"/>
                    <a:pt x="1001863" y="76268"/>
                    <a:pt x="1001863" y="103797"/>
                  </a:cubicBezTo>
                  <a:lnTo>
                    <a:pt x="1001863" y="285695"/>
                  </a:lnTo>
                  <a:cubicBezTo>
                    <a:pt x="1001863" y="313223"/>
                    <a:pt x="990927" y="339624"/>
                    <a:pt x="971461" y="359090"/>
                  </a:cubicBezTo>
                  <a:cubicBezTo>
                    <a:pt x="951996" y="378556"/>
                    <a:pt x="925595" y="389491"/>
                    <a:pt x="898066" y="389491"/>
                  </a:cubicBezTo>
                  <a:lnTo>
                    <a:pt x="103797" y="389491"/>
                  </a:lnTo>
                  <a:cubicBezTo>
                    <a:pt x="76268" y="389491"/>
                    <a:pt x="49867" y="378556"/>
                    <a:pt x="30401" y="359090"/>
                  </a:cubicBezTo>
                  <a:cubicBezTo>
                    <a:pt x="10936" y="339624"/>
                    <a:pt x="0" y="313223"/>
                    <a:pt x="0" y="285695"/>
                  </a:cubicBezTo>
                  <a:lnTo>
                    <a:pt x="0" y="103797"/>
                  </a:lnTo>
                  <a:cubicBezTo>
                    <a:pt x="0" y="76268"/>
                    <a:pt x="10936" y="49867"/>
                    <a:pt x="30401" y="30401"/>
                  </a:cubicBezTo>
                  <a:cubicBezTo>
                    <a:pt x="49867" y="10936"/>
                    <a:pt x="76268" y="0"/>
                    <a:pt x="103797" y="0"/>
                  </a:cubicBezTo>
                  <a:close/>
                </a:path>
              </a:pathLst>
            </a:custGeom>
            <a:solidFill>
              <a:srgbClr val="FFFFFF">
                <a:alpha val="13725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171450"/>
              <a:ext cx="812800" cy="98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11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2958852" y="5143500"/>
            <a:ext cx="1512655" cy="1478850"/>
            <a:chOff x="0" y="0"/>
            <a:chExt cx="398395" cy="389491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398395" cy="389491"/>
            </a:xfrm>
            <a:custGeom>
              <a:avLst/>
              <a:gdLst/>
              <a:ahLst/>
              <a:cxnLst/>
              <a:rect l="l" t="t" r="r" b="b"/>
              <a:pathLst>
                <a:path w="398395" h="389491">
                  <a:moveTo>
                    <a:pt x="194746" y="0"/>
                  </a:moveTo>
                  <a:lnTo>
                    <a:pt x="203649" y="0"/>
                  </a:lnTo>
                  <a:cubicBezTo>
                    <a:pt x="311204" y="0"/>
                    <a:pt x="398395" y="87191"/>
                    <a:pt x="398395" y="194746"/>
                  </a:cubicBezTo>
                  <a:lnTo>
                    <a:pt x="398395" y="194746"/>
                  </a:lnTo>
                  <a:cubicBezTo>
                    <a:pt x="398395" y="302301"/>
                    <a:pt x="311204" y="389491"/>
                    <a:pt x="203649" y="389491"/>
                  </a:cubicBezTo>
                  <a:lnTo>
                    <a:pt x="194746" y="389491"/>
                  </a:lnTo>
                  <a:cubicBezTo>
                    <a:pt x="87191" y="389491"/>
                    <a:pt x="0" y="302301"/>
                    <a:pt x="0" y="194746"/>
                  </a:cubicBezTo>
                  <a:lnTo>
                    <a:pt x="0" y="194746"/>
                  </a:lnTo>
                  <a:cubicBezTo>
                    <a:pt x="0" y="87191"/>
                    <a:pt x="87191" y="0"/>
                    <a:pt x="194746" y="0"/>
                  </a:cubicBezTo>
                  <a:close/>
                </a:path>
              </a:pathLst>
            </a:custGeom>
            <a:solidFill>
              <a:srgbClr val="FFFFFF">
                <a:alpha val="13725"/>
              </a:srgbClr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0" y="-171450"/>
              <a:ext cx="812800" cy="98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11"/>
                </a:lnSpc>
              </a:pPr>
              <a:endParaRPr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9224284" y="3445019"/>
            <a:ext cx="3545638" cy="940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52"/>
              </a:lnSpc>
            </a:pPr>
            <a:r>
              <a:rPr lang="en-US" sz="1425" spc="99">
                <a:solidFill>
                  <a:srgbClr val="FFFFFF"/>
                </a:solidFill>
                <a:latin typeface="Open Sans"/>
              </a:rPr>
              <a:t>проведение мобильных профпроб  по робототехнике с привлечением волонтеров 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9224284" y="5296424"/>
            <a:ext cx="3383244" cy="617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52"/>
              </a:lnSpc>
            </a:pPr>
            <a:r>
              <a:rPr lang="en-US" sz="1425" spc="99">
                <a:solidFill>
                  <a:srgbClr val="FFFFFF"/>
                </a:solidFill>
                <a:latin typeface="Open Sans"/>
              </a:rPr>
              <a:t>школьники 8-11 классов г. Красноярска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9176326" y="7041741"/>
            <a:ext cx="3383244" cy="918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48"/>
              </a:lnSpc>
            </a:pPr>
            <a:r>
              <a:rPr lang="en-US" sz="1525" spc="106">
                <a:solidFill>
                  <a:srgbClr val="FFFFFF"/>
                </a:solidFill>
                <a:latin typeface="Open Sans"/>
              </a:rPr>
              <a:t>организованы стажировки по робототехнике для студентов-волонтеров 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7592669" y="3644648"/>
            <a:ext cx="970075" cy="1000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43"/>
              </a:lnSpc>
            </a:pPr>
            <a:r>
              <a:rPr lang="en-US" sz="5340" spc="277">
                <a:solidFill>
                  <a:srgbClr val="F8F7F2"/>
                </a:solidFill>
                <a:latin typeface="Gatwick"/>
              </a:rPr>
              <a:t>4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7535849" y="3448696"/>
            <a:ext cx="1083714" cy="404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9"/>
              </a:lnSpc>
            </a:pPr>
            <a:r>
              <a:rPr lang="en-US" sz="1068" spc="55">
                <a:solidFill>
                  <a:srgbClr val="F8F7F2"/>
                </a:solidFill>
                <a:latin typeface="Agrandir Thin Bold"/>
              </a:rPr>
              <a:t>мобильные профпробы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7471313" y="5304474"/>
            <a:ext cx="1241365" cy="9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5"/>
              </a:lnSpc>
            </a:pPr>
            <a:r>
              <a:rPr lang="en-US" sz="4900" spc="254">
                <a:solidFill>
                  <a:srgbClr val="F8F7F2"/>
                </a:solidFill>
                <a:latin typeface="Gatwick Bold"/>
              </a:rPr>
              <a:t>80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550139" y="5150823"/>
            <a:ext cx="1083714" cy="213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9"/>
              </a:lnSpc>
            </a:pPr>
            <a:r>
              <a:rPr lang="en-US" sz="1068" spc="55">
                <a:solidFill>
                  <a:srgbClr val="F8F7F2"/>
                </a:solidFill>
                <a:latin typeface="Agrandir Thin Bold"/>
              </a:rPr>
              <a:t>участники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564094" y="7024775"/>
            <a:ext cx="970075" cy="1000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43"/>
              </a:lnSpc>
            </a:pPr>
            <a:r>
              <a:rPr lang="en-US" sz="5340" spc="277">
                <a:solidFill>
                  <a:srgbClr val="F8F7F2"/>
                </a:solidFill>
                <a:latin typeface="Gatwick Bold"/>
              </a:rPr>
              <a:t>3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7564094" y="6972983"/>
            <a:ext cx="1083714" cy="213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9"/>
              </a:lnSpc>
            </a:pPr>
            <a:r>
              <a:rPr lang="en-US" sz="1068" spc="55">
                <a:solidFill>
                  <a:srgbClr val="F8F7F2"/>
                </a:solidFill>
                <a:latin typeface="Agrandir Thin Bold"/>
              </a:rPr>
              <a:t>стажировки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4883998" y="3621371"/>
            <a:ext cx="3383244" cy="617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52"/>
              </a:lnSpc>
            </a:pPr>
            <a:r>
              <a:rPr lang="en-US" sz="1425" spc="99" dirty="0" err="1">
                <a:solidFill>
                  <a:srgbClr val="FFFFFF"/>
                </a:solidFill>
                <a:latin typeface="Open Sans"/>
              </a:rPr>
              <a:t>участников</a:t>
            </a:r>
            <a:r>
              <a:rPr lang="en-US" sz="1425" spc="99" dirty="0">
                <a:solidFill>
                  <a:srgbClr val="FFFFFF"/>
                </a:solidFill>
                <a:latin typeface="Open Sans"/>
              </a:rPr>
              <a:t> школы робототехники и 3д-печати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3215852" y="3667528"/>
            <a:ext cx="970075" cy="935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08"/>
              </a:lnSpc>
            </a:pPr>
            <a:r>
              <a:rPr lang="en-US" sz="5040" spc="262">
                <a:solidFill>
                  <a:srgbClr val="F8F7F2"/>
                </a:solidFill>
                <a:latin typeface="Gatwick"/>
              </a:rPr>
              <a:t>10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3159033" y="3452526"/>
            <a:ext cx="1083714" cy="213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9"/>
              </a:lnSpc>
            </a:pPr>
            <a:r>
              <a:rPr lang="en-US" sz="1068" spc="55">
                <a:solidFill>
                  <a:srgbClr val="F8F7F2"/>
                </a:solidFill>
                <a:latin typeface="Agrandir Thin Bold"/>
              </a:rPr>
              <a:t>участников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4883998" y="5495925"/>
            <a:ext cx="3383244" cy="617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52"/>
              </a:lnSpc>
            </a:pPr>
            <a:r>
              <a:rPr lang="en-US" sz="1425" spc="99">
                <a:solidFill>
                  <a:srgbClr val="FFFFFF"/>
                </a:solidFill>
                <a:latin typeface="Open Sans"/>
              </a:rPr>
              <a:t>изготовлено и передано в зону СВО силами волонтеров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3215852" y="5608757"/>
            <a:ext cx="970075" cy="560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8"/>
              </a:lnSpc>
            </a:pPr>
            <a:r>
              <a:rPr lang="en-US" sz="3040" spc="158">
                <a:solidFill>
                  <a:srgbClr val="F8F7F2"/>
                </a:solidFill>
                <a:latin typeface="Gatwick"/>
              </a:rPr>
              <a:t>100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3159033" y="5327081"/>
            <a:ext cx="1083714" cy="213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9"/>
              </a:lnSpc>
            </a:pPr>
            <a:r>
              <a:rPr lang="en-US" sz="1068" spc="55">
                <a:solidFill>
                  <a:srgbClr val="F8F7F2"/>
                </a:solidFill>
                <a:latin typeface="Agrandir Thin Bold"/>
              </a:rPr>
              <a:t>ампульниц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4750880" y="-2171392"/>
            <a:ext cx="8591233" cy="8229600"/>
          </a:xfrm>
          <a:custGeom>
            <a:avLst/>
            <a:gdLst/>
            <a:ahLst/>
            <a:cxnLst/>
            <a:rect l="l" t="t" r="r" b="b"/>
            <a:pathLst>
              <a:path w="8591233" h="8229600">
                <a:moveTo>
                  <a:pt x="0" y="0"/>
                </a:moveTo>
                <a:lnTo>
                  <a:pt x="8591234" y="0"/>
                </a:lnTo>
                <a:lnTo>
                  <a:pt x="85912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92749">
            <a:off x="-2130583" y="8449203"/>
            <a:ext cx="13184621" cy="8125023"/>
          </a:xfrm>
          <a:custGeom>
            <a:avLst/>
            <a:gdLst/>
            <a:ahLst/>
            <a:cxnLst/>
            <a:rect l="l" t="t" r="r" b="b"/>
            <a:pathLst>
              <a:path w="13184621" h="8125023">
                <a:moveTo>
                  <a:pt x="0" y="0"/>
                </a:moveTo>
                <a:lnTo>
                  <a:pt x="13184620" y="0"/>
                </a:lnTo>
                <a:lnTo>
                  <a:pt x="13184620" y="8125022"/>
                </a:lnTo>
                <a:lnTo>
                  <a:pt x="0" y="81250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030442" y="8924055"/>
            <a:ext cx="2527219" cy="1792028"/>
          </a:xfrm>
          <a:custGeom>
            <a:avLst/>
            <a:gdLst/>
            <a:ahLst/>
            <a:cxnLst/>
            <a:rect l="l" t="t" r="r" b="b"/>
            <a:pathLst>
              <a:path w="2527219" h="1792028">
                <a:moveTo>
                  <a:pt x="0" y="0"/>
                </a:moveTo>
                <a:lnTo>
                  <a:pt x="2527219" y="0"/>
                </a:lnTo>
                <a:lnTo>
                  <a:pt x="2527219" y="1792028"/>
                </a:lnTo>
                <a:lnTo>
                  <a:pt x="0" y="17920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464731" y="3839696"/>
            <a:ext cx="4144939" cy="3183313"/>
            <a:chOff x="0" y="0"/>
            <a:chExt cx="19050000" cy="14630400"/>
          </a:xfrm>
        </p:grpSpPr>
        <p:sp>
          <p:nvSpPr>
            <p:cNvPr id="7" name="Freeform 7"/>
            <p:cNvSpPr/>
            <p:nvPr/>
          </p:nvSpPr>
          <p:spPr>
            <a:xfrm>
              <a:off x="560832" y="596519"/>
              <a:ext cx="17928463" cy="13462889"/>
            </a:xfrm>
            <a:custGeom>
              <a:avLst/>
              <a:gdLst/>
              <a:ahLst/>
              <a:cxnLst/>
              <a:rect l="l" t="t" r="r" b="b"/>
              <a:pathLst>
                <a:path w="17928463" h="13462889">
                  <a:moveTo>
                    <a:pt x="17928336" y="13462889"/>
                  </a:moveTo>
                  <a:lnTo>
                    <a:pt x="0" y="13462889"/>
                  </a:lnTo>
                  <a:lnTo>
                    <a:pt x="0" y="0"/>
                  </a:lnTo>
                  <a:lnTo>
                    <a:pt x="17928463" y="0"/>
                  </a:lnTo>
                  <a:lnTo>
                    <a:pt x="17928463" y="13462889"/>
                  </a:lnTo>
                  <a:close/>
                </a:path>
              </a:pathLst>
            </a:custGeom>
            <a:blipFill>
              <a:blip r:embed="rId7"/>
              <a:stretch>
                <a:fillRect l="-77555" t="-115070" r="-88239" b="-314873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9050000" cy="14630400"/>
            </a:xfrm>
            <a:custGeom>
              <a:avLst/>
              <a:gdLst/>
              <a:ahLst/>
              <a:cxnLst/>
              <a:rect l="l" t="t" r="r" b="b"/>
              <a:pathLst>
                <a:path w="19050000" h="14630400">
                  <a:moveTo>
                    <a:pt x="19050000" y="14630400"/>
                  </a:moveTo>
                  <a:lnTo>
                    <a:pt x="0" y="14630400"/>
                  </a:lnTo>
                  <a:lnTo>
                    <a:pt x="0" y="0"/>
                  </a:lnTo>
                  <a:lnTo>
                    <a:pt x="19050000" y="0"/>
                  </a:lnTo>
                  <a:lnTo>
                    <a:pt x="19050000" y="14630400"/>
                  </a:lnTo>
                  <a:close/>
                </a:path>
              </a:pathLst>
            </a:custGeom>
            <a:blipFill>
              <a:blip r:embed="rId8"/>
              <a:stretch>
                <a:fillRect l="-32" r="-32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6197164" y="3839696"/>
            <a:ext cx="4144939" cy="3183313"/>
            <a:chOff x="0" y="0"/>
            <a:chExt cx="19050000" cy="14630400"/>
          </a:xfrm>
        </p:grpSpPr>
        <p:sp>
          <p:nvSpPr>
            <p:cNvPr id="10" name="Freeform 10"/>
            <p:cNvSpPr/>
            <p:nvPr/>
          </p:nvSpPr>
          <p:spPr>
            <a:xfrm>
              <a:off x="560832" y="596519"/>
              <a:ext cx="17928463" cy="13462889"/>
            </a:xfrm>
            <a:custGeom>
              <a:avLst/>
              <a:gdLst/>
              <a:ahLst/>
              <a:cxnLst/>
              <a:rect l="l" t="t" r="r" b="b"/>
              <a:pathLst>
                <a:path w="17928463" h="13462889">
                  <a:moveTo>
                    <a:pt x="17928336" y="13462889"/>
                  </a:moveTo>
                  <a:lnTo>
                    <a:pt x="0" y="13462889"/>
                  </a:lnTo>
                  <a:lnTo>
                    <a:pt x="0" y="0"/>
                  </a:lnTo>
                  <a:lnTo>
                    <a:pt x="17928463" y="0"/>
                  </a:lnTo>
                  <a:lnTo>
                    <a:pt x="17928463" y="13462889"/>
                  </a:lnTo>
                  <a:close/>
                </a:path>
              </a:pathLst>
            </a:custGeom>
            <a:blipFill>
              <a:blip r:embed="rId9"/>
              <a:stretch>
                <a:fillRect t="-16584" b="-16584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9050000" cy="14630400"/>
            </a:xfrm>
            <a:custGeom>
              <a:avLst/>
              <a:gdLst/>
              <a:ahLst/>
              <a:cxnLst/>
              <a:rect l="l" t="t" r="r" b="b"/>
              <a:pathLst>
                <a:path w="19050000" h="14630400">
                  <a:moveTo>
                    <a:pt x="19050000" y="14630400"/>
                  </a:moveTo>
                  <a:lnTo>
                    <a:pt x="0" y="14630400"/>
                  </a:lnTo>
                  <a:lnTo>
                    <a:pt x="0" y="0"/>
                  </a:lnTo>
                  <a:lnTo>
                    <a:pt x="19050000" y="0"/>
                  </a:lnTo>
                  <a:lnTo>
                    <a:pt x="19050000" y="14630400"/>
                  </a:lnTo>
                  <a:close/>
                </a:path>
              </a:pathLst>
            </a:custGeom>
            <a:blipFill>
              <a:blip r:embed="rId8"/>
              <a:stretch>
                <a:fillRect l="-32" r="-32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0759740" y="3839696"/>
            <a:ext cx="4144939" cy="3183313"/>
            <a:chOff x="0" y="0"/>
            <a:chExt cx="19050000" cy="14630400"/>
          </a:xfrm>
        </p:grpSpPr>
        <p:sp>
          <p:nvSpPr>
            <p:cNvPr id="13" name="Freeform 13"/>
            <p:cNvSpPr/>
            <p:nvPr/>
          </p:nvSpPr>
          <p:spPr>
            <a:xfrm>
              <a:off x="560832" y="596519"/>
              <a:ext cx="17928463" cy="13462889"/>
            </a:xfrm>
            <a:custGeom>
              <a:avLst/>
              <a:gdLst/>
              <a:ahLst/>
              <a:cxnLst/>
              <a:rect l="l" t="t" r="r" b="b"/>
              <a:pathLst>
                <a:path w="17928463" h="13462889">
                  <a:moveTo>
                    <a:pt x="17928336" y="13462889"/>
                  </a:moveTo>
                  <a:lnTo>
                    <a:pt x="0" y="13462889"/>
                  </a:lnTo>
                  <a:lnTo>
                    <a:pt x="0" y="0"/>
                  </a:lnTo>
                  <a:lnTo>
                    <a:pt x="17928463" y="0"/>
                  </a:lnTo>
                  <a:lnTo>
                    <a:pt x="17928463" y="13462889"/>
                  </a:lnTo>
                  <a:close/>
                </a:path>
              </a:pathLst>
            </a:custGeom>
            <a:blipFill>
              <a:blip r:embed="rId10"/>
              <a:stretch>
                <a:fillRect t="-12249" b="-12249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19050000" cy="14630400"/>
            </a:xfrm>
            <a:custGeom>
              <a:avLst/>
              <a:gdLst/>
              <a:ahLst/>
              <a:cxnLst/>
              <a:rect l="l" t="t" r="r" b="b"/>
              <a:pathLst>
                <a:path w="19050000" h="14630400">
                  <a:moveTo>
                    <a:pt x="19050000" y="14630400"/>
                  </a:moveTo>
                  <a:lnTo>
                    <a:pt x="0" y="14630400"/>
                  </a:lnTo>
                  <a:lnTo>
                    <a:pt x="0" y="0"/>
                  </a:lnTo>
                  <a:lnTo>
                    <a:pt x="19050000" y="0"/>
                  </a:lnTo>
                  <a:lnTo>
                    <a:pt x="19050000" y="14630400"/>
                  </a:lnTo>
                  <a:close/>
                </a:path>
              </a:pathLst>
            </a:custGeom>
            <a:blipFill>
              <a:blip r:embed="rId8"/>
              <a:stretch>
                <a:fillRect l="-32" r="-32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1464731" y="1581430"/>
            <a:ext cx="3858172" cy="904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08"/>
              </a:lnSpc>
            </a:pPr>
            <a:r>
              <a:rPr lang="en-US" sz="4934">
                <a:solidFill>
                  <a:srgbClr val="F8F7F2"/>
                </a:solidFill>
                <a:latin typeface="Gatwick"/>
              </a:rPr>
              <a:t>Наша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64731" y="2252307"/>
            <a:ext cx="7424630" cy="1056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97"/>
              </a:lnSpc>
            </a:pPr>
            <a:r>
              <a:rPr lang="en-US" sz="5855">
                <a:solidFill>
                  <a:srgbClr val="F8F7F2"/>
                </a:solidFill>
                <a:latin typeface="Gatwick Bold Bold"/>
              </a:rPr>
              <a:t>команда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708019" y="7037104"/>
            <a:ext cx="3658363" cy="491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4"/>
              </a:lnSpc>
            </a:pPr>
            <a:r>
              <a:rPr lang="en-US" sz="2209" spc="59">
                <a:solidFill>
                  <a:srgbClr val="FFFFFF"/>
                </a:solidFill>
                <a:latin typeface="Gatwick Bold"/>
              </a:rPr>
              <a:t>С. Евдокимова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440452" y="7055492"/>
            <a:ext cx="3658363" cy="491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4"/>
              </a:lnSpc>
            </a:pPr>
            <a:r>
              <a:rPr lang="en-US" sz="2209" spc="59">
                <a:solidFill>
                  <a:srgbClr val="FFFFFF"/>
                </a:solidFill>
                <a:latin typeface="Gatwick Bold"/>
              </a:rPr>
              <a:t>Д. Шелягин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003028" y="7037104"/>
            <a:ext cx="3658363" cy="491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4"/>
              </a:lnSpc>
            </a:pPr>
            <a:r>
              <a:rPr lang="en-US" sz="2209" spc="59">
                <a:solidFill>
                  <a:srgbClr val="FFFFFF"/>
                </a:solidFill>
                <a:latin typeface="Gatwick Bold"/>
              </a:rPr>
              <a:t>А. Евдокимов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708019" y="7433110"/>
            <a:ext cx="3658363" cy="421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7"/>
              </a:lnSpc>
            </a:pPr>
            <a:r>
              <a:rPr lang="en-US" sz="2082" spc="108">
                <a:solidFill>
                  <a:srgbClr val="FFFFFF"/>
                </a:solidFill>
                <a:latin typeface="Open Sans"/>
              </a:rPr>
              <a:t>Директор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440452" y="7433110"/>
            <a:ext cx="3658363" cy="885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7"/>
              </a:lnSpc>
            </a:pPr>
            <a:r>
              <a:rPr lang="en-US" sz="2082" spc="29" dirty="0">
                <a:solidFill>
                  <a:srgbClr val="FFFFFF"/>
                </a:solidFill>
                <a:latin typeface="Open Sans"/>
              </a:rPr>
              <a:t>Инструктор школы робототехники, волонтер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003028" y="7414721"/>
            <a:ext cx="3658363" cy="885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7"/>
              </a:lnSpc>
            </a:pPr>
            <a:r>
              <a:rPr lang="en-US" sz="2082" spc="29" dirty="0">
                <a:solidFill>
                  <a:srgbClr val="FFFFFF"/>
                </a:solidFill>
                <a:latin typeface="Open Sans"/>
              </a:rPr>
              <a:t>Инструктор школы робототехники, волонтер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4092" b="37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898663" y="2431358"/>
            <a:ext cx="6247882" cy="695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28"/>
              </a:lnSpc>
            </a:pPr>
            <a:r>
              <a:rPr lang="en-US" sz="3449">
                <a:solidFill>
                  <a:srgbClr val="F8F7F2"/>
                </a:solidFill>
                <a:latin typeface="Agrandir Grand"/>
              </a:rPr>
              <a:t>Контакты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898663" y="3022345"/>
            <a:ext cx="8096819" cy="794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>
                <a:solidFill>
                  <a:srgbClr val="F8F7F2"/>
                </a:solidFill>
                <a:latin typeface="Agrandir Grand Bold"/>
              </a:rPr>
              <a:t>АНО "РЕСУРСНЫЙ ЦЕНТР РАЗВИТИЯ ОБЩЕСТВЕННЫХ ИНИЦИАТИВ И МАЛОГО БИЗНЕСА"</a:t>
            </a:r>
          </a:p>
        </p:txBody>
      </p:sp>
      <p:sp>
        <p:nvSpPr>
          <p:cNvPr id="5" name="Freeform 5"/>
          <p:cNvSpPr/>
          <p:nvPr/>
        </p:nvSpPr>
        <p:spPr>
          <a:xfrm rot="-5400000">
            <a:off x="-6899190" y="-890766"/>
            <a:ext cx="13065457" cy="12515489"/>
          </a:xfrm>
          <a:custGeom>
            <a:avLst/>
            <a:gdLst/>
            <a:ahLst/>
            <a:cxnLst/>
            <a:rect l="l" t="t" r="r" b="b"/>
            <a:pathLst>
              <a:path w="13065457" h="12515489">
                <a:moveTo>
                  <a:pt x="0" y="0"/>
                </a:moveTo>
                <a:lnTo>
                  <a:pt x="13065458" y="0"/>
                </a:lnTo>
                <a:lnTo>
                  <a:pt x="13065458" y="12515489"/>
                </a:lnTo>
                <a:lnTo>
                  <a:pt x="0" y="125154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168344" y="2816461"/>
            <a:ext cx="9312344" cy="5341448"/>
            <a:chOff x="0" y="0"/>
            <a:chExt cx="7981950" cy="4578350"/>
          </a:xfrm>
        </p:grpSpPr>
        <p:sp>
          <p:nvSpPr>
            <p:cNvPr id="7" name="Freeform 7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4"/>
              <a:stretch>
                <a:fillRect l="-7005" r="-28555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15355546" y="-3201974"/>
            <a:ext cx="7443964" cy="7130623"/>
          </a:xfrm>
          <a:custGeom>
            <a:avLst/>
            <a:gdLst/>
            <a:ahLst/>
            <a:cxnLst/>
            <a:rect l="l" t="t" r="r" b="b"/>
            <a:pathLst>
              <a:path w="7443964" h="7130623">
                <a:moveTo>
                  <a:pt x="0" y="0"/>
                </a:moveTo>
                <a:lnTo>
                  <a:pt x="7443964" y="0"/>
                </a:lnTo>
                <a:lnTo>
                  <a:pt x="7443964" y="7130623"/>
                </a:lnTo>
                <a:lnTo>
                  <a:pt x="0" y="71306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030442" y="8924055"/>
            <a:ext cx="2527219" cy="1792028"/>
          </a:xfrm>
          <a:custGeom>
            <a:avLst/>
            <a:gdLst/>
            <a:ahLst/>
            <a:cxnLst/>
            <a:rect l="l" t="t" r="r" b="b"/>
            <a:pathLst>
              <a:path w="2527219" h="1792028">
                <a:moveTo>
                  <a:pt x="0" y="0"/>
                </a:moveTo>
                <a:lnTo>
                  <a:pt x="2527219" y="0"/>
                </a:lnTo>
                <a:lnTo>
                  <a:pt x="2527219" y="1792028"/>
                </a:lnTo>
                <a:lnTo>
                  <a:pt x="0" y="17920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9522898" y="4013859"/>
            <a:ext cx="7277519" cy="4144050"/>
            <a:chOff x="0" y="0"/>
            <a:chExt cx="2360422" cy="134409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60422" cy="1344099"/>
            </a:xfrm>
            <a:custGeom>
              <a:avLst/>
              <a:gdLst/>
              <a:ahLst/>
              <a:cxnLst/>
              <a:rect l="l" t="t" r="r" b="b"/>
              <a:pathLst>
                <a:path w="2360422" h="1344099">
                  <a:moveTo>
                    <a:pt x="2235962" y="1344099"/>
                  </a:moveTo>
                  <a:lnTo>
                    <a:pt x="124460" y="1344099"/>
                  </a:lnTo>
                  <a:cubicBezTo>
                    <a:pt x="55880" y="1344099"/>
                    <a:pt x="0" y="1288219"/>
                    <a:pt x="0" y="121963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35962" y="0"/>
                  </a:lnTo>
                  <a:cubicBezTo>
                    <a:pt x="2304542" y="0"/>
                    <a:pt x="2360422" y="55880"/>
                    <a:pt x="2360422" y="124460"/>
                  </a:cubicBezTo>
                  <a:lnTo>
                    <a:pt x="2360422" y="1219639"/>
                  </a:lnTo>
                  <a:cubicBezTo>
                    <a:pt x="2360422" y="1288219"/>
                    <a:pt x="2304542" y="1344099"/>
                    <a:pt x="2235962" y="1344099"/>
                  </a:cubicBezTo>
                  <a:close/>
                </a:path>
              </a:pathLst>
            </a:custGeom>
            <a:solidFill>
              <a:srgbClr val="FFFFFF">
                <a:alpha val="8627"/>
              </a:srgbClr>
            </a:solidFill>
          </p:spPr>
        </p:sp>
      </p:grpSp>
      <p:sp>
        <p:nvSpPr>
          <p:cNvPr id="16" name="Freeform 16"/>
          <p:cNvSpPr/>
          <p:nvPr/>
        </p:nvSpPr>
        <p:spPr>
          <a:xfrm>
            <a:off x="10073153" y="4640266"/>
            <a:ext cx="621737" cy="621737"/>
          </a:xfrm>
          <a:custGeom>
            <a:avLst/>
            <a:gdLst/>
            <a:ahLst/>
            <a:cxnLst/>
            <a:rect l="l" t="t" r="r" b="b"/>
            <a:pathLst>
              <a:path w="621737" h="621737">
                <a:moveTo>
                  <a:pt x="0" y="0"/>
                </a:moveTo>
                <a:lnTo>
                  <a:pt x="621737" y="0"/>
                </a:lnTo>
                <a:lnTo>
                  <a:pt x="621737" y="621737"/>
                </a:lnTo>
                <a:lnTo>
                  <a:pt x="0" y="6217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073153" y="6198324"/>
            <a:ext cx="621737" cy="621737"/>
          </a:xfrm>
          <a:custGeom>
            <a:avLst/>
            <a:gdLst/>
            <a:ahLst/>
            <a:cxnLst/>
            <a:rect l="l" t="t" r="r" b="b"/>
            <a:pathLst>
              <a:path w="621737" h="621737">
                <a:moveTo>
                  <a:pt x="0" y="0"/>
                </a:moveTo>
                <a:lnTo>
                  <a:pt x="621737" y="0"/>
                </a:lnTo>
                <a:lnTo>
                  <a:pt x="621737" y="621737"/>
                </a:lnTo>
                <a:lnTo>
                  <a:pt x="0" y="6217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073153" y="5418174"/>
            <a:ext cx="621737" cy="621737"/>
          </a:xfrm>
          <a:custGeom>
            <a:avLst/>
            <a:gdLst/>
            <a:ahLst/>
            <a:cxnLst/>
            <a:rect l="l" t="t" r="r" b="b"/>
            <a:pathLst>
              <a:path w="621737" h="621737">
                <a:moveTo>
                  <a:pt x="0" y="0"/>
                </a:moveTo>
                <a:lnTo>
                  <a:pt x="621737" y="0"/>
                </a:lnTo>
                <a:lnTo>
                  <a:pt x="621737" y="621737"/>
                </a:lnTo>
                <a:lnTo>
                  <a:pt x="0" y="6217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0954373" y="4394989"/>
            <a:ext cx="6041109" cy="2272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58"/>
              </a:lnSpc>
            </a:pPr>
            <a:r>
              <a:rPr lang="en-US" sz="2503" spc="130">
                <a:solidFill>
                  <a:srgbClr val="FFFFFF"/>
                </a:solidFill>
                <a:latin typeface="Open Sans"/>
              </a:rPr>
              <a:t>https://vk.com/24robot</a:t>
            </a:r>
          </a:p>
          <a:p>
            <a:pPr algn="just">
              <a:lnSpc>
                <a:spcPts val="6258"/>
              </a:lnSpc>
            </a:pPr>
            <a:r>
              <a:rPr lang="en-US" sz="2503" spc="130">
                <a:solidFill>
                  <a:srgbClr val="FFFFFF"/>
                </a:solidFill>
                <a:latin typeface="Open Sans"/>
              </a:rPr>
              <a:t>+7 (913)585-38-13</a:t>
            </a:r>
          </a:p>
          <a:p>
            <a:pPr algn="just">
              <a:lnSpc>
                <a:spcPts val="6258"/>
              </a:lnSpc>
            </a:pPr>
            <a:r>
              <a:rPr lang="en-US" sz="2503" spc="130">
                <a:solidFill>
                  <a:srgbClr val="FFFFFF"/>
                </a:solidFill>
                <a:latin typeface="Open Sans"/>
              </a:rPr>
              <a:t>г. Красноярск, ул. Алексеева 22д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304</Words>
  <Application>Microsoft Office PowerPoint</Application>
  <PresentationFormat>Произвольный</PresentationFormat>
  <Paragraphs>60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8" baseType="lpstr">
      <vt:lpstr>Arial</vt:lpstr>
      <vt:lpstr>Gatwick Bold</vt:lpstr>
      <vt:lpstr>Agrandir Grand</vt:lpstr>
      <vt:lpstr>Agrandir Grand Bold</vt:lpstr>
      <vt:lpstr>Calibri</vt:lpstr>
      <vt:lpstr>Gatwick</vt:lpstr>
      <vt:lpstr>Open Sans</vt:lpstr>
      <vt:lpstr>Gatwick Bold Bold</vt:lpstr>
      <vt:lpstr>Agrandir Thin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"РЕСУРСНЫЙ ЦЕНТР РАЗВИТИЯ ОБЩЕСТВЕННЫХ ИНИЦИАТИВ И МАЛОГО БИЗНЕСА"</dc:title>
  <cp:lastModifiedBy>Евдокимова Светлана</cp:lastModifiedBy>
  <cp:revision>2</cp:revision>
  <dcterms:created xsi:type="dcterms:W3CDTF">2006-08-16T00:00:00Z</dcterms:created>
  <dcterms:modified xsi:type="dcterms:W3CDTF">2023-06-03T05:11:29Z</dcterms:modified>
  <dc:identifier>DAFkuyAz-kA</dc:identifier>
</cp:coreProperties>
</file>