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Default Extension="bin" ContentType="application/vnd.openxmlformats-officedocument.oleObject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5" r:id="rId3"/>
    <p:sldId id="258" r:id="rId4"/>
    <p:sldId id="274" r:id="rId5"/>
    <p:sldId id="293" r:id="rId6"/>
    <p:sldId id="273" r:id="rId7"/>
    <p:sldId id="303" r:id="rId8"/>
    <p:sldId id="268" r:id="rId9"/>
    <p:sldId id="327" r:id="rId10"/>
    <p:sldId id="307" r:id="rId11"/>
    <p:sldId id="266" r:id="rId12"/>
    <p:sldId id="320" r:id="rId13"/>
    <p:sldId id="330" r:id="rId14"/>
    <p:sldId id="331" r:id="rId15"/>
    <p:sldId id="332" r:id="rId16"/>
  </p:sldIdLst>
  <p:sldSz cx="9144000" cy="6858000" type="screen4x3"/>
  <p:notesSz cx="6858000" cy="9144000"/>
  <p:defaultTextStyle>
    <a:defPPr>
      <a:defRPr lang="en-US"/>
    </a:defPPr>
    <a:lvl1pPr marL="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>
        <p:scale>
          <a:sx n="98" d="100"/>
          <a:sy n="98" d="100"/>
        </p:scale>
        <p:origin x="-576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image" Target="../media/image85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3/16/2022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3/16/2022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add title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3/16/2022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3/16/2022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3/16/2022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3/16/2022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3/16/2022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3/16/2022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3/16/2022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3/16/2022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3/16/2022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AF463A-BC7C-46EE-9F1E-7F377CCA4891}" type="datetimeFigureOut">
              <a:rPr lang="en-US" smtClean="0"/>
              <a:pPr/>
              <a:t>3/16/2022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latinLnBrk="0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latinLnBrk="0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latinLnBrk="0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latinLnBrk="0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latinLnBrk="0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latinLnBrk="0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13" Type="http://schemas.openxmlformats.org/officeDocument/2006/relationships/image" Target="../media/image64.jpeg"/><Relationship Id="rId3" Type="http://schemas.openxmlformats.org/officeDocument/2006/relationships/image" Target="../media/image54.jpeg"/><Relationship Id="rId7" Type="http://schemas.openxmlformats.org/officeDocument/2006/relationships/image" Target="../media/image58.jpeg"/><Relationship Id="rId12" Type="http://schemas.openxmlformats.org/officeDocument/2006/relationships/image" Target="../media/image6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jpeg"/><Relationship Id="rId11" Type="http://schemas.openxmlformats.org/officeDocument/2006/relationships/image" Target="../media/image62.jpeg"/><Relationship Id="rId5" Type="http://schemas.openxmlformats.org/officeDocument/2006/relationships/image" Target="../media/image56.jpeg"/><Relationship Id="rId10" Type="http://schemas.openxmlformats.org/officeDocument/2006/relationships/image" Target="../media/image61.png"/><Relationship Id="rId4" Type="http://schemas.openxmlformats.org/officeDocument/2006/relationships/image" Target="../media/image55.jpeg"/><Relationship Id="rId9" Type="http://schemas.openxmlformats.org/officeDocument/2006/relationships/image" Target="../media/image60.jpeg"/><Relationship Id="rId14" Type="http://schemas.openxmlformats.org/officeDocument/2006/relationships/image" Target="../media/image65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66.jpeg"/><Relationship Id="rId7" Type="http://schemas.openxmlformats.org/officeDocument/2006/relationships/image" Target="../media/image7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10" Type="http://schemas.openxmlformats.org/officeDocument/2006/relationships/image" Target="../media/image73.png"/><Relationship Id="rId4" Type="http://schemas.openxmlformats.org/officeDocument/2006/relationships/image" Target="../media/image67.jpeg"/><Relationship Id="rId9" Type="http://schemas.openxmlformats.org/officeDocument/2006/relationships/image" Target="../media/image72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jpeg"/><Relationship Id="rId13" Type="http://schemas.openxmlformats.org/officeDocument/2006/relationships/image" Target="../media/image84.jpeg"/><Relationship Id="rId3" Type="http://schemas.openxmlformats.org/officeDocument/2006/relationships/image" Target="../media/image74.jpeg"/><Relationship Id="rId7" Type="http://schemas.openxmlformats.org/officeDocument/2006/relationships/image" Target="../media/image78.jpeg"/><Relationship Id="rId12" Type="http://schemas.openxmlformats.org/officeDocument/2006/relationships/image" Target="../media/image8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jpeg"/><Relationship Id="rId11" Type="http://schemas.openxmlformats.org/officeDocument/2006/relationships/image" Target="../media/image82.jpeg"/><Relationship Id="rId5" Type="http://schemas.openxmlformats.org/officeDocument/2006/relationships/image" Target="../media/image76.jpeg"/><Relationship Id="rId10" Type="http://schemas.openxmlformats.org/officeDocument/2006/relationships/image" Target="../media/image81.jpeg"/><Relationship Id="rId4" Type="http://schemas.openxmlformats.org/officeDocument/2006/relationships/image" Target="../media/image75.jpeg"/><Relationship Id="rId9" Type="http://schemas.openxmlformats.org/officeDocument/2006/relationships/image" Target="../media/image80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jpeg"/><Relationship Id="rId13" Type="http://schemas.openxmlformats.org/officeDocument/2006/relationships/image" Target="../media/image94.jpeg"/><Relationship Id="rId18" Type="http://schemas.openxmlformats.org/officeDocument/2006/relationships/image" Target="../media/image99.jpeg"/><Relationship Id="rId3" Type="http://schemas.openxmlformats.org/officeDocument/2006/relationships/image" Target="../media/image3.jpeg"/><Relationship Id="rId7" Type="http://schemas.openxmlformats.org/officeDocument/2006/relationships/image" Target="../media/image90.jpeg"/><Relationship Id="rId12" Type="http://schemas.openxmlformats.org/officeDocument/2006/relationships/image" Target="../media/image93.jpeg"/><Relationship Id="rId17" Type="http://schemas.openxmlformats.org/officeDocument/2006/relationships/image" Target="../media/image98.jpe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97.jpeg"/><Relationship Id="rId1" Type="http://schemas.openxmlformats.org/officeDocument/2006/relationships/vmlDrawing" Target="../drawings/vmlDrawing1.vml"/><Relationship Id="rId6" Type="http://schemas.openxmlformats.org/officeDocument/2006/relationships/image" Target="../media/image89.jpeg"/><Relationship Id="rId11" Type="http://schemas.openxmlformats.org/officeDocument/2006/relationships/image" Target="../media/image92.jpeg"/><Relationship Id="rId5" Type="http://schemas.openxmlformats.org/officeDocument/2006/relationships/image" Target="../media/image88.jpeg"/><Relationship Id="rId15" Type="http://schemas.openxmlformats.org/officeDocument/2006/relationships/image" Target="../media/image96.jpeg"/><Relationship Id="rId10" Type="http://schemas.openxmlformats.org/officeDocument/2006/relationships/oleObject" Target="../embeddings/oleObject2.bin"/><Relationship Id="rId4" Type="http://schemas.openxmlformats.org/officeDocument/2006/relationships/image" Target="../media/image87.jpeg"/><Relationship Id="rId9" Type="http://schemas.openxmlformats.org/officeDocument/2006/relationships/oleObject" Target="../embeddings/oleObject1.bin"/><Relationship Id="rId14" Type="http://schemas.openxmlformats.org/officeDocument/2006/relationships/image" Target="../media/image95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jpeg"/><Relationship Id="rId3" Type="http://schemas.openxmlformats.org/officeDocument/2006/relationships/image" Target="../media/image100.jpeg"/><Relationship Id="rId7" Type="http://schemas.openxmlformats.org/officeDocument/2006/relationships/image" Target="../media/image10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3.jpeg"/><Relationship Id="rId5" Type="http://schemas.openxmlformats.org/officeDocument/2006/relationships/image" Target="../media/image102.jpeg"/><Relationship Id="rId10" Type="http://schemas.openxmlformats.org/officeDocument/2006/relationships/image" Target="../media/image107.jpeg"/><Relationship Id="rId4" Type="http://schemas.openxmlformats.org/officeDocument/2006/relationships/image" Target="../media/image101.jpeg"/><Relationship Id="rId9" Type="http://schemas.openxmlformats.org/officeDocument/2006/relationships/image" Target="../media/image10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Relationship Id="rId9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Relationship Id="rId9" Type="http://schemas.openxmlformats.org/officeDocument/2006/relationships/image" Target="../media/image1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10" Type="http://schemas.openxmlformats.org/officeDocument/2006/relationships/image" Target="../media/image31.jpeg"/><Relationship Id="rId4" Type="http://schemas.openxmlformats.org/officeDocument/2006/relationships/image" Target="../media/image25.jpeg"/><Relationship Id="rId9" Type="http://schemas.openxmlformats.org/officeDocument/2006/relationships/image" Target="../media/image30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13" Type="http://schemas.openxmlformats.org/officeDocument/2006/relationships/image" Target="../media/image42.jpeg"/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12" Type="http://schemas.openxmlformats.org/officeDocument/2006/relationships/image" Target="../media/image41.jpeg"/><Relationship Id="rId2" Type="http://schemas.openxmlformats.org/officeDocument/2006/relationships/image" Target="../media/image3.jpeg"/><Relationship Id="rId16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11" Type="http://schemas.openxmlformats.org/officeDocument/2006/relationships/image" Target="../media/image40.jpeg"/><Relationship Id="rId5" Type="http://schemas.openxmlformats.org/officeDocument/2006/relationships/image" Target="../media/image34.jpeg"/><Relationship Id="rId15" Type="http://schemas.openxmlformats.org/officeDocument/2006/relationships/image" Target="../media/image44.jpeg"/><Relationship Id="rId10" Type="http://schemas.openxmlformats.org/officeDocument/2006/relationships/image" Target="../media/image39.jpeg"/><Relationship Id="rId4" Type="http://schemas.openxmlformats.org/officeDocument/2006/relationships/image" Target="../media/image33.jpeg"/><Relationship Id="rId9" Type="http://schemas.openxmlformats.org/officeDocument/2006/relationships/image" Target="../media/image38.jpeg"/><Relationship Id="rId14" Type="http://schemas.openxmlformats.org/officeDocument/2006/relationships/image" Target="../media/image43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image" Target="../media/image46.jpeg"/><Relationship Id="rId7" Type="http://schemas.openxmlformats.org/officeDocument/2006/relationships/image" Target="../media/image5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10" Type="http://schemas.openxmlformats.org/officeDocument/2006/relationships/image" Target="../media/image53.jpeg"/><Relationship Id="rId4" Type="http://schemas.openxmlformats.org/officeDocument/2006/relationships/image" Target="../media/image47.jpeg"/><Relationship Id="rId9" Type="http://schemas.openxmlformats.org/officeDocument/2006/relationships/image" Target="../media/image5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Slajd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334000" y="2286000"/>
            <a:ext cx="3505200" cy="156966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cross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C00000"/>
                </a:solidFill>
              </a:rPr>
              <a:t>Закатова </a:t>
            </a:r>
            <a:r>
              <a:rPr lang="ru-RU" sz="1200" b="1" dirty="0" err="1" smtClean="0">
                <a:solidFill>
                  <a:srgbClr val="C00000"/>
                </a:solidFill>
              </a:rPr>
              <a:t>Карина</a:t>
            </a:r>
            <a:r>
              <a:rPr lang="ru-RU" sz="1200" b="1" dirty="0" smtClean="0">
                <a:solidFill>
                  <a:srgbClr val="C00000"/>
                </a:solidFill>
              </a:rPr>
              <a:t> Генриховна</a:t>
            </a:r>
          </a:p>
          <a:p>
            <a:pPr algn="ctr"/>
            <a:r>
              <a:rPr lang="ru-RU" sz="1200" b="1" dirty="0" smtClean="0">
                <a:solidFill>
                  <a:srgbClr val="002060"/>
                </a:solidFill>
              </a:rPr>
              <a:t> </a:t>
            </a:r>
            <a:r>
              <a:rPr lang="ru-RU" sz="1200" b="1" dirty="0" err="1" smtClean="0">
                <a:solidFill>
                  <a:srgbClr val="002060"/>
                </a:solidFill>
              </a:rPr>
              <a:t>завкафедры</a:t>
            </a:r>
            <a:r>
              <a:rPr lang="ru-RU" sz="1200" b="1" dirty="0" smtClean="0">
                <a:solidFill>
                  <a:srgbClr val="002060"/>
                </a:solidFill>
              </a:rPr>
              <a:t> воспитательной </a:t>
            </a:r>
            <a:r>
              <a:rPr lang="ru-RU" sz="1200" b="1" dirty="0" err="1" smtClean="0">
                <a:solidFill>
                  <a:srgbClr val="002060"/>
                </a:solidFill>
              </a:rPr>
              <a:t>работы,воспитатель</a:t>
            </a:r>
            <a:r>
              <a:rPr lang="ru-RU" sz="1200" b="1" dirty="0" smtClean="0">
                <a:solidFill>
                  <a:srgbClr val="002060"/>
                </a:solidFill>
              </a:rPr>
              <a:t>, координатор первичного отделения РДШ, руководитель волонтерских отрядов </a:t>
            </a:r>
          </a:p>
          <a:p>
            <a:pPr algn="ctr"/>
            <a:r>
              <a:rPr lang="ru-RU" sz="1200" b="1" dirty="0" smtClean="0">
                <a:solidFill>
                  <a:srgbClr val="002060"/>
                </a:solidFill>
              </a:rPr>
              <a:t>Государственного Бюджетного Образовательного Учреждения </a:t>
            </a:r>
          </a:p>
          <a:p>
            <a:pPr algn="ctr"/>
            <a:r>
              <a:rPr lang="ru-RU" sz="1200" b="1" dirty="0" smtClean="0">
                <a:solidFill>
                  <a:srgbClr val="002060"/>
                </a:solidFill>
              </a:rPr>
              <a:t>«Волгоградская школа-интернат  «Созвездие»</a:t>
            </a:r>
            <a:endParaRPr lang="ru-RU" sz="1200" b="1" dirty="0">
              <a:solidFill>
                <a:srgbClr val="002060"/>
              </a:solidFill>
            </a:endParaRPr>
          </a:p>
        </p:txBody>
      </p:sp>
      <p:pic>
        <p:nvPicPr>
          <p:cNvPr id="6" name="Рисунок 5" descr="1633504251982.jpg"/>
          <p:cNvPicPr>
            <a:picLocks noChangeAspect="1"/>
          </p:cNvPicPr>
          <p:nvPr/>
        </p:nvPicPr>
        <p:blipFill>
          <a:blip r:embed="rId3" cstate="print"/>
          <a:srcRect t="11639" r="20000"/>
          <a:stretch>
            <a:fillRect/>
          </a:stretch>
        </p:blipFill>
        <p:spPr>
          <a:xfrm>
            <a:off x="6781800" y="609600"/>
            <a:ext cx="1600200" cy="1735537"/>
          </a:xfrm>
          <a:prstGeom prst="rect">
            <a:avLst/>
          </a:prstGeom>
          <a:ln>
            <a:solidFill>
              <a:srgbClr val="00B0F0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533400" y="3810000"/>
            <a:ext cx="8305800" cy="1323439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cross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C00000"/>
                </a:solidFill>
              </a:rPr>
              <a:t>Круглый стол</a:t>
            </a:r>
          </a:p>
          <a:p>
            <a:pPr algn="ctr"/>
            <a:r>
              <a:rPr lang="ru-RU" sz="2000" b="1" dirty="0" smtClean="0">
                <a:solidFill>
                  <a:srgbClr val="C00000"/>
                </a:solidFill>
              </a:rPr>
              <a:t> «Формирование гражданской идентичности ,гражданственности и патриотизма подрастающего поколения россиян в рамках реализации рабочей программы воспитания образовательной организации» </a:t>
            </a:r>
            <a:endParaRPr lang="ru-RU" sz="2000" b="1" dirty="0">
              <a:solidFill>
                <a:srgbClr val="C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33400" y="5181600"/>
            <a:ext cx="8305800" cy="1384995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cross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</a:rPr>
              <a:t>  </a:t>
            </a:r>
            <a:r>
              <a:rPr lang="ru-RU" sz="2000" b="1" dirty="0" smtClean="0">
                <a:solidFill>
                  <a:srgbClr val="002060"/>
                </a:solidFill>
              </a:rPr>
              <a:t>Волонтерский  Отряд «Твори добро»,  отряд первичного отделения РДШ, отряд «Мы за ЗОЖ»   как средство   формирования   чувства патриотизма, гражданственности  в рамках реализации программы воспитания в ГБОУ «Созвездие» </a:t>
            </a:r>
            <a:endParaRPr lang="ru-RU" sz="20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img1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457200" y="11114"/>
            <a:ext cx="9601200" cy="6846886"/>
          </a:xfrm>
        </p:spPr>
      </p:pic>
      <p:sp>
        <p:nvSpPr>
          <p:cNvPr id="13" name="Овал 12"/>
          <p:cNvSpPr/>
          <p:nvPr/>
        </p:nvSpPr>
        <p:spPr>
          <a:xfrm>
            <a:off x="-304800" y="152400"/>
            <a:ext cx="9448800" cy="533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/>
              <a:t>Волонтерское объединение</a:t>
            </a:r>
          </a:p>
          <a:p>
            <a:pPr algn="ctr"/>
            <a:r>
              <a:rPr lang="ru-RU" sz="2000" b="1" dirty="0" smtClean="0"/>
              <a:t> «Твори добро»</a:t>
            </a:r>
            <a:endParaRPr lang="ru-RU" sz="20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-152400" y="2133600"/>
            <a:ext cx="4267200" cy="46166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sz="1200" b="1" dirty="0" smtClean="0">
                <a:solidFill>
                  <a:prstClr val="black"/>
                </a:solidFill>
              </a:rPr>
              <a:t>Ежегодная Акция «Добрый автобус» совместно с НФ «Детям на здоровье» для </a:t>
            </a:r>
            <a:r>
              <a:rPr lang="ru-RU" sz="1200" b="1" dirty="0" err="1" smtClean="0">
                <a:solidFill>
                  <a:prstClr val="black"/>
                </a:solidFill>
              </a:rPr>
              <a:t>онкобольных</a:t>
            </a:r>
            <a:r>
              <a:rPr lang="ru-RU" sz="1200" b="1" dirty="0" smtClean="0">
                <a:solidFill>
                  <a:prstClr val="black"/>
                </a:solidFill>
              </a:rPr>
              <a:t> детей</a:t>
            </a:r>
            <a:endParaRPr lang="ru-RU" sz="1200" b="1" dirty="0">
              <a:solidFill>
                <a:prstClr val="black"/>
              </a:solidFill>
            </a:endParaRPr>
          </a:p>
        </p:txBody>
      </p:sp>
      <p:pic>
        <p:nvPicPr>
          <p:cNvPr id="12" name="Рисунок 11" descr="C:\Users\Admin\Desktop\школьные будни\5а добрый автобус\DSC_0051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52400" y="762000"/>
            <a:ext cx="2362200" cy="1371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Содержимое 4" descr="C:\Users\Admin\Desktop\школьные будни\5а добрый автобус\DSC_0054.JPG"/>
          <p:cNvPicPr>
            <a:picLocks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0" y="762000"/>
            <a:ext cx="1600200" cy="1371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12" descr="https://obraz.volgograd.ru/folder_5/folder_1/folder_2/folder_3/folder_2/folder_3/folder_3/folder_24/files/sumka201212-16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685800"/>
            <a:ext cx="2209800" cy="148491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0" descr="https://obraz.volgograd.ru/folder_5/folder_1/folder_2/folder_3/folder_2/folder_3/folder_3/folder_24/files/sumka201212-15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685800"/>
            <a:ext cx="1752600" cy="148152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4191000" y="2286000"/>
            <a:ext cx="4572000" cy="46166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sz="1200" b="1" dirty="0" smtClean="0">
                <a:solidFill>
                  <a:prstClr val="black"/>
                </a:solidFill>
              </a:rPr>
              <a:t> Ежегодная традиционная Акция «Новогоднее чудо» для тяжелобольных детей Дзержинского района </a:t>
            </a:r>
            <a:endParaRPr lang="ru-RU" sz="1200" b="1" dirty="0">
              <a:solidFill>
                <a:prstClr val="black"/>
              </a:solidFill>
            </a:endParaRPr>
          </a:p>
        </p:txBody>
      </p:sp>
      <p:pic>
        <p:nvPicPr>
          <p:cNvPr id="19" name="Picture 14" descr="https://obraz.volgograd.ru/folder_5/folder_1/folder_2/folder_3/folder_2/folder_3/folder_3/folder_24/files/sumka201212-20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67000"/>
            <a:ext cx="2284935" cy="149109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2" descr="https://obraz.volgograd.ru/folder_5/folder_1/folder_2/folder_3/folder_2/folder_3/folder_3/folder_24/files/sumka201212-19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2743200"/>
            <a:ext cx="1050815" cy="1219200"/>
          </a:xfrm>
          <a:prstGeom prst="round2DiagRect">
            <a:avLst>
              <a:gd name="adj1" fmla="val 16667"/>
              <a:gd name="adj2" fmla="val 0"/>
            </a:avLst>
          </a:prstGeom>
          <a:ln w="28575" cap="sq">
            <a:solidFill>
              <a:srgbClr val="00206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-381000" y="4343400"/>
            <a:ext cx="4267200" cy="46166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prstClr val="black"/>
                </a:solidFill>
              </a:rPr>
              <a:t> Ежегодная акция «Новогоднее чудо» для детей-инвалидов ГКУ СО «Дзержинский ЦСОН»</a:t>
            </a:r>
          </a:p>
        </p:txBody>
      </p:sp>
      <p:pic>
        <p:nvPicPr>
          <p:cNvPr id="22" name="Picture 8" descr="https://obraz.volgograd.ru/folder_5/folder_1/folder_2/folder_3/folder_2/folder_3/folder_3/folder_24/files/sumka201212-08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2743200"/>
            <a:ext cx="2387205" cy="179068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3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2819400"/>
            <a:ext cx="2133600" cy="171715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4191000" y="4495800"/>
            <a:ext cx="4572000" cy="46166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prstClr val="black"/>
                </a:solidFill>
              </a:rPr>
              <a:t> Ежегодная традиционная Акция</a:t>
            </a:r>
          </a:p>
          <a:p>
            <a:pPr algn="ctr"/>
            <a:r>
              <a:rPr lang="ru-RU" sz="1200" b="1" dirty="0" smtClean="0">
                <a:solidFill>
                  <a:prstClr val="black"/>
                </a:solidFill>
              </a:rPr>
              <a:t>«Сумка дружбы и добра» для Дома Малютки</a:t>
            </a:r>
            <a:endParaRPr lang="ru-RU" sz="1200" b="1" dirty="0">
              <a:solidFill>
                <a:prstClr val="black"/>
              </a:solidFill>
            </a:endParaRPr>
          </a:p>
        </p:txBody>
      </p:sp>
      <p:pic>
        <p:nvPicPr>
          <p:cNvPr id="25" name="Picture 2" descr="C:\Users\Admin\Desktop\грамоты\Media\WhatsApp Images\IMG-20180606-WA0013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-228600" y="4953000"/>
            <a:ext cx="1219200" cy="1420998"/>
          </a:xfrm>
          <a:prstGeom prst="round2DiagRect">
            <a:avLst>
              <a:gd name="adj1" fmla="val 16667"/>
              <a:gd name="adj2" fmla="val 0"/>
            </a:avLst>
          </a:prstGeom>
          <a:ln w="28575" cap="sq">
            <a:solidFill>
              <a:srgbClr val="FFC0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6" name="Содержимое 5" descr="C:\Users\Admin\Desktop\фото с телефона самсунг\DCIM\Camera\20180408_152057.jpg"/>
          <p:cNvPicPr>
            <a:picLocks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2438400" y="5105400"/>
            <a:ext cx="1447800" cy="1371600"/>
          </a:xfrm>
          <a:prstGeom prst="round2DiagRect">
            <a:avLst>
              <a:gd name="adj1" fmla="val 16667"/>
              <a:gd name="adj2" fmla="val 0"/>
            </a:avLst>
          </a:prstGeom>
          <a:ln w="28575" cap="sq">
            <a:solidFill>
              <a:srgbClr val="FFC0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7" name="Picture 2" descr="da4862c1-1337-4afb-a1cc-acf2dcc1bc72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4419600" y="5029200"/>
            <a:ext cx="1104900" cy="1473200"/>
          </a:xfrm>
          <a:prstGeom prst="rect">
            <a:avLst/>
          </a:prstGeom>
          <a:noFill/>
        </p:spPr>
      </p:pic>
      <p:pic>
        <p:nvPicPr>
          <p:cNvPr id="28" name="Picture 4" descr="https://sozvezdiye-vlg.ru/wp-content/gallery/d0b0d0bad186d0b8d18f-d181d0b4d0b0d0b5d0bc-d0b2d182d0bed180d181d18bd180d18cd0b5-d0bfd0bed0bcd0bed0b3d0b0d0b5d0bc-d0b6d0b8d0b2d0be/7f41ded0-e28a-4966-ad3c-89a4be5a2a93.jp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7620000" y="5181600"/>
            <a:ext cx="974725" cy="1299634"/>
          </a:xfrm>
          <a:prstGeom prst="rect">
            <a:avLst/>
          </a:prstGeom>
          <a:noFill/>
        </p:spPr>
      </p:pic>
      <p:sp>
        <p:nvSpPr>
          <p:cNvPr id="29" name="Прямоугольник 28"/>
          <p:cNvSpPr/>
          <p:nvPr/>
        </p:nvSpPr>
        <p:spPr>
          <a:xfrm>
            <a:off x="2286000" y="3105835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30" name="TextBox 29"/>
          <p:cNvSpPr txBox="1"/>
          <p:nvPr/>
        </p:nvSpPr>
        <p:spPr>
          <a:xfrm>
            <a:off x="5715000" y="5334000"/>
            <a:ext cx="1676400" cy="830997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prstClr val="black"/>
                </a:solidFill>
              </a:rPr>
              <a:t>Сдаем вторсырье -помогаем животным приюта «Островок Надежды»</a:t>
            </a:r>
            <a:endParaRPr lang="ru-RU" sz="1200" b="1" dirty="0">
              <a:solidFill>
                <a:prstClr val="black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143000" y="5334000"/>
            <a:ext cx="990600" cy="830997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prstClr val="black"/>
                </a:solidFill>
              </a:rPr>
              <a:t>Помощь животным, попавшим в беду</a:t>
            </a:r>
            <a:endParaRPr lang="ru-RU" sz="1200" b="1" dirty="0">
              <a:solidFill>
                <a:prstClr val="black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img1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1114"/>
            <a:ext cx="9144000" cy="6846886"/>
          </a:xfrm>
        </p:spPr>
      </p:pic>
      <p:sp>
        <p:nvSpPr>
          <p:cNvPr id="6" name="Овал 5"/>
          <p:cNvSpPr/>
          <p:nvPr/>
        </p:nvSpPr>
        <p:spPr>
          <a:xfrm>
            <a:off x="0" y="0"/>
            <a:ext cx="9144000" cy="457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/>
              <a:t>Отряд «Мы за ЗОЖ»</a:t>
            </a:r>
            <a:endParaRPr lang="ru-RU" sz="14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304800" y="1981200"/>
            <a:ext cx="4267200" cy="40011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cross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solidFill>
                  <a:srgbClr val="0070C0"/>
                </a:solidFill>
                <a:latin typeface="Calibri" pitchFamily="34" charset="0"/>
              </a:rPr>
              <a:t> </a:t>
            </a:r>
            <a:r>
              <a:rPr lang="ru-RU" sz="1200" b="1" dirty="0" smtClean="0">
                <a:solidFill>
                  <a:srgbClr val="0070C0"/>
                </a:solidFill>
                <a:latin typeface="Calibri" pitchFamily="34" charset="0"/>
              </a:rPr>
              <a:t>Проведение </a:t>
            </a:r>
            <a:r>
              <a:rPr lang="ru-RU" sz="1200" b="1" dirty="0" err="1" smtClean="0">
                <a:solidFill>
                  <a:srgbClr val="0070C0"/>
                </a:solidFill>
                <a:latin typeface="Calibri" pitchFamily="34" charset="0"/>
              </a:rPr>
              <a:t>Флешмобов</a:t>
            </a:r>
            <a:r>
              <a:rPr lang="ru-RU" sz="1200" b="1" dirty="0" smtClean="0">
                <a:solidFill>
                  <a:srgbClr val="0070C0"/>
                </a:solidFill>
                <a:latin typeface="Calibri" pitchFamily="34" charset="0"/>
              </a:rPr>
              <a:t>  </a:t>
            </a:r>
            <a:r>
              <a:rPr lang="ru-RU" sz="1200" b="1" dirty="0" smtClean="0">
                <a:solidFill>
                  <a:srgbClr val="FF0000"/>
                </a:solidFill>
                <a:latin typeface="Calibri" pitchFamily="34" charset="0"/>
              </a:rPr>
              <a:t>«За ЗОЖ»</a:t>
            </a:r>
            <a:endParaRPr lang="ru-RU" sz="1200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Picture 2" descr="C:\Users\Тельнова\Desktop\плакат.jpg"/>
          <p:cNvPicPr>
            <a:picLocks noChangeAspect="1" noChangeArrowheads="1"/>
          </p:cNvPicPr>
          <p:nvPr/>
        </p:nvPicPr>
        <p:blipFill>
          <a:blip r:embed="rId3" cstate="print"/>
          <a:srcRect l="6274" t="15556" r="5883" b="62222"/>
          <a:stretch>
            <a:fillRect/>
          </a:stretch>
        </p:blipFill>
        <p:spPr bwMode="auto">
          <a:xfrm>
            <a:off x="228600" y="533400"/>
            <a:ext cx="4291584" cy="1308410"/>
          </a:xfrm>
          <a:prstGeom prst="round2DiagRect">
            <a:avLst>
              <a:gd name="adj1" fmla="val 16667"/>
              <a:gd name="adj2" fmla="val 0"/>
            </a:avLst>
          </a:prstGeom>
          <a:ln w="28575" cap="sq">
            <a:solidFill>
              <a:srgbClr val="00B05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4" descr="https://obraz.volgograd.ru/folder_5/folder_1/folder_2/folder_3/folder_2/folder_3/folder_3/folder_24/files/smuzi-04.jpg"/>
          <p:cNvPicPr>
            <a:picLocks noChangeAspect="1" noChangeArrowheads="1"/>
          </p:cNvPicPr>
          <p:nvPr/>
        </p:nvPicPr>
        <p:blipFill>
          <a:blip r:embed="rId4"/>
          <a:srcRect l="6000" t="5333" r="4000" b="6667"/>
          <a:stretch>
            <a:fillRect/>
          </a:stretch>
        </p:blipFill>
        <p:spPr bwMode="auto">
          <a:xfrm>
            <a:off x="4724400" y="533400"/>
            <a:ext cx="1745673" cy="1405054"/>
          </a:xfrm>
          <a:prstGeom prst="round2DiagRect">
            <a:avLst>
              <a:gd name="adj1" fmla="val 16667"/>
              <a:gd name="adj2" fmla="val 0"/>
            </a:avLst>
          </a:prstGeom>
          <a:ln w="28575" cap="sq">
            <a:solidFill>
              <a:srgbClr val="FFC0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Picture 2" descr="https://obraz.volgograd.ru/folder_5/folder_1/folder_2/folder_3/folder_2/folder_3/folder_3/folder_24/files/smuzi-06.jpg"/>
          <p:cNvPicPr>
            <a:picLocks noChangeAspect="1" noChangeArrowheads="1"/>
          </p:cNvPicPr>
          <p:nvPr/>
        </p:nvPicPr>
        <p:blipFill>
          <a:blip r:embed="rId5"/>
          <a:srcRect l="6000" t="5333" r="6000" b="6667"/>
          <a:stretch>
            <a:fillRect/>
          </a:stretch>
        </p:blipFill>
        <p:spPr bwMode="auto">
          <a:xfrm>
            <a:off x="6858000" y="533400"/>
            <a:ext cx="1930400" cy="1447800"/>
          </a:xfrm>
          <a:prstGeom prst="round2DiagRect">
            <a:avLst>
              <a:gd name="adj1" fmla="val 16667"/>
              <a:gd name="adj2" fmla="val 0"/>
            </a:avLst>
          </a:prstGeom>
          <a:ln w="28575" cap="sq">
            <a:solidFill>
              <a:srgbClr val="FFC0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TextBox 10"/>
          <p:cNvSpPr txBox="1"/>
          <p:nvPr/>
        </p:nvSpPr>
        <p:spPr>
          <a:xfrm>
            <a:off x="4800600" y="2057400"/>
            <a:ext cx="4114800" cy="276999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cross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200" b="1" dirty="0" smtClean="0">
                <a:solidFill>
                  <a:srgbClr val="002060"/>
                </a:solidFill>
              </a:rPr>
              <a:t>Мастер-класс на тему "</a:t>
            </a:r>
            <a:r>
              <a:rPr lang="ru-RU" sz="1200" b="1" dirty="0" err="1" smtClean="0">
                <a:solidFill>
                  <a:srgbClr val="002060"/>
                </a:solidFill>
              </a:rPr>
              <a:t>Смузи</a:t>
            </a:r>
            <a:r>
              <a:rPr lang="ru-RU" sz="1200" b="1" dirty="0" smtClean="0">
                <a:solidFill>
                  <a:srgbClr val="002060"/>
                </a:solidFill>
              </a:rPr>
              <a:t>? Вкусно и полезно!"</a:t>
            </a:r>
            <a:endParaRPr lang="ru-RU" sz="1200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2" name="Picture 3" descr="C:\Users\Admin\Desktop\Viber Images\Viber Images\IMG-7c791b951863616e0cf8ea172c4ebd38-V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28600" y="2514600"/>
            <a:ext cx="1524000" cy="1181100"/>
          </a:xfrm>
          <a:prstGeom prst="round2DiagRect">
            <a:avLst>
              <a:gd name="adj1" fmla="val 16667"/>
              <a:gd name="adj2" fmla="val 0"/>
            </a:avLst>
          </a:prstGeom>
          <a:ln w="28575" cap="sq">
            <a:solidFill>
              <a:srgbClr val="00B0F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Picture 2" descr="C:\Users\Администратор\Desktop\книга зож\зож фот\IMG-4abd59783e059e2717c8230a41adfc15-V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2514600"/>
            <a:ext cx="1676400" cy="1257301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rgbClr val="0070C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1905000" y="2514600"/>
            <a:ext cx="685800" cy="646331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solidFill>
                  <a:srgbClr val="0070C0"/>
                </a:solidFill>
                <a:latin typeface="Calibri" pitchFamily="34" charset="0"/>
              </a:rPr>
              <a:t> </a:t>
            </a:r>
            <a:r>
              <a:rPr lang="ru-RU" sz="1200" b="1" dirty="0" smtClean="0">
                <a:solidFill>
                  <a:srgbClr val="0070C0"/>
                </a:solidFill>
                <a:latin typeface="Calibri" pitchFamily="34" charset="0"/>
              </a:rPr>
              <a:t>Акции отряда</a:t>
            </a:r>
            <a:endParaRPr lang="ru-RU" sz="12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228600" y="3810000"/>
            <a:ext cx="1600200" cy="52322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dirty="0" smtClean="0">
                <a:solidFill>
                  <a:srgbClr val="0070C0"/>
                </a:solidFill>
                <a:latin typeface="Calibri" pitchFamily="34" charset="0"/>
              </a:rPr>
              <a:t> </a:t>
            </a:r>
            <a:r>
              <a:rPr lang="ru-RU" sz="1200" b="1" dirty="0" smtClean="0">
                <a:solidFill>
                  <a:srgbClr val="0070C0"/>
                </a:solidFill>
                <a:latin typeface="Calibri" pitchFamily="34" charset="0"/>
              </a:rPr>
              <a:t>«Быть здоровым - это модно!»</a:t>
            </a:r>
            <a:endParaRPr lang="ru-RU" sz="12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2590800" y="3886200"/>
            <a:ext cx="1981200" cy="46166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200" b="1" dirty="0" smtClean="0">
                <a:solidFill>
                  <a:srgbClr val="0070C0"/>
                </a:solidFill>
                <a:latin typeface="Calibri" pitchFamily="34" charset="0"/>
              </a:rPr>
              <a:t> «Сообщи, где торгуют смертью»</a:t>
            </a:r>
            <a:endParaRPr lang="ru-RU" sz="1200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7" name="Рисунок 16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05400" y="2438400"/>
            <a:ext cx="3124200" cy="1447800"/>
          </a:xfrm>
          <a:prstGeom prst="round2DiagRect">
            <a:avLst>
              <a:gd name="adj1" fmla="val 16667"/>
              <a:gd name="adj2" fmla="val 0"/>
            </a:avLst>
          </a:prstGeom>
          <a:ln w="28575" cap="sq">
            <a:solidFill>
              <a:srgbClr val="FFCCCC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8" name="Прямоугольник 17"/>
          <p:cNvSpPr/>
          <p:nvPr/>
        </p:nvSpPr>
        <p:spPr>
          <a:xfrm>
            <a:off x="4800600" y="4038600"/>
            <a:ext cx="3810000" cy="276999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200" b="1" dirty="0" smtClean="0">
                <a:solidFill>
                  <a:srgbClr val="0070C0"/>
                </a:solidFill>
                <a:latin typeface="Calibri" pitchFamily="34" charset="0"/>
                <a:cs typeface="Arial" pitchFamily="34" charset="0"/>
              </a:rPr>
              <a:t>Помощь в проведении Дня здоровья </a:t>
            </a:r>
            <a:endParaRPr lang="ru-RU" sz="1200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9" name="Picture 3" descr="C:\Users\Тельнова\Desktop\Лазарева\зож\Публикация1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28600" y="4572000"/>
            <a:ext cx="2438400" cy="1981200"/>
          </a:xfrm>
          <a:prstGeom prst="round2DiagRect">
            <a:avLst>
              <a:gd name="adj1" fmla="val 16667"/>
              <a:gd name="adj2" fmla="val 0"/>
            </a:avLst>
          </a:prstGeom>
          <a:ln w="28575" cap="sq">
            <a:solidFill>
              <a:srgbClr val="00B05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1" name="Прямоугольник 20"/>
          <p:cNvSpPr/>
          <p:nvPr/>
        </p:nvSpPr>
        <p:spPr>
          <a:xfrm>
            <a:off x="2819400" y="4648200"/>
            <a:ext cx="2286000" cy="276999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200" b="1" dirty="0" smtClean="0">
                <a:solidFill>
                  <a:srgbClr val="0070C0"/>
                </a:solidFill>
                <a:latin typeface="Calibri" pitchFamily="34" charset="0"/>
              </a:rPr>
              <a:t>Конкурсы  отряда</a:t>
            </a:r>
            <a:endParaRPr lang="ru-RU" sz="12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2743200" y="5029200"/>
            <a:ext cx="2362200" cy="46166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200" b="1" dirty="0" smtClean="0">
                <a:solidFill>
                  <a:srgbClr val="002060"/>
                </a:solidFill>
              </a:rPr>
              <a:t>«В здоровом теле -здоровый дух»</a:t>
            </a:r>
            <a:endParaRPr lang="ru-RU" sz="1200" b="1" dirty="0">
              <a:solidFill>
                <a:srgbClr val="002060"/>
              </a:solidFill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2743200" y="5943600"/>
            <a:ext cx="2362200" cy="46166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002060"/>
                </a:solidFill>
              </a:rPr>
              <a:t>«Мы выступаем за здоровый образ жизни»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2743200" y="5562600"/>
            <a:ext cx="2362200" cy="276999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200" b="1" dirty="0" smtClean="0">
                <a:solidFill>
                  <a:srgbClr val="002060"/>
                </a:solidFill>
              </a:rPr>
              <a:t>«Секреты здоровой семьи»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5257800" y="4495800"/>
            <a:ext cx="3657600" cy="46166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200" b="1" dirty="0" smtClean="0">
                <a:solidFill>
                  <a:srgbClr val="0070C0"/>
                </a:solidFill>
                <a:latin typeface="Calibri" pitchFamily="34" charset="0"/>
              </a:rPr>
              <a:t>Международное движение «Сделаем вместе»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200" b="1" dirty="0" smtClean="0">
                <a:solidFill>
                  <a:srgbClr val="0070C0"/>
                </a:solidFill>
                <a:latin typeface="Calibri" pitchFamily="34" charset="0"/>
              </a:rPr>
              <a:t>акция «здоровое питание школьников»  </a:t>
            </a:r>
            <a:endParaRPr lang="ru-RU" sz="1200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2289" name="Picture 1"/>
          <p:cNvPicPr>
            <a:picLocks noChangeAspect="1" noChangeArrowheads="1"/>
          </p:cNvPicPr>
          <p:nvPr/>
        </p:nvPicPr>
        <p:blipFill>
          <a:blip r:embed="rId10" cstate="print"/>
          <a:srcRect l="3750" t="15625" r="15625" b="32032"/>
          <a:stretch>
            <a:fillRect/>
          </a:stretch>
        </p:blipFill>
        <p:spPr bwMode="auto">
          <a:xfrm>
            <a:off x="5638800" y="5029200"/>
            <a:ext cx="2934269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img1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457200" y="11114"/>
            <a:ext cx="9601200" cy="6846886"/>
          </a:xfrm>
        </p:spPr>
      </p:pic>
      <p:sp>
        <p:nvSpPr>
          <p:cNvPr id="7" name="Овал 6"/>
          <p:cNvSpPr/>
          <p:nvPr/>
        </p:nvSpPr>
        <p:spPr>
          <a:xfrm>
            <a:off x="-381000" y="0"/>
            <a:ext cx="8915400" cy="457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/>
              <a:t>Волонтерский отряд «</a:t>
            </a:r>
            <a:r>
              <a:rPr lang="ru-RU" sz="1400" b="1" dirty="0" err="1" smtClean="0"/>
              <a:t>Добросвет</a:t>
            </a:r>
            <a:r>
              <a:rPr lang="ru-RU" sz="1400" b="1" dirty="0" smtClean="0"/>
              <a:t>»</a:t>
            </a:r>
            <a:endParaRPr lang="ru-RU" sz="1400" b="1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0" y="533400"/>
            <a:ext cx="8610600" cy="307777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srgbClr val="0070C0"/>
                </a:solidFill>
                <a:latin typeface="Calibri" pitchFamily="34" charset="0"/>
              </a:rPr>
              <a:t>Запущен проект в 2021 году с целью будущей  профориентации  подростков с ОВЗ и инвалидностью </a:t>
            </a:r>
            <a:endParaRPr lang="ru-RU" sz="1400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Рисунок 9" descr="163404474878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228600" y="990600"/>
            <a:ext cx="1143000" cy="171396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 descr="163404491099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743200" y="1143000"/>
            <a:ext cx="914686" cy="13716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TextBox 12"/>
          <p:cNvSpPr txBox="1"/>
          <p:nvPr/>
        </p:nvSpPr>
        <p:spPr>
          <a:xfrm>
            <a:off x="0" y="2743200"/>
            <a:ext cx="4038600" cy="276999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cs typeface="Aharoni" pitchFamily="2" charset="-79"/>
              </a:rPr>
              <a:t>Помощь в декорировании холла</a:t>
            </a:r>
            <a:endParaRPr lang="ru-RU" sz="1200" b="1" dirty="0">
              <a:cs typeface="Aharoni" pitchFamily="2" charset="-79"/>
            </a:endParaRPr>
          </a:p>
        </p:txBody>
      </p:sp>
      <p:pic>
        <p:nvPicPr>
          <p:cNvPr id="14" name="Рисунок 13" descr="163404474876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114800" y="990600"/>
            <a:ext cx="1066800" cy="15997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Picture 2" descr="C:\Users\Admin\Desktop\163455774690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410200" y="1143000"/>
            <a:ext cx="1713178" cy="1142476"/>
          </a:xfrm>
          <a:prstGeom prst="rect">
            <a:avLst/>
          </a:prstGeom>
          <a:noFill/>
        </p:spPr>
      </p:pic>
      <p:pic>
        <p:nvPicPr>
          <p:cNvPr id="18" name="Picture 3" descr="C:\Users\Admin\Desktop\1634557746885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315200" y="990600"/>
            <a:ext cx="1092517" cy="1638264"/>
          </a:xfrm>
          <a:prstGeom prst="rect">
            <a:avLst/>
          </a:prstGeom>
          <a:noFill/>
        </p:spPr>
      </p:pic>
      <p:pic>
        <p:nvPicPr>
          <p:cNvPr id="20" name="Picture 4" descr="C:\Users\Admin\Desktop\1634557746926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371600" y="1143000"/>
            <a:ext cx="965121" cy="1447228"/>
          </a:xfrm>
          <a:prstGeom prst="rect">
            <a:avLst/>
          </a:prstGeom>
          <a:noFill/>
        </p:spPr>
      </p:pic>
      <p:sp>
        <p:nvSpPr>
          <p:cNvPr id="21" name="TextBox 20"/>
          <p:cNvSpPr txBox="1"/>
          <p:nvPr/>
        </p:nvSpPr>
        <p:spPr>
          <a:xfrm>
            <a:off x="4191000" y="2743200"/>
            <a:ext cx="4419600" cy="307777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cs typeface="Aharoni" pitchFamily="2" charset="-79"/>
              </a:rPr>
              <a:t>Помощь в декорировании личных  жилых комнат</a:t>
            </a:r>
            <a:endParaRPr lang="ru-RU" sz="1400" b="1" dirty="0">
              <a:cs typeface="Aharoni" pitchFamily="2" charset="-79"/>
            </a:endParaRPr>
          </a:p>
        </p:txBody>
      </p: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-228600" y="3581400"/>
            <a:ext cx="1783080" cy="22288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6" name="TextBox 25"/>
          <p:cNvSpPr txBox="1"/>
          <p:nvPr/>
        </p:nvSpPr>
        <p:spPr>
          <a:xfrm>
            <a:off x="-304800" y="5867400"/>
            <a:ext cx="3733800" cy="646331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002060"/>
                </a:solidFill>
                <a:cs typeface="Aharoni" pitchFamily="2" charset="-79"/>
              </a:rPr>
              <a:t>Для работы в мастерской пожилым людям  изготавливают   фартуки волонтеры школы- интерната №3 </a:t>
            </a:r>
            <a:endParaRPr lang="ru-RU" sz="1200" b="1" dirty="0">
              <a:solidFill>
                <a:srgbClr val="002060"/>
              </a:solidFill>
              <a:cs typeface="Aharoni" pitchFamily="2" charset="-79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495800" y="6324600"/>
            <a:ext cx="3962400" cy="276999"/>
          </a:xfrm>
          <a:prstGeom prst="rect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  <a:outerShdw blurRad="40000" dist="20000" dir="5400000">
              <a:srgbClr val="000000">
                <a:alpha val="38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cs typeface="Aharoni" pitchFamily="2" charset="-79"/>
              </a:rPr>
              <a:t>Акция «Новогодний экспресс»</a:t>
            </a:r>
            <a:endParaRPr lang="ru-RU" sz="1200" b="1" dirty="0">
              <a:cs typeface="Aharoni" pitchFamily="2" charset="-79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828800" y="3657600"/>
            <a:ext cx="1600200" cy="2133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173" name="Picture 5" descr="52fe529d-677f-40c4-8908-e72c167708b5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3733800" y="3200400"/>
            <a:ext cx="5029200" cy="2119313"/>
          </a:xfrm>
          <a:prstGeom prst="rect">
            <a:avLst/>
          </a:prstGeom>
          <a:noFill/>
        </p:spPr>
      </p:pic>
      <p:pic>
        <p:nvPicPr>
          <p:cNvPr id="7175" name="Picture 7" descr="6540c7e2-6248-4ba7-96d7-d55766702896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6934200" y="4419600"/>
            <a:ext cx="1844675" cy="1844675"/>
          </a:xfrm>
          <a:prstGeom prst="rect">
            <a:avLst/>
          </a:prstGeom>
          <a:noFill/>
        </p:spPr>
      </p:pic>
      <p:pic>
        <p:nvPicPr>
          <p:cNvPr id="7177" name="Picture 9" descr="a6542084-043f-46a8-b69a-0c626ed57dca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 flipH="1">
            <a:off x="3657600" y="4724400"/>
            <a:ext cx="2232104" cy="14874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img13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-457200" y="11114"/>
            <a:ext cx="9601200" cy="6846886"/>
          </a:xfrm>
        </p:spPr>
      </p:pic>
      <p:sp>
        <p:nvSpPr>
          <p:cNvPr id="6" name="TextBox 5"/>
          <p:cNvSpPr txBox="1"/>
          <p:nvPr/>
        </p:nvSpPr>
        <p:spPr>
          <a:xfrm>
            <a:off x="0" y="2514600"/>
            <a:ext cx="8305800" cy="276999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cs typeface="Aharoni" pitchFamily="2" charset="-79"/>
              </a:rPr>
              <a:t>Наши победы на конкурсах</a:t>
            </a:r>
            <a:endParaRPr lang="ru-RU" sz="1200" b="1" dirty="0">
              <a:cs typeface="Aharoni" pitchFamily="2" charset="-79"/>
            </a:endParaRPr>
          </a:p>
        </p:txBody>
      </p:sp>
      <p:sp>
        <p:nvSpPr>
          <p:cNvPr id="8" name="Овал 7"/>
          <p:cNvSpPr/>
          <p:nvPr/>
        </p:nvSpPr>
        <p:spPr>
          <a:xfrm>
            <a:off x="-304800" y="228600"/>
            <a:ext cx="8991600" cy="381000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dirty="0" smtClean="0"/>
              <a:t>Детское самоуправление в ГБОУ «Созвездие»</a:t>
            </a:r>
            <a:endParaRPr lang="ru-RU" sz="1400" b="1" dirty="0"/>
          </a:p>
        </p:txBody>
      </p:sp>
      <p:pic>
        <p:nvPicPr>
          <p:cNvPr id="9218" name="Picture 2" descr="C:\Users\Admin\Desktop\мои дипломы\  (3).jpg"/>
          <p:cNvPicPr>
            <a:picLocks noChangeAspect="1" noChangeArrowheads="1"/>
          </p:cNvPicPr>
          <p:nvPr/>
        </p:nvPicPr>
        <p:blipFill>
          <a:blip r:embed="rId4" cstate="print"/>
          <a:srcRect b="8696"/>
          <a:stretch>
            <a:fillRect/>
          </a:stretch>
        </p:blipFill>
        <p:spPr bwMode="auto">
          <a:xfrm>
            <a:off x="3352800" y="609600"/>
            <a:ext cx="1447800" cy="1809750"/>
          </a:xfrm>
          <a:prstGeom prst="rect">
            <a:avLst/>
          </a:prstGeom>
          <a:noFill/>
        </p:spPr>
      </p:pic>
      <p:pic>
        <p:nvPicPr>
          <p:cNvPr id="9" name="Рисунок 8" descr="163464382498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400800" y="685800"/>
            <a:ext cx="1143000" cy="1752600"/>
          </a:xfrm>
          <a:prstGeom prst="rect">
            <a:avLst/>
          </a:prstGeom>
        </p:spPr>
      </p:pic>
      <p:pic>
        <p:nvPicPr>
          <p:cNvPr id="10" name="Рисунок 9" descr="1634643824998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-381000" y="762000"/>
            <a:ext cx="1038225" cy="1625600"/>
          </a:xfrm>
          <a:prstGeom prst="rect">
            <a:avLst/>
          </a:prstGeom>
        </p:spPr>
      </p:pic>
      <p:pic>
        <p:nvPicPr>
          <p:cNvPr id="14" name="Рисунок 13" descr="1634643825178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620000" y="685800"/>
            <a:ext cx="1257300" cy="1752600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905000" y="762000"/>
            <a:ext cx="12954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2051" name="Object 3"/>
          <p:cNvGraphicFramePr>
            <a:graphicFrameLocks noChangeAspect="1"/>
          </p:cNvGraphicFramePr>
          <p:nvPr/>
        </p:nvGraphicFramePr>
        <p:xfrm>
          <a:off x="5029200" y="685800"/>
          <a:ext cx="1219200" cy="1723441"/>
        </p:xfrm>
        <a:graphic>
          <a:graphicData uri="http://schemas.openxmlformats.org/presentationml/2006/ole">
            <p:oleObj spid="_x0000_s2051" name="PDF" r:id="rId9" imgW="0" imgH="0" progId="FoxitReader.Document">
              <p:embed/>
            </p:oleObj>
          </a:graphicData>
        </a:graphic>
      </p:graphicFrame>
      <p:graphicFrame>
        <p:nvGraphicFramePr>
          <p:cNvPr id="2052" name="Object 4"/>
          <p:cNvGraphicFramePr>
            <a:graphicFrameLocks noChangeAspect="1"/>
          </p:cNvGraphicFramePr>
          <p:nvPr/>
        </p:nvGraphicFramePr>
        <p:xfrm>
          <a:off x="685800" y="762000"/>
          <a:ext cx="1143000" cy="1615726"/>
        </p:xfrm>
        <a:graphic>
          <a:graphicData uri="http://schemas.openxmlformats.org/presentationml/2006/ole">
            <p:oleObj spid="_x0000_s2052" name="PDF" r:id="rId10" imgW="0" imgH="0" progId="FoxitReader.Document">
              <p:embed/>
            </p:oleObj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838200" y="6324600"/>
            <a:ext cx="7162800" cy="276999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cs typeface="Aharoni" pitchFamily="2" charset="-79"/>
              </a:rPr>
              <a:t>Благодарственные письма от  социальных партнеров </a:t>
            </a:r>
            <a:endParaRPr lang="ru-RU" sz="1200" b="1" dirty="0">
              <a:cs typeface="Aharoni" pitchFamily="2" charset="-79"/>
            </a:endParaRP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581400" y="2895600"/>
            <a:ext cx="1328794" cy="17511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" name="Рисунок 15" descr="1634643825018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1676400" y="2895600"/>
            <a:ext cx="1352550" cy="1803400"/>
          </a:xfrm>
          <a:prstGeom prst="rect">
            <a:avLst/>
          </a:prstGeom>
        </p:spPr>
      </p:pic>
      <p:pic>
        <p:nvPicPr>
          <p:cNvPr id="17" name="Рисунок 16" descr="1634643825077.jp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0" y="2971800"/>
            <a:ext cx="1295400" cy="1727200"/>
          </a:xfrm>
          <a:prstGeom prst="rect">
            <a:avLst/>
          </a:prstGeom>
        </p:spPr>
      </p:pic>
      <p:pic>
        <p:nvPicPr>
          <p:cNvPr id="18" name="Рисунок 17" descr="1634643825058.jp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3810000" y="4800600"/>
            <a:ext cx="1085850" cy="1447800"/>
          </a:xfrm>
          <a:prstGeom prst="rect">
            <a:avLst/>
          </a:prstGeom>
        </p:spPr>
      </p:pic>
      <p:pic>
        <p:nvPicPr>
          <p:cNvPr id="19" name="Рисунок 18" descr="1634643825097.jpg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6934200" y="2895600"/>
            <a:ext cx="1314450" cy="1752600"/>
          </a:xfrm>
          <a:prstGeom prst="rect">
            <a:avLst/>
          </a:prstGeom>
        </p:spPr>
      </p:pic>
      <p:pic>
        <p:nvPicPr>
          <p:cNvPr id="20" name="Рисунок 19" descr="1634643825158.jpg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990600" y="4800600"/>
            <a:ext cx="1085850" cy="1447800"/>
          </a:xfrm>
          <a:prstGeom prst="rect">
            <a:avLst/>
          </a:prstGeom>
        </p:spPr>
      </p:pic>
      <p:pic>
        <p:nvPicPr>
          <p:cNvPr id="21" name="Содержимое 4" descr="C:\Users\Admin\Desktop\добро для Л.А\image.jpg"/>
          <p:cNvPicPr>
            <a:picLocks/>
          </p:cNvPicPr>
          <p:nvPr/>
        </p:nvPicPr>
        <p:blipFill>
          <a:blip r:embed="rId17" cstate="print"/>
          <a:stretch>
            <a:fillRect/>
          </a:stretch>
        </p:blipFill>
        <p:spPr bwMode="auto">
          <a:xfrm>
            <a:off x="5257800" y="2819400"/>
            <a:ext cx="1219200" cy="1905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" name="Рисунок 21" descr="1634643825038.jpg"/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6096000" y="4724400"/>
            <a:ext cx="1123950" cy="1498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img13.jpg"/>
          <p:cNvPicPr>
            <a:picLocks noGrp="1" noChangeAspect="1"/>
          </p:cNvPicPr>
          <p:nvPr>
            <p:ph idx="1"/>
          </p:nvPr>
        </p:nvPicPr>
        <p:blipFill>
          <a:blip r:embed="rId2"/>
          <a:srcRect t="-162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11" name="TextBox 10"/>
          <p:cNvSpPr txBox="1"/>
          <p:nvPr/>
        </p:nvSpPr>
        <p:spPr>
          <a:xfrm>
            <a:off x="5181600" y="381000"/>
            <a:ext cx="3200400" cy="46166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200" b="1" dirty="0" smtClean="0"/>
              <a:t>Классные часы</a:t>
            </a:r>
          </a:p>
          <a:p>
            <a:pPr algn="ctr"/>
            <a:r>
              <a:rPr lang="ru-RU" sz="1200" b="1" dirty="0" smtClean="0"/>
              <a:t> «Историческая правда»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181600" y="914400"/>
            <a:ext cx="3276600" cy="646331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1200" b="1" dirty="0" smtClean="0"/>
              <a:t>Ребята просмотрели презентацию об истории России, рассуждали, дискутировали, задавали вопросы  и прошли </a:t>
            </a:r>
            <a:r>
              <a:rPr lang="ru-RU" sz="1200" b="1" dirty="0" err="1" smtClean="0"/>
              <a:t>он-лайн</a:t>
            </a:r>
            <a:r>
              <a:rPr lang="ru-RU" sz="1200" b="1" dirty="0" smtClean="0"/>
              <a:t> опрос.</a:t>
            </a:r>
            <a:endParaRPr lang="ru-RU" sz="1200" b="1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2286000" y="2690336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/>
              <a:t> </a:t>
            </a:r>
            <a:endParaRPr lang="ru-RU" dirty="0"/>
          </a:p>
        </p:txBody>
      </p:sp>
      <p:pic>
        <p:nvPicPr>
          <p:cNvPr id="67586" name="Picture 2" descr="https://sozvezdiye-vlg.ru/wp-content/gallery/d0b8d181d182d0bed180d0b8d187d0b5d181d0bad0b0d18f-d0bfd180d0b0d0b2d0b4d0b0/69d70114-0dde-40df-9cc2-4a17fe227e6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91200" y="1600200"/>
            <a:ext cx="2362200" cy="1572358"/>
          </a:xfrm>
          <a:prstGeom prst="rect">
            <a:avLst/>
          </a:prstGeom>
          <a:noFill/>
        </p:spPr>
      </p:pic>
      <p:pic>
        <p:nvPicPr>
          <p:cNvPr id="67592" name="Picture 8" descr="https://sozvezdiye-vlg.ru/wp-content/gallery/d0b8d181d182d0bed180d0b8d187d0b5d181d0bad0b0d18f-d0bfd180d0b0d0b2d0b4d0b0/c54add87-8ebd-465f-952d-dba11b41aae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H="1">
            <a:off x="2895600" y="304800"/>
            <a:ext cx="2057400" cy="1543050"/>
          </a:xfrm>
          <a:prstGeom prst="rect">
            <a:avLst/>
          </a:prstGeom>
          <a:noFill/>
        </p:spPr>
      </p:pic>
      <p:pic>
        <p:nvPicPr>
          <p:cNvPr id="67594" name="Picture 10" descr="fc870d36-38fa-42e5-bbe8-8852cc0ba19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flipH="1">
            <a:off x="248652" y="304800"/>
            <a:ext cx="2294021" cy="1676400"/>
          </a:xfrm>
          <a:prstGeom prst="rect">
            <a:avLst/>
          </a:prstGeom>
          <a:noFill/>
        </p:spPr>
      </p:pic>
      <p:sp>
        <p:nvSpPr>
          <p:cNvPr id="17" name="TextBox 16"/>
          <p:cNvSpPr txBox="1"/>
          <p:nvPr/>
        </p:nvSpPr>
        <p:spPr>
          <a:xfrm>
            <a:off x="5410200" y="3276600"/>
            <a:ext cx="3276600" cy="46166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200" b="1" dirty="0" smtClean="0"/>
              <a:t> Участие во Всероссийском  открытом </a:t>
            </a:r>
            <a:r>
              <a:rPr lang="ru-RU" sz="1200" b="1" dirty="0" err="1" smtClean="0"/>
              <a:t>онлайн-уроке</a:t>
            </a:r>
            <a:r>
              <a:rPr lang="ru-RU" sz="1200" b="1" dirty="0" smtClean="0"/>
              <a:t> «Защитники мира»</a:t>
            </a:r>
            <a:endParaRPr lang="ru-RU" sz="1200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381000" y="6096000"/>
            <a:ext cx="8229600" cy="46166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1200" b="1" dirty="0" smtClean="0"/>
              <a:t>Общешкольная  благотворительная акция «Мы вместе « совместно с Красным крестом для жителей ДНР, вынужденных покинуть свои дома из-за сложившейся ситуации  </a:t>
            </a:r>
            <a:endParaRPr lang="ru-RU" sz="1200" b="1" dirty="0"/>
          </a:p>
        </p:txBody>
      </p:sp>
      <p:sp>
        <p:nvSpPr>
          <p:cNvPr id="67598" name="AutoShape 14" descr="1646909695082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7600" name="AutoShape 16" descr="1646909695082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3" name="Рисунок 22" descr="1646909695082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81000" y="2057400"/>
            <a:ext cx="2286000" cy="1714500"/>
          </a:xfrm>
          <a:prstGeom prst="rect">
            <a:avLst/>
          </a:prstGeom>
        </p:spPr>
      </p:pic>
      <p:pic>
        <p:nvPicPr>
          <p:cNvPr id="24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flipH="1">
            <a:off x="2895600" y="1962150"/>
            <a:ext cx="2362200" cy="177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7603" name="Picture 19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flipH="1">
            <a:off x="457200" y="3886200"/>
            <a:ext cx="27432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7604" name="Picture 20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 flipH="1">
            <a:off x="3352800" y="3886200"/>
            <a:ext cx="27432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7605" name="Picture 21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324600" y="3962400"/>
            <a:ext cx="2590800" cy="194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img13.jpg"/>
          <p:cNvPicPr>
            <a:picLocks noGrp="1" noChangeAspect="1"/>
          </p:cNvPicPr>
          <p:nvPr>
            <p:ph idx="1"/>
          </p:nvPr>
        </p:nvPicPr>
        <p:blipFill>
          <a:blip r:embed="rId2"/>
          <a:srcRect t="-162"/>
          <a:stretch>
            <a:fillRect/>
          </a:stretch>
        </p:blipFill>
        <p:spPr>
          <a:xfrm>
            <a:off x="-457200" y="0"/>
            <a:ext cx="9601200" cy="6858000"/>
          </a:xfrm>
        </p:spPr>
      </p:pic>
      <p:sp>
        <p:nvSpPr>
          <p:cNvPr id="9" name="TextBox 8"/>
          <p:cNvSpPr txBox="1"/>
          <p:nvPr/>
        </p:nvSpPr>
        <p:spPr>
          <a:xfrm>
            <a:off x="-152400" y="3733800"/>
            <a:ext cx="8991600" cy="1631216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000" b="1" dirty="0" smtClean="0"/>
              <a:t>Моя цель в рамках программы воспитания  заключается в воспитании   гражданина-патриота, помощи  детям и подросткам осмыслить историю родной страны, научить искренне переживать за судьбу народа и страны, вызывать у них в душе те качества, которые и определяют его как личность, как гражданина. 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981200" y="5486400"/>
            <a:ext cx="5410200" cy="46166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И  у нас с ребятами все получается.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438400" y="6096000"/>
            <a:ext cx="4572000" cy="46166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400" b="1" dirty="0" smtClean="0"/>
              <a:t>А главное-многое еще впереди!</a:t>
            </a: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/>
          <a:srcRect l="9048" t="19303" r="7708" b="9920"/>
          <a:stretch>
            <a:fillRect/>
          </a:stretch>
        </p:blipFill>
        <p:spPr bwMode="auto">
          <a:xfrm>
            <a:off x="2660073" y="609600"/>
            <a:ext cx="6213764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" name="Рисунок 13" descr="1633504251982.jpg"/>
          <p:cNvPicPr>
            <a:picLocks noChangeAspect="1"/>
          </p:cNvPicPr>
          <p:nvPr/>
        </p:nvPicPr>
        <p:blipFill>
          <a:blip r:embed="rId4" cstate="print"/>
          <a:srcRect r="20000"/>
          <a:stretch>
            <a:fillRect/>
          </a:stretch>
        </p:blipFill>
        <p:spPr>
          <a:xfrm>
            <a:off x="0" y="762000"/>
            <a:ext cx="2296994" cy="2819400"/>
          </a:xfrm>
          <a:prstGeom prst="rect">
            <a:avLst/>
          </a:prstGeom>
          <a:ln>
            <a:solidFill>
              <a:srgbClr val="00B0F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img1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1114"/>
            <a:ext cx="9144000" cy="6846886"/>
          </a:xfrm>
        </p:spPr>
      </p:pic>
      <p:pic>
        <p:nvPicPr>
          <p:cNvPr id="5" name="Рисунок 4" descr="school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438400" y="254199"/>
            <a:ext cx="4194800" cy="279380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62000" y="4648200"/>
            <a:ext cx="7620000" cy="36933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cross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В моей любимой школе   «Созвездие» я работаю  уже 6 лет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62000" y="3124200"/>
            <a:ext cx="7696200" cy="1477328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cross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Государственное бюджетное общеобразовательное учреждение «Волгоградская школа-интернат «Созвездие» является единственным в Волгоградской области образовательным учреждением для детей с нарушением опорно-двигательного аппарата(имеющие диагноз сколиоз)</a:t>
            </a:r>
          </a:p>
          <a:p>
            <a:pPr algn="ctr"/>
            <a:endParaRPr lang="ru-RU" b="1" dirty="0">
              <a:solidFill>
                <a:srgbClr val="0070C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62000" y="5105400"/>
            <a:ext cx="7620000" cy="1477328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cross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 </a:t>
            </a:r>
            <a:r>
              <a:rPr lang="ru-RU" b="1" dirty="0" smtClean="0">
                <a:solidFill>
                  <a:srgbClr val="C00000"/>
                </a:solidFill>
              </a:rPr>
              <a:t>В образовательном учреждении обучаются, проходят лечение и реабилитацию дети, которые проживают не только в городе Волгограде, но и в Волгоградской области. </a:t>
            </a:r>
          </a:p>
          <a:p>
            <a:pPr algn="ctr"/>
            <a:r>
              <a:rPr lang="ru-RU" b="1" dirty="0" smtClean="0">
                <a:solidFill>
                  <a:srgbClr val="C00000"/>
                </a:solidFill>
              </a:rPr>
              <a:t>Девиз нашей школы «Учить, лечить, воспитывать радостью»</a:t>
            </a:r>
          </a:p>
          <a:p>
            <a:pPr algn="ctr"/>
            <a:endParaRPr lang="ru-RU" b="1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img1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1114"/>
            <a:ext cx="9144000" cy="6846886"/>
          </a:xfrm>
        </p:spPr>
      </p:pic>
      <p:sp>
        <p:nvSpPr>
          <p:cNvPr id="7" name="TextBox 6"/>
          <p:cNvSpPr txBox="1"/>
          <p:nvPr/>
        </p:nvSpPr>
        <p:spPr>
          <a:xfrm>
            <a:off x="838200" y="2514600"/>
            <a:ext cx="7772400" cy="954107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cross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buNone/>
            </a:pPr>
            <a:r>
              <a:rPr lang="ru-RU" sz="1400" b="1" dirty="0" smtClean="0">
                <a:solidFill>
                  <a:srgbClr val="002060"/>
                </a:solidFill>
              </a:rPr>
              <a:t>Перед российскими школами была поставлена важнейшая задача: </a:t>
            </a:r>
          </a:p>
          <a:p>
            <a:pPr>
              <a:buNone/>
            </a:pPr>
            <a:r>
              <a:rPr lang="ru-RU" sz="1400" b="1" dirty="0" smtClean="0">
                <a:solidFill>
                  <a:srgbClr val="C00000"/>
                </a:solidFill>
              </a:rPr>
              <a:t>    Модернизация воспитательной работы, чтобы «укрепить акцентировать воспитательную составляющую отечественной образовательной системы», так как система образования  «не только учит, но и воспитывает, во многом формирует личность». 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71800" y="228600"/>
            <a:ext cx="3467100" cy="231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TextBox 9"/>
          <p:cNvSpPr txBox="1"/>
          <p:nvPr/>
        </p:nvSpPr>
        <p:spPr>
          <a:xfrm>
            <a:off x="762000" y="3505200"/>
            <a:ext cx="7848600" cy="1169551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cross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sz="1400" b="1" dirty="0" smtClean="0">
                <a:solidFill>
                  <a:srgbClr val="002060"/>
                </a:solidFill>
              </a:rPr>
              <a:t>           Программа ГБОУ «Созвездие»  ориентирована на современный национальный воспитательный идеал</a:t>
            </a:r>
            <a:r>
              <a:rPr lang="ru-RU" sz="1400" dirty="0" smtClean="0"/>
              <a:t> </a:t>
            </a:r>
            <a:r>
              <a:rPr lang="ru-RU" sz="1400" b="1" dirty="0" smtClean="0">
                <a:solidFill>
                  <a:srgbClr val="C00000"/>
                </a:solidFill>
              </a:rPr>
              <a:t>— это высоконравственный, творческий, компетентный гражданин России, принимающий судьбу Отечества как свою личную, осознающий ответственность за настоящее и будущее своей страны, укоренённый в духовных и культурных традициях многонационального народа РФ.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762000" y="4724400"/>
            <a:ext cx="7848600" cy="738664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400" b="1" dirty="0" smtClean="0">
                <a:solidFill>
                  <a:srgbClr val="C00000"/>
                </a:solidFill>
              </a:rPr>
              <a:t>           В этих условиях </a:t>
            </a:r>
            <a:r>
              <a:rPr lang="ru-RU" sz="1400" b="1" dirty="0" smtClean="0">
                <a:solidFill>
                  <a:srgbClr val="002060"/>
                </a:solidFill>
              </a:rPr>
              <a:t>патриотизм становится важнейшей ценностью</a:t>
            </a:r>
            <a:r>
              <a:rPr lang="ru-RU" sz="1400" b="1" dirty="0" smtClean="0">
                <a:solidFill>
                  <a:srgbClr val="C00000"/>
                </a:solidFill>
              </a:rPr>
              <a:t>, интегрирующей не только социальный, но и духовно-нравственный, идеологический, культурно-исторический, военно-патриотический и другие аспекты. </a:t>
            </a:r>
            <a:endParaRPr lang="ru-RU" sz="1400" b="1" dirty="0">
              <a:solidFill>
                <a:srgbClr val="C00000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762000" y="5486400"/>
            <a:ext cx="7848600" cy="1169551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400" dirty="0" smtClean="0"/>
              <a:t>     </a:t>
            </a:r>
            <a:r>
              <a:rPr lang="ru-RU" sz="1400" b="1" dirty="0" smtClean="0"/>
              <a:t>В условиях становления гражданского общества и правового государства в нашей школе мы  осуществляем воспитание принципиально нового, демократического типа личности, способной к инновациям, к управлению собственной жизнью и деятельностью, делами общества, готовой рассчитывать на собственные силы, собственным трудом обеспечивать свою материальную независимость.   </a:t>
            </a:r>
            <a:endParaRPr lang="ru-RU" sz="1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img1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1114"/>
            <a:ext cx="9144000" cy="6846886"/>
          </a:xfr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 r="6452"/>
          <a:stretch>
            <a:fillRect/>
          </a:stretch>
        </p:blipFill>
        <p:spPr bwMode="auto">
          <a:xfrm>
            <a:off x="609600" y="1447800"/>
            <a:ext cx="2667000" cy="21381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457200" y="304800"/>
            <a:ext cx="8382000" cy="52322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cross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C00000"/>
                </a:solidFill>
              </a:rPr>
              <a:t>Историческая память важна и необходима - во все времена и в любом государстве, особенно в трудные, переломные моменты истории, она всегда живет в народе и проявляется только в годину испытаний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57200" y="838200"/>
            <a:ext cx="8458200" cy="52322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cross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Изучение истории родной земли, истинной истории нашего Отечества, его боевых, трудовых и культурных традиций, устоев народа позволит понять подросткам, кто является истинным патриотом.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886200" y="1600200"/>
            <a:ext cx="4495800" cy="646331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cross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002060"/>
                </a:solidFill>
              </a:rPr>
              <a:t>Поездка в </a:t>
            </a:r>
            <a:r>
              <a:rPr lang="ru-RU" sz="1200" b="1" dirty="0" err="1" smtClean="0">
                <a:solidFill>
                  <a:srgbClr val="002060"/>
                </a:solidFill>
              </a:rPr>
              <a:t>г.Калач-на</a:t>
            </a:r>
            <a:r>
              <a:rPr lang="ru-RU" sz="1200" b="1" dirty="0" smtClean="0">
                <a:solidFill>
                  <a:srgbClr val="002060"/>
                </a:solidFill>
              </a:rPr>
              <a:t> Дону и </a:t>
            </a:r>
            <a:r>
              <a:rPr lang="ru-RU" sz="1200" b="1" dirty="0" err="1" smtClean="0">
                <a:solidFill>
                  <a:srgbClr val="002060"/>
                </a:solidFill>
              </a:rPr>
              <a:t>Пятиморск</a:t>
            </a:r>
            <a:r>
              <a:rPr lang="ru-RU" sz="1200" b="1" dirty="0" smtClean="0">
                <a:solidFill>
                  <a:srgbClr val="002060"/>
                </a:solidFill>
              </a:rPr>
              <a:t>  с  краеведом Романом Шкодой, который провел  интереснейшую  лекцию об истории старорусских деревень, боевой славе городов</a:t>
            </a: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8174" y="2438400"/>
            <a:ext cx="1749425" cy="1447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05200" y="2438400"/>
            <a:ext cx="1981200" cy="14859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TextBox 11"/>
          <p:cNvSpPr txBox="1"/>
          <p:nvPr/>
        </p:nvSpPr>
        <p:spPr>
          <a:xfrm>
            <a:off x="304800" y="6019800"/>
            <a:ext cx="3505200" cy="461665"/>
          </a:xfrm>
          <a:prstGeom prst="rect">
            <a:avLst/>
          </a:prstGeom>
          <a:ln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002060"/>
                </a:solidFill>
              </a:rPr>
              <a:t>Экскурсия «По следам Босоногого гарнизона» в </a:t>
            </a:r>
            <a:r>
              <a:rPr lang="ru-RU" sz="1200" b="1" dirty="0" err="1" smtClean="0">
                <a:solidFill>
                  <a:srgbClr val="002060"/>
                </a:solidFill>
              </a:rPr>
              <a:t>Калачевский</a:t>
            </a:r>
            <a:r>
              <a:rPr lang="ru-RU" sz="1200" b="1" dirty="0" smtClean="0">
                <a:solidFill>
                  <a:srgbClr val="002060"/>
                </a:solidFill>
              </a:rPr>
              <a:t> краеведческий музей</a:t>
            </a: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5400000">
            <a:off x="7353300" y="2552700"/>
            <a:ext cx="1524000" cy="1143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33400" y="3733800"/>
            <a:ext cx="2819400" cy="20973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8" cstate="print"/>
          <a:srcRect b="11628"/>
          <a:stretch>
            <a:fillRect/>
          </a:stretch>
        </p:blipFill>
        <p:spPr bwMode="auto">
          <a:xfrm>
            <a:off x="3526590" y="3886200"/>
            <a:ext cx="2874210" cy="1905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Picture 4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400800" y="3886200"/>
            <a:ext cx="2540000" cy="1905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" name="TextBox 16"/>
          <p:cNvSpPr txBox="1"/>
          <p:nvPr/>
        </p:nvSpPr>
        <p:spPr>
          <a:xfrm>
            <a:off x="4191000" y="6019800"/>
            <a:ext cx="4267200" cy="461665"/>
          </a:xfrm>
          <a:prstGeom prst="rect">
            <a:avLst/>
          </a:prstGeom>
          <a:ln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002060"/>
                </a:solidFill>
              </a:rPr>
              <a:t>Экскурсия к памятнику Тимура Фрунзе во дворе нашей школы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img1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1114"/>
            <a:ext cx="9144000" cy="6846886"/>
          </a:xfrm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/>
          <a:srcRect r="20116"/>
          <a:stretch>
            <a:fillRect/>
          </a:stretch>
        </p:blipFill>
        <p:spPr bwMode="auto">
          <a:xfrm rot="5400000">
            <a:off x="424604" y="489796"/>
            <a:ext cx="2274991" cy="1905000"/>
          </a:xfrm>
          <a:prstGeom prst="round2DiagRect">
            <a:avLst>
              <a:gd name="adj1" fmla="val 16667"/>
              <a:gd name="adj2" fmla="val 0"/>
            </a:avLst>
          </a:prstGeom>
          <a:ln w="12700" cap="sq">
            <a:solidFill>
              <a:schemeClr val="accent6">
                <a:lumMod val="75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152400" y="2743200"/>
            <a:ext cx="2895600" cy="461665"/>
          </a:xfrm>
          <a:prstGeom prst="rect">
            <a:avLst/>
          </a:prstGeom>
          <a:ln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002060"/>
                </a:solidFill>
              </a:rPr>
              <a:t>Экскурсия в </a:t>
            </a:r>
            <a:r>
              <a:rPr lang="ru-RU" sz="1200" b="1" dirty="0" err="1" smtClean="0">
                <a:solidFill>
                  <a:srgbClr val="002060"/>
                </a:solidFill>
              </a:rPr>
              <a:t>Пятиморск</a:t>
            </a:r>
            <a:r>
              <a:rPr lang="ru-RU" sz="1200" b="1" dirty="0" smtClean="0">
                <a:solidFill>
                  <a:srgbClr val="002060"/>
                </a:solidFill>
              </a:rPr>
              <a:t> к памятнику «Соединение фронтов»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H="1">
            <a:off x="3200400" y="381000"/>
            <a:ext cx="2667000" cy="1991476"/>
          </a:xfrm>
          <a:prstGeom prst="round2DiagRect">
            <a:avLst>
              <a:gd name="adj1" fmla="val 16667"/>
              <a:gd name="adj2" fmla="val 0"/>
            </a:avLst>
          </a:prstGeom>
          <a:ln w="127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3276600" y="2438400"/>
            <a:ext cx="2743200" cy="276999"/>
          </a:xfrm>
          <a:prstGeom prst="rect">
            <a:avLst/>
          </a:prstGeom>
          <a:ln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002060"/>
                </a:solidFill>
              </a:rPr>
              <a:t>Изучали  историю родного Царицына  </a:t>
            </a:r>
          </a:p>
        </p:txBody>
      </p:sp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5" cstate="print"/>
          <a:srcRect l="3448"/>
          <a:stretch>
            <a:fillRect/>
          </a:stretch>
        </p:blipFill>
        <p:spPr bwMode="auto">
          <a:xfrm>
            <a:off x="3352800" y="2819400"/>
            <a:ext cx="2373086" cy="1718441"/>
          </a:xfrm>
          <a:prstGeom prst="round2DiagRect">
            <a:avLst>
              <a:gd name="adj1" fmla="val 16667"/>
              <a:gd name="adj2" fmla="val 0"/>
            </a:avLst>
          </a:prstGeom>
          <a:ln w="127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6" cstate="print"/>
          <a:srcRect b="8421"/>
          <a:stretch>
            <a:fillRect/>
          </a:stretch>
        </p:blipFill>
        <p:spPr bwMode="auto">
          <a:xfrm>
            <a:off x="6477000" y="381000"/>
            <a:ext cx="1828800" cy="2233060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rgbClr val="FFCCCC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2" name="TextBox 11"/>
          <p:cNvSpPr txBox="1"/>
          <p:nvPr/>
        </p:nvSpPr>
        <p:spPr>
          <a:xfrm>
            <a:off x="6096000" y="2743200"/>
            <a:ext cx="3048000" cy="276999"/>
          </a:xfrm>
          <a:prstGeom prst="rect">
            <a:avLst/>
          </a:prstGeom>
          <a:ln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002060"/>
                </a:solidFill>
              </a:rPr>
              <a:t>Поездка в военный город  г.Знаменск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81000" y="5867400"/>
            <a:ext cx="2514600" cy="307777"/>
          </a:xfrm>
          <a:prstGeom prst="rect">
            <a:avLst/>
          </a:prstGeom>
          <a:ln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П.Ольховка</a:t>
            </a:r>
          </a:p>
        </p:txBody>
      </p:sp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7" cstate="print"/>
          <a:srcRect r="7447"/>
          <a:stretch>
            <a:fillRect/>
          </a:stretch>
        </p:blipFill>
        <p:spPr bwMode="auto">
          <a:xfrm>
            <a:off x="457200" y="3581400"/>
            <a:ext cx="2444885" cy="1981200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rgbClr val="FFFFCC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" name="Picture 5"/>
          <p:cNvPicPr>
            <a:picLocks noChangeAspect="1" noChangeArrowheads="1"/>
          </p:cNvPicPr>
          <p:nvPr/>
        </p:nvPicPr>
        <p:blipFill>
          <a:blip r:embed="rId8" cstate="print"/>
          <a:srcRect r="3333"/>
          <a:stretch>
            <a:fillRect/>
          </a:stretch>
        </p:blipFill>
        <p:spPr bwMode="auto">
          <a:xfrm>
            <a:off x="3352800" y="4648200"/>
            <a:ext cx="2320291" cy="1600200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rgbClr val="FFFFCC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6" name="Picture 7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019800" y="3581400"/>
            <a:ext cx="2696634" cy="1981200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rgbClr val="FFCCCC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7" name="TextBox 16"/>
          <p:cNvSpPr txBox="1"/>
          <p:nvPr/>
        </p:nvSpPr>
        <p:spPr>
          <a:xfrm>
            <a:off x="3352800" y="6400800"/>
            <a:ext cx="2514600" cy="307777"/>
          </a:xfrm>
          <a:prstGeom prst="rect">
            <a:avLst/>
          </a:prstGeom>
          <a:ln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П.Каменный брод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172200" y="5867400"/>
            <a:ext cx="2514600" cy="307777"/>
          </a:xfrm>
          <a:prstGeom prst="rect">
            <a:avLst/>
          </a:prstGeom>
          <a:ln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err="1" smtClean="0">
                <a:solidFill>
                  <a:srgbClr val="002060"/>
                </a:solidFill>
              </a:rPr>
              <a:t>Рп</a:t>
            </a:r>
            <a:r>
              <a:rPr lang="ru-RU" sz="1400" b="1" dirty="0" smtClean="0">
                <a:solidFill>
                  <a:srgbClr val="002060"/>
                </a:solidFill>
              </a:rPr>
              <a:t> </a:t>
            </a:r>
            <a:r>
              <a:rPr lang="ru-RU" sz="1400" b="1" dirty="0" err="1" smtClean="0">
                <a:solidFill>
                  <a:srgbClr val="002060"/>
                </a:solidFill>
              </a:rPr>
              <a:t>Иловля</a:t>
            </a:r>
            <a:endParaRPr lang="ru-RU" sz="1400" b="1" dirty="0" smtClean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img1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46886"/>
          </a:xfrm>
        </p:spPr>
      </p:pic>
      <p:pic>
        <p:nvPicPr>
          <p:cNvPr id="12" name="Рисунок 11" descr="Screenshot_2021-10-06-13-18-01-824_com.instagram.android.jpg"/>
          <p:cNvPicPr>
            <a:picLocks noChangeAspect="1"/>
          </p:cNvPicPr>
          <p:nvPr/>
        </p:nvPicPr>
        <p:blipFill>
          <a:blip r:embed="rId3"/>
          <a:srcRect l="617" t="22222" r="617" b="34445"/>
          <a:stretch>
            <a:fillRect/>
          </a:stretch>
        </p:blipFill>
        <p:spPr>
          <a:xfrm>
            <a:off x="228600" y="0"/>
            <a:ext cx="1492739" cy="1455420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8" name="Рисунок 7" descr="1633514939134.jpg"/>
          <p:cNvPicPr>
            <a:picLocks noChangeAspect="1"/>
          </p:cNvPicPr>
          <p:nvPr/>
        </p:nvPicPr>
        <p:blipFill>
          <a:blip r:embed="rId4" cstate="print"/>
          <a:srcRect t="28073" r="917" b="28991"/>
          <a:stretch>
            <a:fillRect/>
          </a:stretch>
        </p:blipFill>
        <p:spPr>
          <a:xfrm>
            <a:off x="5715000" y="-1"/>
            <a:ext cx="1295400" cy="1400167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9" name="Рисунок 8" descr="163351493916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467600" y="0"/>
            <a:ext cx="1219200" cy="1345681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13" name="Рисунок 12" descr="1633514939176.jpg"/>
          <p:cNvPicPr>
            <a:picLocks noChangeAspect="1"/>
          </p:cNvPicPr>
          <p:nvPr/>
        </p:nvPicPr>
        <p:blipFill>
          <a:blip r:embed="rId6" cstate="print"/>
          <a:srcRect l="7407"/>
          <a:stretch>
            <a:fillRect/>
          </a:stretch>
        </p:blipFill>
        <p:spPr>
          <a:xfrm>
            <a:off x="1981200" y="0"/>
            <a:ext cx="1295400" cy="1395146"/>
          </a:xfrm>
          <a:prstGeom prst="rect">
            <a:avLst/>
          </a:prstGeom>
          <a:ln>
            <a:solidFill>
              <a:srgbClr val="002060"/>
            </a:solidFill>
          </a:ln>
        </p:spPr>
      </p:pic>
      <p:sp>
        <p:nvSpPr>
          <p:cNvPr id="14" name="TextBox 13"/>
          <p:cNvSpPr txBox="1"/>
          <p:nvPr/>
        </p:nvSpPr>
        <p:spPr>
          <a:xfrm>
            <a:off x="304800" y="1524000"/>
            <a:ext cx="8382000" cy="52322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cross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002060"/>
                </a:solidFill>
              </a:rPr>
              <a:t> </a:t>
            </a:r>
            <a:r>
              <a:rPr lang="ru-RU" sz="1200" b="1" dirty="0" smtClean="0">
                <a:solidFill>
                  <a:srgbClr val="002060"/>
                </a:solidFill>
              </a:rPr>
              <a:t>Детское самоуправление в школе  воспитывает  в детях инициативность, самостоятельность, ответственность, трудолюбие, чувство собственного достоинства.</a:t>
            </a:r>
            <a:r>
              <a:rPr lang="ru-RU" sz="1200" dirty="0" smtClean="0"/>
              <a:t>                                 </a:t>
            </a:r>
          </a:p>
        </p:txBody>
      </p:sp>
      <p:sp>
        <p:nvSpPr>
          <p:cNvPr id="15" name="TextBox 14"/>
          <p:cNvSpPr txBox="1"/>
          <p:nvPr/>
        </p:nvSpPr>
        <p:spPr>
          <a:xfrm rot="10800000" flipV="1">
            <a:off x="304800" y="2088177"/>
            <a:ext cx="8382000" cy="461665"/>
          </a:xfrm>
          <a:prstGeom prst="rect">
            <a:avLst/>
          </a:prstGeom>
          <a:ln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rgbClr val="002060"/>
                </a:solidFill>
              </a:rPr>
              <a:t>         Гражданско-патриотическое воспитание  в рамках самоуправления способствует становлению и развитию личности, обладающей качествами гражданина и патриота своей страны. </a:t>
            </a:r>
            <a:endParaRPr lang="ru-RU" sz="1200" b="1" dirty="0">
              <a:solidFill>
                <a:srgbClr val="002060"/>
              </a:solidFill>
            </a:endParaRPr>
          </a:p>
        </p:txBody>
      </p:sp>
      <p:sp>
        <p:nvSpPr>
          <p:cNvPr id="16" name="Овал 15"/>
          <p:cNvSpPr/>
          <p:nvPr/>
        </p:nvSpPr>
        <p:spPr>
          <a:xfrm>
            <a:off x="2438400" y="3581400"/>
            <a:ext cx="4038600" cy="1676400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Детское самоуправление в ГБОУ «Созвездие»</a:t>
            </a:r>
            <a:endParaRPr lang="ru-RU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3429000" y="0"/>
            <a:ext cx="2133600" cy="1384995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cross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sz="1400" b="1" dirty="0" smtClean="0">
                <a:solidFill>
                  <a:srgbClr val="C00000"/>
                </a:solidFill>
              </a:rPr>
              <a:t>II </a:t>
            </a:r>
            <a:r>
              <a:rPr lang="ru-RU" sz="1400" b="1" dirty="0" smtClean="0">
                <a:solidFill>
                  <a:srgbClr val="C00000"/>
                </a:solidFill>
              </a:rPr>
              <a:t>Региональный семинар -совещание педагогов Волгоградского регионального отделения РДШ</a:t>
            </a:r>
          </a:p>
        </p:txBody>
      </p:sp>
      <p:sp>
        <p:nvSpPr>
          <p:cNvPr id="19" name="Овал 18"/>
          <p:cNvSpPr/>
          <p:nvPr/>
        </p:nvSpPr>
        <p:spPr>
          <a:xfrm>
            <a:off x="228600" y="2819400"/>
            <a:ext cx="2819400" cy="990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/>
              <a:t>Волонтерское объединение</a:t>
            </a:r>
          </a:p>
          <a:p>
            <a:pPr algn="ctr"/>
            <a:r>
              <a:rPr lang="ru-RU" sz="1400" b="1" dirty="0" smtClean="0"/>
              <a:t> «Твори добро»</a:t>
            </a:r>
            <a:endParaRPr lang="ru-RU" b="1" dirty="0"/>
          </a:p>
        </p:txBody>
      </p:sp>
      <p:sp>
        <p:nvSpPr>
          <p:cNvPr id="20" name="Овал 19"/>
          <p:cNvSpPr/>
          <p:nvPr/>
        </p:nvSpPr>
        <p:spPr>
          <a:xfrm>
            <a:off x="5943600" y="2819400"/>
            <a:ext cx="2819400" cy="990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/>
              <a:t>Первичное отделение Российского движения школьников</a:t>
            </a:r>
            <a:endParaRPr lang="ru-RU" sz="1400" b="1" dirty="0"/>
          </a:p>
        </p:txBody>
      </p:sp>
      <p:sp>
        <p:nvSpPr>
          <p:cNvPr id="21" name="Овал 20"/>
          <p:cNvSpPr/>
          <p:nvPr/>
        </p:nvSpPr>
        <p:spPr>
          <a:xfrm>
            <a:off x="457200" y="5105400"/>
            <a:ext cx="2895600" cy="1143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/>
              <a:t>Волонтерский отряд «</a:t>
            </a:r>
            <a:r>
              <a:rPr lang="ru-RU" sz="1400" b="1" dirty="0" err="1" smtClean="0"/>
              <a:t>Добросвет</a:t>
            </a:r>
            <a:r>
              <a:rPr lang="ru-RU" sz="1400" b="1" dirty="0" smtClean="0"/>
              <a:t>»</a:t>
            </a:r>
            <a:endParaRPr lang="ru-RU" sz="1400" b="1" dirty="0"/>
          </a:p>
        </p:txBody>
      </p:sp>
      <p:sp>
        <p:nvSpPr>
          <p:cNvPr id="22" name="Овал 21"/>
          <p:cNvSpPr/>
          <p:nvPr/>
        </p:nvSpPr>
        <p:spPr>
          <a:xfrm>
            <a:off x="5562600" y="5181600"/>
            <a:ext cx="3048000" cy="1143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/>
              <a:t>Отряд «МЫ за ЗОЖ»</a:t>
            </a:r>
            <a:endParaRPr lang="ru-RU" sz="1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img1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1114"/>
            <a:ext cx="9601200" cy="6846886"/>
          </a:xfrm>
        </p:spPr>
      </p:pic>
      <p:sp>
        <p:nvSpPr>
          <p:cNvPr id="13" name="Овал 12"/>
          <p:cNvSpPr/>
          <p:nvPr/>
        </p:nvSpPr>
        <p:spPr>
          <a:xfrm>
            <a:off x="0" y="381000"/>
            <a:ext cx="8763000" cy="457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/>
              <a:t>Волонтерское объединение</a:t>
            </a:r>
          </a:p>
          <a:p>
            <a:pPr algn="ctr"/>
            <a:r>
              <a:rPr lang="ru-RU" sz="1200" b="1" dirty="0" smtClean="0"/>
              <a:t> «Твори добро»</a:t>
            </a:r>
            <a:endParaRPr lang="ru-RU" sz="12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3581400" y="1066800"/>
            <a:ext cx="1676400" cy="1138773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prstClr val="black"/>
                </a:solidFill>
              </a:rPr>
              <a:t> </a:t>
            </a:r>
            <a:r>
              <a:rPr lang="ru-RU" sz="1200" b="1" dirty="0" smtClean="0">
                <a:solidFill>
                  <a:prstClr val="black"/>
                </a:solidFill>
              </a:rPr>
              <a:t>Ежегодные поездки на 9 мая в Геронтологический центр</a:t>
            </a:r>
          </a:p>
          <a:p>
            <a:pPr algn="ctr"/>
            <a:r>
              <a:rPr lang="ru-RU" sz="1200" dirty="0" smtClean="0">
                <a:solidFill>
                  <a:prstClr val="black"/>
                </a:solidFill>
              </a:rPr>
              <a:t> </a:t>
            </a:r>
            <a:endParaRPr lang="ru-RU" sz="1200" dirty="0">
              <a:solidFill>
                <a:prstClr val="black"/>
              </a:solidFill>
            </a:endParaRPr>
          </a:p>
        </p:txBody>
      </p:sp>
      <p:pic>
        <p:nvPicPr>
          <p:cNvPr id="12" name="Picture 7" descr="https://obraz.volgograd.ru/folder_5/folder_1/folder_2/folder_3/folder_2/folder_3/folder_3/folder_24/files/vnashih-10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990600"/>
            <a:ext cx="1676400" cy="125444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1" descr="https://obraz.volgograd.ru/folder_5/folder_1/folder_2/folder_3/folder_2/folder_3/folder_3/folder_24/files/vnashih-10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914400"/>
            <a:ext cx="1219200" cy="162949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Рисунок 14" descr="IMG-20210509-WA002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239000" y="914400"/>
            <a:ext cx="1143000" cy="16303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TextBox 15"/>
          <p:cNvSpPr txBox="1"/>
          <p:nvPr/>
        </p:nvSpPr>
        <p:spPr>
          <a:xfrm>
            <a:off x="3124200" y="5410200"/>
            <a:ext cx="2590800" cy="830997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prstClr val="black"/>
                </a:solidFill>
              </a:rPr>
              <a:t>Тематическая  поездка в Геронтологический центр в канун нового года  с программой  «Новогоднее чудо»</a:t>
            </a:r>
          </a:p>
        </p:txBody>
      </p:sp>
      <p:pic>
        <p:nvPicPr>
          <p:cNvPr id="18" name="Picture 2" descr="C:\Users\Admin\Desktop\закатова педсовет\Карина\изображение_viber_2020-01-09_20-08-3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52400" y="5080000"/>
            <a:ext cx="2819400" cy="177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7" cstate="print"/>
          <a:srcRect l="1538" t="13462" b="19231"/>
          <a:stretch>
            <a:fillRect/>
          </a:stretch>
        </p:blipFill>
        <p:spPr bwMode="auto">
          <a:xfrm>
            <a:off x="457200" y="2362200"/>
            <a:ext cx="3276600" cy="20970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0" name="TextBox 19"/>
          <p:cNvSpPr txBox="1"/>
          <p:nvPr/>
        </p:nvSpPr>
        <p:spPr>
          <a:xfrm>
            <a:off x="381000" y="4572000"/>
            <a:ext cx="3810000" cy="46166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prstClr val="black"/>
                </a:solidFill>
              </a:rPr>
              <a:t>Тематические поездки в Геронтологический центр на день пожилого человека </a:t>
            </a:r>
          </a:p>
        </p:txBody>
      </p:sp>
      <p:pic>
        <p:nvPicPr>
          <p:cNvPr id="21" name="Содержимое 10" descr="C:\Users\Admin\Desktop\школьные отчеты и дела\9.09.2018\DSC09876.JPG"/>
          <p:cNvPicPr>
            <a:picLocks/>
          </p:cNvPicPr>
          <p:nvPr/>
        </p:nvPicPr>
        <p:blipFill>
          <a:blip r:embed="rId8" cstate="print"/>
          <a:stretch>
            <a:fillRect/>
          </a:stretch>
        </p:blipFill>
        <p:spPr bwMode="auto">
          <a:xfrm>
            <a:off x="3810000" y="2895600"/>
            <a:ext cx="1752600" cy="1371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</p:pic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9" cstate="print"/>
          <a:stretch>
            <a:fillRect/>
          </a:stretch>
        </p:blipFill>
        <p:spPr bwMode="auto">
          <a:xfrm>
            <a:off x="5715000" y="2590800"/>
            <a:ext cx="2895600" cy="19241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" name="Picture 3"/>
          <p:cNvPicPr>
            <a:picLocks noChangeAspect="1" noChangeArrowheads="1"/>
          </p:cNvPicPr>
          <p:nvPr/>
        </p:nvPicPr>
        <p:blipFill>
          <a:blip r:embed="rId10" cstate="print"/>
          <a:stretch>
            <a:fillRect/>
          </a:stretch>
        </p:blipFill>
        <p:spPr bwMode="auto">
          <a:xfrm>
            <a:off x="5943600" y="5029200"/>
            <a:ext cx="2362200" cy="15696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4" name="TextBox 23"/>
          <p:cNvSpPr txBox="1"/>
          <p:nvPr/>
        </p:nvSpPr>
        <p:spPr>
          <a:xfrm>
            <a:off x="4648200" y="4572000"/>
            <a:ext cx="4267200" cy="46166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prstClr val="black"/>
                </a:solidFill>
              </a:rPr>
              <a:t>Тематическая поездки в Геронтологический центр в день толерантности  и  другие..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img1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1114"/>
            <a:ext cx="9144000" cy="6846886"/>
          </a:xfrm>
        </p:spPr>
      </p:pic>
      <p:sp>
        <p:nvSpPr>
          <p:cNvPr id="5" name="TextBox 4"/>
          <p:cNvSpPr txBox="1"/>
          <p:nvPr/>
        </p:nvSpPr>
        <p:spPr>
          <a:xfrm>
            <a:off x="152400" y="1828800"/>
            <a:ext cx="3962400" cy="276999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cross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buNone/>
            </a:pPr>
            <a:r>
              <a:rPr lang="ru-RU" sz="1200" b="1" dirty="0" smtClean="0">
                <a:solidFill>
                  <a:srgbClr val="C00000"/>
                </a:solidFill>
              </a:rPr>
              <a:t>Акция «Весенняя неделя доброты»</a:t>
            </a:r>
          </a:p>
        </p:txBody>
      </p:sp>
      <p:pic>
        <p:nvPicPr>
          <p:cNvPr id="7" name="Рисунок 6" descr="rdsh-040321-0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2400" y="533400"/>
            <a:ext cx="1524000" cy="1143000"/>
          </a:xfrm>
          <a:prstGeom prst="rect">
            <a:avLst/>
          </a:prstGeom>
          <a:ln>
            <a:solidFill>
              <a:srgbClr val="002060"/>
            </a:solidFill>
          </a:ln>
        </p:spPr>
      </p:pic>
      <p:sp>
        <p:nvSpPr>
          <p:cNvPr id="8" name="Овал 7"/>
          <p:cNvSpPr/>
          <p:nvPr/>
        </p:nvSpPr>
        <p:spPr>
          <a:xfrm>
            <a:off x="0" y="0"/>
            <a:ext cx="8991600" cy="457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/>
              <a:t>Первичное отделение Российского движения школьников</a:t>
            </a:r>
            <a:endParaRPr lang="ru-RU" sz="1400" b="1" dirty="0"/>
          </a:p>
        </p:txBody>
      </p:sp>
      <p:pic>
        <p:nvPicPr>
          <p:cNvPr id="9" name="Рисунок 8" descr="rdsh-040321-0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52600" y="533400"/>
            <a:ext cx="1066800" cy="1145823"/>
          </a:xfrm>
          <a:prstGeom prst="rect">
            <a:avLst/>
          </a:prstGeom>
          <a:ln>
            <a:solidFill>
              <a:srgbClr val="C00000"/>
            </a:solidFill>
          </a:ln>
        </p:spPr>
      </p:pic>
      <p:pic>
        <p:nvPicPr>
          <p:cNvPr id="10" name="Рисунок 9" descr="rdsh-040321-0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971800" y="533400"/>
            <a:ext cx="1108841" cy="1190978"/>
          </a:xfrm>
          <a:prstGeom prst="rect">
            <a:avLst/>
          </a:prstGeom>
          <a:ln>
            <a:solidFill>
              <a:srgbClr val="C00000"/>
            </a:solidFill>
          </a:ln>
        </p:spPr>
      </p:pic>
      <p:pic>
        <p:nvPicPr>
          <p:cNvPr id="11" name="Picture 3" descr="C:\Users\Admin\Desktop\20210304_13301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10800000" flipV="1">
            <a:off x="4343400" y="533400"/>
            <a:ext cx="2133600" cy="1524000"/>
          </a:xfrm>
          <a:prstGeom prst="rect">
            <a:avLst/>
          </a:prstGeom>
          <a:noFill/>
        </p:spPr>
      </p:pic>
      <p:pic>
        <p:nvPicPr>
          <p:cNvPr id="12" name="Picture 2" descr="C:\Users\Admin\Desktop\школьные отчеты и дела\ноги\Слайд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553200" y="533400"/>
            <a:ext cx="2246671" cy="1514061"/>
          </a:xfrm>
          <a:prstGeom prst="rect">
            <a:avLst/>
          </a:prstGeom>
          <a:noFill/>
          <a:ln>
            <a:solidFill>
              <a:schemeClr val="accent5">
                <a:lumMod val="50000"/>
              </a:schemeClr>
            </a:solidFill>
          </a:ln>
        </p:spPr>
      </p:pic>
      <p:sp>
        <p:nvSpPr>
          <p:cNvPr id="13" name="TextBox 12"/>
          <p:cNvSpPr txBox="1"/>
          <p:nvPr/>
        </p:nvSpPr>
        <p:spPr>
          <a:xfrm>
            <a:off x="4419600" y="2133600"/>
            <a:ext cx="4343400" cy="276999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cross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buNone/>
            </a:pPr>
            <a:r>
              <a:rPr lang="ru-RU" sz="1200" b="1" dirty="0" smtClean="0">
                <a:solidFill>
                  <a:srgbClr val="C00000"/>
                </a:solidFill>
              </a:rPr>
              <a:t>Акция «Новые ноги для Аркадия»</a:t>
            </a:r>
          </a:p>
        </p:txBody>
      </p:sp>
      <p:pic>
        <p:nvPicPr>
          <p:cNvPr id="14" name="Рисунок 13" descr="live_040321_01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10400" y="2514600"/>
            <a:ext cx="1832372" cy="1563624"/>
          </a:xfrm>
          <a:prstGeom prst="rect">
            <a:avLst/>
          </a:prstGeom>
          <a:ln>
            <a:solidFill>
              <a:srgbClr val="002060"/>
            </a:solidFill>
          </a:ln>
        </p:spPr>
      </p:pic>
      <p:sp>
        <p:nvSpPr>
          <p:cNvPr id="15" name="TextBox 14"/>
          <p:cNvSpPr txBox="1"/>
          <p:nvPr/>
        </p:nvSpPr>
        <p:spPr>
          <a:xfrm>
            <a:off x="4038600" y="4191000"/>
            <a:ext cx="4800600" cy="276999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cross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buNone/>
            </a:pPr>
            <a:r>
              <a:rPr lang="ru-RU" sz="1200" b="1" dirty="0" smtClean="0">
                <a:solidFill>
                  <a:srgbClr val="C00000"/>
                </a:solidFill>
              </a:rPr>
              <a:t>Акция «Живи настоящим - думай о будущем!»</a:t>
            </a:r>
          </a:p>
        </p:txBody>
      </p:sp>
      <p:pic>
        <p:nvPicPr>
          <p:cNvPr id="16" name="Рисунок 15" descr="live-040321-09.jp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962400" y="2514600"/>
            <a:ext cx="2840590" cy="1600200"/>
          </a:xfrm>
          <a:prstGeom prst="rect">
            <a:avLst/>
          </a:prstGeom>
          <a:ln>
            <a:solidFill>
              <a:srgbClr val="C00000"/>
            </a:solidFill>
          </a:ln>
        </p:spPr>
      </p:pic>
      <p:sp>
        <p:nvSpPr>
          <p:cNvPr id="17" name="TextBox 16"/>
          <p:cNvSpPr txBox="1"/>
          <p:nvPr/>
        </p:nvSpPr>
        <p:spPr>
          <a:xfrm>
            <a:off x="152400" y="3886200"/>
            <a:ext cx="3657600" cy="584775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cross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buNone/>
            </a:pPr>
            <a:r>
              <a:rPr lang="ru-RU" sz="2000" b="1" dirty="0" smtClean="0">
                <a:solidFill>
                  <a:srgbClr val="C00000"/>
                </a:solidFill>
              </a:rPr>
              <a:t> </a:t>
            </a:r>
            <a:r>
              <a:rPr lang="ru-RU" sz="1200" b="1" dirty="0" smtClean="0">
                <a:solidFill>
                  <a:srgbClr val="C00000"/>
                </a:solidFill>
              </a:rPr>
              <a:t>Участие во Всероссийской Акции</a:t>
            </a:r>
          </a:p>
          <a:p>
            <a:pPr algn="ctr">
              <a:buNone/>
            </a:pPr>
            <a:r>
              <a:rPr lang="ru-RU" sz="1200" b="1" dirty="0" smtClean="0">
                <a:solidFill>
                  <a:srgbClr val="C00000"/>
                </a:solidFill>
              </a:rPr>
              <a:t> «Сдай макулатуру -спаси дерево»</a:t>
            </a:r>
          </a:p>
        </p:txBody>
      </p:sp>
      <p:pic>
        <p:nvPicPr>
          <p:cNvPr id="18" name="Picture 12" descr="C:\Users\Admin\Desktop\20210423_120117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 rot="5400000">
            <a:off x="-50800" y="2565400"/>
            <a:ext cx="1625600" cy="914400"/>
          </a:xfrm>
          <a:prstGeom prst="rect">
            <a:avLst/>
          </a:prstGeom>
          <a:noFill/>
        </p:spPr>
      </p:pic>
      <p:pic>
        <p:nvPicPr>
          <p:cNvPr id="19" name="Picture 8" descr="C:\Users\Admin\Desktop\eko-10.jpg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1447800" y="2209800"/>
            <a:ext cx="2134279" cy="1597152"/>
          </a:xfrm>
          <a:prstGeom prst="rect">
            <a:avLst/>
          </a:prstGeom>
          <a:noFill/>
        </p:spPr>
      </p:pic>
      <p:sp>
        <p:nvSpPr>
          <p:cNvPr id="20" name="TextBox 19"/>
          <p:cNvSpPr txBox="1"/>
          <p:nvPr/>
        </p:nvSpPr>
        <p:spPr>
          <a:xfrm>
            <a:off x="304800" y="6400800"/>
            <a:ext cx="3581400" cy="276999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cross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buNone/>
            </a:pPr>
            <a:r>
              <a:rPr lang="ru-RU" sz="1200" b="1" dirty="0" smtClean="0">
                <a:solidFill>
                  <a:srgbClr val="C00000"/>
                </a:solidFill>
              </a:rPr>
              <a:t>Акция  «День влюбленных в книгу» к  14 февраля</a:t>
            </a:r>
          </a:p>
        </p:txBody>
      </p:sp>
      <p:pic>
        <p:nvPicPr>
          <p:cNvPr id="21" name="Рисунок 20" descr="podari-160221-02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1371600" y="4876800"/>
            <a:ext cx="1422400" cy="1066800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22" name="Рисунок 21" descr="podari-160221-09.jp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2895600" y="4648200"/>
            <a:ext cx="914400" cy="1626108"/>
          </a:xfrm>
          <a:prstGeom prst="rect">
            <a:avLst/>
          </a:prstGeom>
          <a:ln>
            <a:solidFill>
              <a:srgbClr val="C00000"/>
            </a:solidFill>
          </a:ln>
        </p:spPr>
      </p:pic>
      <p:pic>
        <p:nvPicPr>
          <p:cNvPr id="23" name="Рисунок 22" descr="podari-160221-10.jp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304800" y="4572000"/>
            <a:ext cx="942681" cy="1676400"/>
          </a:xfrm>
          <a:prstGeom prst="rect">
            <a:avLst/>
          </a:prstGeom>
          <a:ln>
            <a:solidFill>
              <a:srgbClr val="C00000"/>
            </a:solidFill>
          </a:ln>
        </p:spPr>
      </p:pic>
      <p:pic>
        <p:nvPicPr>
          <p:cNvPr id="24" name="Рисунок 23" descr="cXHnt6us7V4.jpg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3962400" y="4622780"/>
            <a:ext cx="2323666" cy="1549420"/>
          </a:xfrm>
          <a:prstGeom prst="rect">
            <a:avLst/>
          </a:prstGeom>
        </p:spPr>
      </p:pic>
      <p:pic>
        <p:nvPicPr>
          <p:cNvPr id="25" name="Рисунок 24" descr="20210611_115526.jp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324600" y="4648199"/>
            <a:ext cx="2667000" cy="1504065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4191000" y="6400800"/>
            <a:ext cx="4724400" cy="276999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cross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buNone/>
            </a:pPr>
            <a:r>
              <a:rPr lang="ru-RU" sz="1200" b="1" dirty="0" smtClean="0">
                <a:solidFill>
                  <a:srgbClr val="C00000"/>
                </a:solidFill>
              </a:rPr>
              <a:t>Поездки на 7,8 слеты РДШ и 3 летний слет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img1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457200" y="11114"/>
            <a:ext cx="9601200" cy="6846886"/>
          </a:xfrm>
        </p:spPr>
      </p:pic>
      <p:sp>
        <p:nvSpPr>
          <p:cNvPr id="13" name="Овал 12"/>
          <p:cNvSpPr/>
          <p:nvPr/>
        </p:nvSpPr>
        <p:spPr>
          <a:xfrm>
            <a:off x="-304800" y="228600"/>
            <a:ext cx="9220200" cy="533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/>
              <a:t>Волонтерское объединение</a:t>
            </a:r>
          </a:p>
          <a:p>
            <a:pPr algn="ctr"/>
            <a:r>
              <a:rPr lang="ru-RU" sz="2000" b="1" dirty="0" smtClean="0"/>
              <a:t> «Твори добро»</a:t>
            </a:r>
            <a:endParaRPr lang="ru-RU" sz="2000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0" y="5943600"/>
            <a:ext cx="4038600" cy="46166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1200" b="1" dirty="0" smtClean="0"/>
              <a:t>Акция «День рождения — светлый праздник» для 19  детей-инвалидов Дзержинского района </a:t>
            </a:r>
            <a:endParaRPr lang="ru-RU" sz="1200" b="1" dirty="0"/>
          </a:p>
        </p:txBody>
      </p:sp>
      <p:pic>
        <p:nvPicPr>
          <p:cNvPr id="31750" name="Picture 6" descr="9c95529e-26b9-48f8-922b-8d9f532cbbb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-152401" y="3962400"/>
            <a:ext cx="1922396" cy="1828800"/>
          </a:xfrm>
          <a:prstGeom prst="rect">
            <a:avLst/>
          </a:prstGeom>
          <a:noFill/>
        </p:spPr>
      </p:pic>
      <p:pic>
        <p:nvPicPr>
          <p:cNvPr id="31752" name="Picture 8" descr="https://sozvezdiye-vlg.ru/wp-content/gallery/d0b0d0bad186d0b8d18f-d0b4d0b5d0bdd18c-d180d0bed0b6d0b4d0b5d0bdd0b8d18f-d181d0b2d0b5d182d0bbd18bd0b9-d0bfd180d0b0d0b7d0b4d0bdd0b8/8be4ab1d-0c39-4559-90bd-fa79275466a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05000" y="3962400"/>
            <a:ext cx="2146852" cy="1828800"/>
          </a:xfrm>
          <a:prstGeom prst="rect">
            <a:avLst/>
          </a:prstGeom>
          <a:noFill/>
        </p:spPr>
      </p:pic>
      <p:sp>
        <p:nvSpPr>
          <p:cNvPr id="21" name="Прямоугольник 20"/>
          <p:cNvSpPr/>
          <p:nvPr/>
        </p:nvSpPr>
        <p:spPr>
          <a:xfrm>
            <a:off x="3181876" y="324433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dirty="0"/>
          </a:p>
        </p:txBody>
      </p:sp>
      <p:sp>
        <p:nvSpPr>
          <p:cNvPr id="22" name="TextBox 21"/>
          <p:cNvSpPr txBox="1"/>
          <p:nvPr/>
        </p:nvSpPr>
        <p:spPr>
          <a:xfrm>
            <a:off x="4343400" y="6096000"/>
            <a:ext cx="4495800" cy="276999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200" b="1" dirty="0" smtClean="0"/>
              <a:t>Акция «С заботой о детях»</a:t>
            </a:r>
            <a:endParaRPr lang="ru-RU" sz="1200" b="1" dirty="0"/>
          </a:p>
        </p:txBody>
      </p:sp>
      <p:pic>
        <p:nvPicPr>
          <p:cNvPr id="31758" name="Picture 14" descr="fb215f71-1329-49e5-b5ca-03de4f977d2d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391400" y="4013314"/>
            <a:ext cx="1392619" cy="1854764"/>
          </a:xfrm>
          <a:prstGeom prst="rect">
            <a:avLst/>
          </a:prstGeom>
          <a:noFill/>
        </p:spPr>
      </p:pic>
      <p:pic>
        <p:nvPicPr>
          <p:cNvPr id="31760" name="Picture 16" descr="32390317-9750-4393-b402-fa69b7f7769a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15000" y="4343400"/>
            <a:ext cx="1655233" cy="1241425"/>
          </a:xfrm>
          <a:prstGeom prst="rect">
            <a:avLst/>
          </a:prstGeom>
          <a:noFill/>
        </p:spPr>
      </p:pic>
      <p:pic>
        <p:nvPicPr>
          <p:cNvPr id="31762" name="Picture 18" descr="27bd985b-1496-4027-b862-cfa2b40406ed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376737" y="4038600"/>
            <a:ext cx="1052513" cy="1871133"/>
          </a:xfrm>
          <a:prstGeom prst="rect">
            <a:avLst/>
          </a:prstGeom>
          <a:noFill/>
        </p:spPr>
      </p:pic>
      <p:sp>
        <p:nvSpPr>
          <p:cNvPr id="27" name="TextBox 26"/>
          <p:cNvSpPr txBox="1"/>
          <p:nvPr/>
        </p:nvSpPr>
        <p:spPr>
          <a:xfrm>
            <a:off x="1219200" y="838200"/>
            <a:ext cx="6477000" cy="46166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C00000"/>
                </a:solidFill>
              </a:rPr>
              <a:t>«</a:t>
            </a:r>
            <a:r>
              <a:rPr lang="en-US" sz="1200" b="1" dirty="0" smtClean="0">
                <a:solidFill>
                  <a:srgbClr val="C00000"/>
                </a:solidFill>
              </a:rPr>
              <a:t>I</a:t>
            </a:r>
            <a:r>
              <a:rPr lang="ru-RU" sz="1200" b="1" dirty="0" smtClean="0">
                <a:solidFill>
                  <a:srgbClr val="C00000"/>
                </a:solidFill>
              </a:rPr>
              <a:t> Открытый  региональный конкурс "</a:t>
            </a:r>
            <a:r>
              <a:rPr lang="ru-RU" sz="1200" b="1" dirty="0" err="1" smtClean="0">
                <a:solidFill>
                  <a:srgbClr val="C00000"/>
                </a:solidFill>
              </a:rPr>
              <a:t>ЭКОфартуки</a:t>
            </a:r>
            <a:r>
              <a:rPr lang="ru-RU" sz="1200" b="1" dirty="0" smtClean="0">
                <a:solidFill>
                  <a:srgbClr val="C00000"/>
                </a:solidFill>
              </a:rPr>
              <a:t>"</a:t>
            </a:r>
          </a:p>
          <a:p>
            <a:pPr algn="ctr"/>
            <a:r>
              <a:rPr lang="ru-RU" sz="1200" b="1" dirty="0" smtClean="0">
                <a:solidFill>
                  <a:srgbClr val="C00000"/>
                </a:solidFill>
              </a:rPr>
              <a:t>для детей с ограниченными возможностями и преподавателей</a:t>
            </a:r>
          </a:p>
        </p:txBody>
      </p:sp>
      <p:pic>
        <p:nvPicPr>
          <p:cNvPr id="28" name="Picture 6" descr="C:\Users\Admin\Desktop\конкурс фартуки нов\IMG-243bce75e86e5f16cded19d7e472b8c6-V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-152400" y="1676400"/>
            <a:ext cx="2570796" cy="1600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9" name="Picture 2" descr="C:\Users\Admin\Desktop\конкурс фартуки нов\IMG-cb817185021eb2e3f414d98bea2a5770-V.jpg"/>
          <p:cNvPicPr>
            <a:picLocks noChangeAspect="1" noChangeArrowheads="1"/>
          </p:cNvPicPr>
          <p:nvPr/>
        </p:nvPicPr>
        <p:blipFill>
          <a:blip r:embed="rId9"/>
          <a:srcRect l="6383" b="6383"/>
          <a:stretch>
            <a:fillRect/>
          </a:stretch>
        </p:blipFill>
        <p:spPr bwMode="auto">
          <a:xfrm>
            <a:off x="2590800" y="1447800"/>
            <a:ext cx="3048000" cy="228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" name="Picture 1" descr="C:\Users\Admin\Desktop\конкурс фартуки нов\fartuk-310521-47.jpg"/>
          <p:cNvPicPr>
            <a:picLocks noChangeAspect="1" noChangeArrowheads="1"/>
          </p:cNvPicPr>
          <p:nvPr/>
        </p:nvPicPr>
        <p:blipFill>
          <a:blip r:embed="rId10"/>
          <a:srcRect t="20833"/>
          <a:stretch>
            <a:fillRect/>
          </a:stretch>
        </p:blipFill>
        <p:spPr bwMode="auto">
          <a:xfrm>
            <a:off x="5791200" y="1676400"/>
            <a:ext cx="2951748" cy="1752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1033</TotalTime>
  <Words>1010</Words>
  <PresentationFormat>Экран (4:3)</PresentationFormat>
  <Paragraphs>97</Paragraphs>
  <Slides>15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7" baseType="lpstr">
      <vt:lpstr>Office Theme</vt:lpstr>
      <vt:lpstr>PDF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Учитель</cp:lastModifiedBy>
  <cp:revision>36</cp:revision>
  <dcterms:created xsi:type="dcterms:W3CDTF">2021-10-06T06:37:46Z</dcterms:created>
  <dcterms:modified xsi:type="dcterms:W3CDTF">2022-03-16T12:00:49Z</dcterms:modified>
</cp:coreProperties>
</file>