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326" r:id="rId2"/>
    <p:sldId id="328" r:id="rId3"/>
    <p:sldId id="329" r:id="rId4"/>
    <p:sldId id="338" r:id="rId5"/>
    <p:sldId id="314" r:id="rId6"/>
    <p:sldId id="331" r:id="rId7"/>
    <p:sldId id="332" r:id="rId8"/>
    <p:sldId id="333" r:id="rId9"/>
    <p:sldId id="335" r:id="rId10"/>
    <p:sldId id="33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00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509" autoAdjust="0"/>
    <p:restoredTop sz="95332" autoAdjust="0"/>
  </p:normalViewPr>
  <p:slideViewPr>
    <p:cSldViewPr snapToGrid="0" showGuides="1">
      <p:cViewPr varScale="1">
        <p:scale>
          <a:sx n="77" d="100"/>
          <a:sy n="77" d="100"/>
        </p:scale>
        <p:origin x="60" y="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2DE334-90B7-4EB4-977F-C5FB27252348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48E43F-BBAC-4AF1-BECD-DA7EDF2C5C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629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96D5E-38A4-4A29-A6F3-F0EDFABE8BC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493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A96D5E-38A4-4A29-A6F3-F0EDFABE8BC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9339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028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502FB-C4EC-4CFB-99DA-748A2C11442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70289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6299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219EF-53E3-4B76-A8B3-434623789EC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08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18F6F-B1FA-4EB3-B22E-8C0AD44CF1FB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21D09-695A-4AA8-AE7B-CDF68ECEE5BB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" y="2029968"/>
            <a:ext cx="6766560" cy="391363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142" y="893135"/>
            <a:ext cx="3785624" cy="685801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188200" y="4800600"/>
            <a:ext cx="4394201" cy="1143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6735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18F6F-B1FA-4EB3-B22E-8C0AD44CF1FB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21D09-695A-4AA8-AE7B-CDF68ECEE5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783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2" y="2033008"/>
            <a:ext cx="6763526" cy="39105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713" y="478532"/>
            <a:ext cx="2273813" cy="4145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5102" y="5707343"/>
            <a:ext cx="3575311" cy="1161290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9145769" y="2737207"/>
            <a:ext cx="2787700" cy="566738"/>
          </a:xfrm>
          <a:prstGeom prst="rect">
            <a:avLst/>
          </a:prstGeom>
        </p:spPr>
        <p:txBody>
          <a:bodyPr anchor="b"/>
          <a:lstStyle>
            <a:lvl1pPr algn="r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ru-RU" sz="2800" b="1" dirty="0" smtClean="0">
                <a:solidFill>
                  <a:srgbClr val="E41E2E"/>
                </a:solidFill>
                <a:latin typeface="+mj-lt"/>
                <a:cs typeface="Gotham Pro" pitchFamily="2" charset="0"/>
              </a:rPr>
              <a:t>Контакты</a:t>
            </a:r>
            <a:endParaRPr lang="ru-RU" sz="2800" b="1" dirty="0">
              <a:solidFill>
                <a:srgbClr val="E41E2E"/>
              </a:solidFill>
              <a:latin typeface="+mj-lt"/>
              <a:cs typeface="Gotham Pro" pitchFamily="2" charset="0"/>
            </a:endParaRPr>
          </a:p>
        </p:txBody>
      </p:sp>
      <p:sp>
        <p:nvSpPr>
          <p:cNvPr id="9" name="Текст 3"/>
          <p:cNvSpPr>
            <a:spLocks noGrp="1"/>
          </p:cNvSpPr>
          <p:nvPr>
            <p:ph type="body" sz="half" idx="2"/>
          </p:nvPr>
        </p:nvSpPr>
        <p:spPr>
          <a:xfrm>
            <a:off x="7934556" y="3492227"/>
            <a:ext cx="3998913" cy="1397273"/>
          </a:xfrm>
        </p:spPr>
        <p:txBody>
          <a:bodyPr/>
          <a:lstStyle>
            <a:lvl1pPr marL="0" indent="0" algn="r">
              <a:buNone/>
              <a:defRPr lang="ru-RU" sz="1400" b="0" baseline="0" dirty="0" smtClean="0">
                <a:cs typeface="Gotham Pro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z="1200" smtClean="0">
                <a:latin typeface="+mj-lt"/>
              </a:rPr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79251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18F6F-B1FA-4EB3-B22E-8C0AD44CF1FB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21D09-695A-4AA8-AE7B-CDF68ECEE5BB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719" y="482267"/>
            <a:ext cx="2268000" cy="41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3773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485862" y="1690764"/>
            <a:ext cx="4728238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z="2800" b="1" dirty="0" smtClean="0">
                <a:solidFill>
                  <a:srgbClr val="E41E2E"/>
                </a:solidFill>
                <a:latin typeface="+mj-lt"/>
                <a:cs typeface="Gotham Pro" pitchFamily="2" charset="0"/>
              </a:rPr>
              <a:t>ЗАГОЛОВОК РАЗДЕЛА</a:t>
            </a:r>
            <a:endParaRPr lang="ru-RU" sz="2800" b="1" dirty="0">
              <a:solidFill>
                <a:srgbClr val="E41E2E"/>
              </a:solidFill>
              <a:latin typeface="+mj-lt"/>
              <a:cs typeface="Gotham Pro" pitchFamily="2" charset="0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 hasCustomPrompt="1"/>
          </p:nvPr>
        </p:nvSpPr>
        <p:spPr>
          <a:xfrm>
            <a:off x="0" y="4762"/>
            <a:ext cx="6039293" cy="6840538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Рисунок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6502401" y="2509284"/>
            <a:ext cx="4711699" cy="2291316"/>
          </a:xfrm>
        </p:spPr>
        <p:txBody>
          <a:bodyPr>
            <a:normAutofit/>
          </a:bodyPr>
          <a:lstStyle>
            <a:lvl1pPr marL="0" indent="0">
              <a:buNone/>
              <a:defRPr lang="ru-RU" sz="1400" baseline="0" dirty="0" smtClean="0">
                <a:cs typeface="Gotham Pro" pitchFamily="2" charset="0"/>
              </a:defRPr>
            </a:lvl1pPr>
            <a:lvl2pPr marL="457200" indent="0">
              <a:buNone/>
              <a:defRPr sz="1200"/>
            </a:lvl2pPr>
            <a:lvl3pPr marL="0" indent="0">
              <a:buNone/>
              <a:defRPr sz="1200"/>
            </a:lvl3pPr>
            <a:lvl4pPr marL="0" indent="0">
              <a:buNone/>
              <a:defRPr sz="1200"/>
            </a:lvl4pPr>
            <a:lvl5pPr marL="0" indent="0">
              <a:buNone/>
              <a:defRPr sz="12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18F6F-B1FA-4EB3-B22E-8C0AD44CF1FB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21D09-695A-4AA8-AE7B-CDF68ECEE5BB}" type="slidenum">
              <a:rPr lang="ru-RU" smtClean="0"/>
              <a:t>‹#›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719" y="482267"/>
            <a:ext cx="2268000" cy="41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4553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Пользовательский маке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75590" y="365125"/>
            <a:ext cx="7850811" cy="1325563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18F6F-B1FA-4EB3-B22E-8C0AD44CF1FB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21D09-695A-4AA8-AE7B-CDF68ECEE5B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3"/>
          </p:nvPr>
        </p:nvSpPr>
        <p:spPr>
          <a:xfrm>
            <a:off x="8112124" y="0"/>
            <a:ext cx="4079875" cy="6858000"/>
          </a:xfrm>
          <a:solidFill>
            <a:schemeClr val="bg2">
              <a:lumMod val="85000"/>
            </a:schemeClr>
          </a:solidFill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4" hasCustomPrompt="1"/>
          </p:nvPr>
        </p:nvSpPr>
        <p:spPr>
          <a:xfrm>
            <a:off x="5140326" y="5120759"/>
            <a:ext cx="2886075" cy="674688"/>
          </a:xfrm>
        </p:spPr>
        <p:txBody>
          <a:bodyPr/>
          <a:lstStyle/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5140326" y="3533513"/>
            <a:ext cx="2886075" cy="674688"/>
          </a:xfrm>
        </p:spPr>
        <p:txBody>
          <a:bodyPr/>
          <a:lstStyle/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17" hasCustomPrompt="1"/>
          </p:nvPr>
        </p:nvSpPr>
        <p:spPr>
          <a:xfrm>
            <a:off x="5140326" y="1946267"/>
            <a:ext cx="2886075" cy="674688"/>
          </a:xfrm>
        </p:spPr>
        <p:txBody>
          <a:bodyPr/>
          <a:lstStyle/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2" name="Рисунок 15"/>
          <p:cNvSpPr>
            <a:spLocks noGrp="1"/>
          </p:cNvSpPr>
          <p:nvPr>
            <p:ph type="pic" sz="quarter" idx="26"/>
          </p:nvPr>
        </p:nvSpPr>
        <p:spPr>
          <a:xfrm>
            <a:off x="4222610" y="1947700"/>
            <a:ext cx="688975" cy="674688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23" name="Рисунок 15"/>
          <p:cNvSpPr>
            <a:spLocks noGrp="1"/>
          </p:cNvSpPr>
          <p:nvPr>
            <p:ph type="pic" sz="quarter" idx="27"/>
          </p:nvPr>
        </p:nvSpPr>
        <p:spPr>
          <a:xfrm>
            <a:off x="4222610" y="3526347"/>
            <a:ext cx="688975" cy="674688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24" name="Рисунок 15"/>
          <p:cNvSpPr>
            <a:spLocks noGrp="1"/>
          </p:cNvSpPr>
          <p:nvPr>
            <p:ph type="pic" sz="quarter" idx="28"/>
          </p:nvPr>
        </p:nvSpPr>
        <p:spPr>
          <a:xfrm>
            <a:off x="4222610" y="5132735"/>
            <a:ext cx="688975" cy="674688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25" name="Текст 8"/>
          <p:cNvSpPr>
            <a:spLocks noGrp="1"/>
          </p:cNvSpPr>
          <p:nvPr>
            <p:ph type="body" sz="quarter" idx="29" hasCustomPrompt="1"/>
          </p:nvPr>
        </p:nvSpPr>
        <p:spPr>
          <a:xfrm>
            <a:off x="1078530" y="5114134"/>
            <a:ext cx="2886075" cy="674688"/>
          </a:xfrm>
        </p:spPr>
        <p:txBody>
          <a:bodyPr/>
          <a:lstStyle/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6" name="Текст 8"/>
          <p:cNvSpPr>
            <a:spLocks noGrp="1"/>
          </p:cNvSpPr>
          <p:nvPr>
            <p:ph type="body" sz="quarter" idx="30" hasCustomPrompt="1"/>
          </p:nvPr>
        </p:nvSpPr>
        <p:spPr>
          <a:xfrm>
            <a:off x="1078530" y="3526888"/>
            <a:ext cx="2886075" cy="674688"/>
          </a:xfrm>
        </p:spPr>
        <p:txBody>
          <a:bodyPr/>
          <a:lstStyle/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7" name="Текст 8"/>
          <p:cNvSpPr>
            <a:spLocks noGrp="1"/>
          </p:cNvSpPr>
          <p:nvPr>
            <p:ph type="body" sz="quarter" idx="31" hasCustomPrompt="1"/>
          </p:nvPr>
        </p:nvSpPr>
        <p:spPr>
          <a:xfrm>
            <a:off x="1078530" y="1939642"/>
            <a:ext cx="2886075" cy="674688"/>
          </a:xfrm>
        </p:spPr>
        <p:txBody>
          <a:bodyPr/>
          <a:lstStyle/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8" name="Рисунок 15"/>
          <p:cNvSpPr>
            <a:spLocks noGrp="1"/>
          </p:cNvSpPr>
          <p:nvPr>
            <p:ph type="pic" sz="quarter" idx="32"/>
          </p:nvPr>
        </p:nvSpPr>
        <p:spPr>
          <a:xfrm>
            <a:off x="160814" y="1941075"/>
            <a:ext cx="688975" cy="674688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29" name="Рисунок 15"/>
          <p:cNvSpPr>
            <a:spLocks noGrp="1"/>
          </p:cNvSpPr>
          <p:nvPr>
            <p:ph type="pic" sz="quarter" idx="33"/>
          </p:nvPr>
        </p:nvSpPr>
        <p:spPr>
          <a:xfrm>
            <a:off x="160814" y="3519722"/>
            <a:ext cx="688975" cy="674688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30" name="Рисунок 15"/>
          <p:cNvSpPr>
            <a:spLocks noGrp="1"/>
          </p:cNvSpPr>
          <p:nvPr>
            <p:ph type="pic" sz="quarter" idx="34"/>
          </p:nvPr>
        </p:nvSpPr>
        <p:spPr>
          <a:xfrm>
            <a:off x="160814" y="5126110"/>
            <a:ext cx="688975" cy="674688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9002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2570">
          <p15:clr>
            <a:srgbClr val="FBAE40"/>
          </p15:clr>
        </p15:guide>
        <p15:guide id="2" pos="511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18F6F-B1FA-4EB3-B22E-8C0AD44CF1FB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21D09-695A-4AA8-AE7B-CDF68ECEE5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1746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1" y="274640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18F6F-B1FA-4EB3-B22E-8C0AD44CF1FB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21D09-695A-4AA8-AE7B-CDF68ECEE5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0088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18F6F-B1FA-4EB3-B22E-8C0AD44CF1FB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21D09-695A-4AA8-AE7B-CDF68ECEE5B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7188200" y="4800600"/>
            <a:ext cx="4394201" cy="1143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43330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Пользовательский макет">
    <p:bg>
      <p:bgPr>
        <a:blipFill dpi="0" rotWithShape="1">
          <a:blip r:embed="rId2">
            <a:lum/>
          </a:blip>
          <a:srcRect/>
          <a:tile tx="0" ty="0" sx="20000" sy="2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75590" y="365125"/>
            <a:ext cx="7188201" cy="1325563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18F6F-B1FA-4EB3-B22E-8C0AD44CF1FB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21D09-695A-4AA8-AE7B-CDF68ECEE5B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Рисунок 6"/>
          <p:cNvSpPr>
            <a:spLocks noGrp="1"/>
          </p:cNvSpPr>
          <p:nvPr>
            <p:ph type="pic" sz="quarter" idx="13"/>
          </p:nvPr>
        </p:nvSpPr>
        <p:spPr>
          <a:xfrm>
            <a:off x="8112124" y="0"/>
            <a:ext cx="4079875" cy="6858000"/>
          </a:xfrm>
          <a:solidFill>
            <a:schemeClr val="bg2">
              <a:lumMod val="85000"/>
            </a:schemeClr>
          </a:solidFill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7" name="Текст 8"/>
          <p:cNvSpPr>
            <a:spLocks noGrp="1"/>
          </p:cNvSpPr>
          <p:nvPr>
            <p:ph type="body" sz="quarter" idx="14" hasCustomPrompt="1"/>
          </p:nvPr>
        </p:nvSpPr>
        <p:spPr>
          <a:xfrm>
            <a:off x="5140326" y="5120759"/>
            <a:ext cx="2886075" cy="674688"/>
          </a:xfrm>
        </p:spPr>
        <p:txBody>
          <a:bodyPr/>
          <a:lstStyle/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5140326" y="3533513"/>
            <a:ext cx="2886075" cy="674688"/>
          </a:xfrm>
        </p:spPr>
        <p:txBody>
          <a:bodyPr/>
          <a:lstStyle/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7" hasCustomPrompt="1"/>
          </p:nvPr>
        </p:nvSpPr>
        <p:spPr>
          <a:xfrm>
            <a:off x="5140326" y="1946267"/>
            <a:ext cx="2886075" cy="674688"/>
          </a:xfrm>
        </p:spPr>
        <p:txBody>
          <a:bodyPr/>
          <a:lstStyle/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Рисунок 15"/>
          <p:cNvSpPr>
            <a:spLocks noGrp="1"/>
          </p:cNvSpPr>
          <p:nvPr>
            <p:ph type="pic" sz="quarter" idx="26"/>
          </p:nvPr>
        </p:nvSpPr>
        <p:spPr>
          <a:xfrm>
            <a:off x="4222610" y="1947700"/>
            <a:ext cx="688975" cy="674688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11" name="Рисунок 15"/>
          <p:cNvSpPr>
            <a:spLocks noGrp="1"/>
          </p:cNvSpPr>
          <p:nvPr>
            <p:ph type="pic" sz="quarter" idx="27"/>
          </p:nvPr>
        </p:nvSpPr>
        <p:spPr>
          <a:xfrm>
            <a:off x="4222610" y="3526347"/>
            <a:ext cx="688975" cy="674688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12" name="Рисунок 15"/>
          <p:cNvSpPr>
            <a:spLocks noGrp="1"/>
          </p:cNvSpPr>
          <p:nvPr>
            <p:ph type="pic" sz="quarter" idx="28"/>
          </p:nvPr>
        </p:nvSpPr>
        <p:spPr>
          <a:xfrm>
            <a:off x="4222610" y="5132735"/>
            <a:ext cx="688975" cy="674688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13" name="Текст 8"/>
          <p:cNvSpPr>
            <a:spLocks noGrp="1"/>
          </p:cNvSpPr>
          <p:nvPr>
            <p:ph type="body" sz="quarter" idx="29" hasCustomPrompt="1"/>
          </p:nvPr>
        </p:nvSpPr>
        <p:spPr>
          <a:xfrm>
            <a:off x="1078530" y="5114134"/>
            <a:ext cx="2886075" cy="674688"/>
          </a:xfrm>
        </p:spPr>
        <p:txBody>
          <a:bodyPr/>
          <a:lstStyle/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4" name="Текст 8"/>
          <p:cNvSpPr>
            <a:spLocks noGrp="1"/>
          </p:cNvSpPr>
          <p:nvPr>
            <p:ph type="body" sz="quarter" idx="30" hasCustomPrompt="1"/>
          </p:nvPr>
        </p:nvSpPr>
        <p:spPr>
          <a:xfrm>
            <a:off x="1078530" y="3526888"/>
            <a:ext cx="2886075" cy="674688"/>
          </a:xfrm>
        </p:spPr>
        <p:txBody>
          <a:bodyPr/>
          <a:lstStyle/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5" name="Текст 8"/>
          <p:cNvSpPr>
            <a:spLocks noGrp="1"/>
          </p:cNvSpPr>
          <p:nvPr>
            <p:ph type="body" sz="quarter" idx="31" hasCustomPrompt="1"/>
          </p:nvPr>
        </p:nvSpPr>
        <p:spPr>
          <a:xfrm>
            <a:off x="1078530" y="1939642"/>
            <a:ext cx="2886075" cy="674688"/>
          </a:xfrm>
        </p:spPr>
        <p:txBody>
          <a:bodyPr/>
          <a:lstStyle/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6" name="Рисунок 15"/>
          <p:cNvSpPr>
            <a:spLocks noGrp="1"/>
          </p:cNvSpPr>
          <p:nvPr>
            <p:ph type="pic" sz="quarter" idx="32"/>
          </p:nvPr>
        </p:nvSpPr>
        <p:spPr>
          <a:xfrm>
            <a:off x="160814" y="1941075"/>
            <a:ext cx="688975" cy="674688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17" name="Рисунок 15"/>
          <p:cNvSpPr>
            <a:spLocks noGrp="1"/>
          </p:cNvSpPr>
          <p:nvPr>
            <p:ph type="pic" sz="quarter" idx="33"/>
          </p:nvPr>
        </p:nvSpPr>
        <p:spPr>
          <a:xfrm>
            <a:off x="160814" y="3519722"/>
            <a:ext cx="688975" cy="674688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18" name="Рисунок 15"/>
          <p:cNvSpPr>
            <a:spLocks noGrp="1"/>
          </p:cNvSpPr>
          <p:nvPr>
            <p:ph type="pic" sz="quarter" idx="34"/>
          </p:nvPr>
        </p:nvSpPr>
        <p:spPr>
          <a:xfrm>
            <a:off x="160814" y="5126110"/>
            <a:ext cx="688975" cy="674688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680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Пользовательский маке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75590" y="365125"/>
            <a:ext cx="7850811" cy="1325563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18F6F-B1FA-4EB3-B22E-8C0AD44CF1FB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21D09-695A-4AA8-AE7B-CDF68ECEE5B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3"/>
          </p:nvPr>
        </p:nvSpPr>
        <p:spPr>
          <a:xfrm>
            <a:off x="8112124" y="0"/>
            <a:ext cx="4079875" cy="6858000"/>
          </a:xfrm>
          <a:solidFill>
            <a:schemeClr val="bg2">
              <a:lumMod val="85000"/>
            </a:schemeClr>
          </a:solidFill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4" hasCustomPrompt="1"/>
          </p:nvPr>
        </p:nvSpPr>
        <p:spPr>
          <a:xfrm>
            <a:off x="5140326" y="5120759"/>
            <a:ext cx="2886075" cy="674688"/>
          </a:xfrm>
        </p:spPr>
        <p:txBody>
          <a:bodyPr/>
          <a:lstStyle/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5140326" y="3533513"/>
            <a:ext cx="2886075" cy="674688"/>
          </a:xfrm>
        </p:spPr>
        <p:txBody>
          <a:bodyPr/>
          <a:lstStyle/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17" hasCustomPrompt="1"/>
          </p:nvPr>
        </p:nvSpPr>
        <p:spPr>
          <a:xfrm>
            <a:off x="5140326" y="1946267"/>
            <a:ext cx="2886075" cy="674688"/>
          </a:xfrm>
        </p:spPr>
        <p:txBody>
          <a:bodyPr/>
          <a:lstStyle/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2" name="Рисунок 15"/>
          <p:cNvSpPr>
            <a:spLocks noGrp="1"/>
          </p:cNvSpPr>
          <p:nvPr>
            <p:ph type="pic" sz="quarter" idx="26"/>
          </p:nvPr>
        </p:nvSpPr>
        <p:spPr>
          <a:xfrm>
            <a:off x="4222610" y="1947700"/>
            <a:ext cx="688975" cy="674688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23" name="Рисунок 15"/>
          <p:cNvSpPr>
            <a:spLocks noGrp="1"/>
          </p:cNvSpPr>
          <p:nvPr>
            <p:ph type="pic" sz="quarter" idx="27"/>
          </p:nvPr>
        </p:nvSpPr>
        <p:spPr>
          <a:xfrm>
            <a:off x="4222610" y="3526347"/>
            <a:ext cx="688975" cy="674688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24" name="Рисунок 15"/>
          <p:cNvSpPr>
            <a:spLocks noGrp="1"/>
          </p:cNvSpPr>
          <p:nvPr>
            <p:ph type="pic" sz="quarter" idx="28"/>
          </p:nvPr>
        </p:nvSpPr>
        <p:spPr>
          <a:xfrm>
            <a:off x="4222610" y="5132735"/>
            <a:ext cx="688975" cy="674688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25" name="Текст 8"/>
          <p:cNvSpPr>
            <a:spLocks noGrp="1"/>
          </p:cNvSpPr>
          <p:nvPr>
            <p:ph type="body" sz="quarter" idx="29" hasCustomPrompt="1"/>
          </p:nvPr>
        </p:nvSpPr>
        <p:spPr>
          <a:xfrm>
            <a:off x="1078530" y="5114134"/>
            <a:ext cx="2886075" cy="674688"/>
          </a:xfrm>
        </p:spPr>
        <p:txBody>
          <a:bodyPr/>
          <a:lstStyle/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6" name="Текст 8"/>
          <p:cNvSpPr>
            <a:spLocks noGrp="1"/>
          </p:cNvSpPr>
          <p:nvPr>
            <p:ph type="body" sz="quarter" idx="30" hasCustomPrompt="1"/>
          </p:nvPr>
        </p:nvSpPr>
        <p:spPr>
          <a:xfrm>
            <a:off x="1078530" y="3526888"/>
            <a:ext cx="2886075" cy="674688"/>
          </a:xfrm>
        </p:spPr>
        <p:txBody>
          <a:bodyPr/>
          <a:lstStyle/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7" name="Текст 8"/>
          <p:cNvSpPr>
            <a:spLocks noGrp="1"/>
          </p:cNvSpPr>
          <p:nvPr>
            <p:ph type="body" sz="quarter" idx="31" hasCustomPrompt="1"/>
          </p:nvPr>
        </p:nvSpPr>
        <p:spPr>
          <a:xfrm>
            <a:off x="1078530" y="1939642"/>
            <a:ext cx="2886075" cy="674688"/>
          </a:xfrm>
        </p:spPr>
        <p:txBody>
          <a:bodyPr/>
          <a:lstStyle/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8" name="Рисунок 15"/>
          <p:cNvSpPr>
            <a:spLocks noGrp="1"/>
          </p:cNvSpPr>
          <p:nvPr>
            <p:ph type="pic" sz="quarter" idx="32"/>
          </p:nvPr>
        </p:nvSpPr>
        <p:spPr>
          <a:xfrm>
            <a:off x="160814" y="1941075"/>
            <a:ext cx="688975" cy="674688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29" name="Рисунок 15"/>
          <p:cNvSpPr>
            <a:spLocks noGrp="1"/>
          </p:cNvSpPr>
          <p:nvPr>
            <p:ph type="pic" sz="quarter" idx="33"/>
          </p:nvPr>
        </p:nvSpPr>
        <p:spPr>
          <a:xfrm>
            <a:off x="160814" y="3519722"/>
            <a:ext cx="688975" cy="674688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30" name="Рисунок 15"/>
          <p:cNvSpPr>
            <a:spLocks noGrp="1"/>
          </p:cNvSpPr>
          <p:nvPr>
            <p:ph type="pic" sz="quarter" idx="34"/>
          </p:nvPr>
        </p:nvSpPr>
        <p:spPr>
          <a:xfrm>
            <a:off x="160814" y="5126110"/>
            <a:ext cx="688975" cy="674688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084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2570">
          <p15:clr>
            <a:srgbClr val="FBAE40"/>
          </p15:clr>
        </p15:guide>
        <p15:guide id="2" pos="511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188200" y="4800600"/>
            <a:ext cx="4394201" cy="1143000"/>
          </a:xfrm>
          <a:prstGeom prst="rect">
            <a:avLst/>
          </a:prstGeom>
        </p:spPr>
        <p:txBody>
          <a:bodyPr>
            <a:normAutofit/>
          </a:bodyPr>
          <a:lstStyle>
            <a:lvl1pPr marL="0" algn="r" defTabSz="914400" rtl="0" eaLnBrk="1" latinLnBrk="0" hangingPunct="1">
              <a:defRPr lang="ru-RU" sz="2800" b="1" kern="1200" dirty="0">
                <a:solidFill>
                  <a:schemeClr val="tx2"/>
                </a:solidFill>
                <a:latin typeface="+mj-lt"/>
                <a:ea typeface="+mn-ea"/>
                <a:cs typeface="Gotham Pro" pitchFamily="2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18F6F-B1FA-4EB3-B22E-8C0AD44CF1FB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21D09-695A-4AA8-AE7B-CDF68ECEE5BB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48431"/>
            <a:ext cx="6170607" cy="210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658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18F6F-B1FA-4EB3-B22E-8C0AD44CF1FB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21D09-695A-4AA8-AE7B-CDF68ECEE5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7473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Пусто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18F6F-B1FA-4EB3-B22E-8C0AD44CF1FB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21D09-695A-4AA8-AE7B-CDF68ECEE5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3413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+TEX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6"/>
          <p:cNvSpPr>
            <a:spLocks noGrp="1"/>
          </p:cNvSpPr>
          <p:nvPr>
            <p:ph type="body" sz="quarter" idx="12"/>
          </p:nvPr>
        </p:nvSpPr>
        <p:spPr>
          <a:xfrm>
            <a:off x="973139" y="2041071"/>
            <a:ext cx="4096882" cy="417240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>
                <a:latin typeface="Cera CY" charset="0"/>
                <a:ea typeface="Cera CY" charset="0"/>
                <a:cs typeface="Cera CY" charset="0"/>
              </a:defRPr>
            </a:lvl1pPr>
            <a:lvl2pPr marL="457200" indent="0" algn="l">
              <a:buNone/>
              <a:defRPr sz="1000" b="1" i="0">
                <a:latin typeface="Cera CY" charset="0"/>
                <a:ea typeface="Cera CY" charset="0"/>
                <a:cs typeface="Cera CY" charset="0"/>
              </a:defRPr>
            </a:lvl2pPr>
            <a:lvl3pPr marL="914400" indent="0" algn="l">
              <a:buNone/>
              <a:defRPr sz="1400" b="0" i="0">
                <a:latin typeface="Cera CY" charset="0"/>
                <a:ea typeface="Cera CY" charset="0"/>
                <a:cs typeface="Cera CY" charset="0"/>
              </a:defRPr>
            </a:lvl3pPr>
            <a:lvl4pPr marL="1371600" indent="0" algn="l">
              <a:buNone/>
              <a:defRPr sz="1400" b="0" i="0">
                <a:latin typeface="Cera CY" charset="0"/>
                <a:ea typeface="Cera CY" charset="0"/>
                <a:cs typeface="Cera CY" charset="0"/>
              </a:defRPr>
            </a:lvl4pPr>
            <a:lvl5pPr marL="1828800" indent="0" algn="l">
              <a:buNone/>
              <a:defRPr sz="1400" b="0" i="0">
                <a:latin typeface="Cera CY" charset="0"/>
                <a:ea typeface="Cera CY" charset="0"/>
                <a:cs typeface="Cera CY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itle 27"/>
          <p:cNvSpPr>
            <a:spLocks noGrp="1"/>
          </p:cNvSpPr>
          <p:nvPr>
            <p:ph type="title"/>
          </p:nvPr>
        </p:nvSpPr>
        <p:spPr>
          <a:xfrm>
            <a:off x="973139" y="1347107"/>
            <a:ext cx="4096882" cy="693964"/>
          </a:xfrm>
          <a:prstGeom prst="rect">
            <a:avLst/>
          </a:prstGeom>
        </p:spPr>
        <p:txBody>
          <a:bodyPr/>
          <a:lstStyle>
            <a:lvl1pPr>
              <a:defRPr sz="3000" b="1" i="0">
                <a:latin typeface="Cera Condensed CY Black" charset="0"/>
                <a:ea typeface="Cera Condensed CY Black" charset="0"/>
                <a:cs typeface="Cera Condensed CY Black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098721" y="0"/>
            <a:ext cx="6098721" cy="6858000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00" b="0" i="0">
                <a:solidFill>
                  <a:schemeClr val="bg2">
                    <a:lumMod val="90000"/>
                  </a:schemeClr>
                </a:solidFill>
                <a:latin typeface="Cera CY Light" charset="0"/>
                <a:ea typeface="Cera CY Light" charset="0"/>
                <a:cs typeface="Cera CY Light" charset="0"/>
              </a:defRPr>
            </a:lvl1pPr>
          </a:lstStyle>
          <a:p>
            <a:r>
              <a:rPr lang="en-US" dirty="0"/>
              <a:t>Drag your picture</a:t>
            </a: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973139" y="0"/>
            <a:ext cx="3408183" cy="486883"/>
            <a:chOff x="3666836" y="720436"/>
            <a:chExt cx="3814622" cy="544946"/>
          </a:xfrm>
          <a:solidFill>
            <a:srgbClr val="E4002B"/>
          </a:solidFill>
        </p:grpSpPr>
        <p:sp>
          <p:nvSpPr>
            <p:cNvPr id="15" name="Rectangle 14"/>
            <p:cNvSpPr/>
            <p:nvPr/>
          </p:nvSpPr>
          <p:spPr>
            <a:xfrm>
              <a:off x="3666836" y="720436"/>
              <a:ext cx="544946" cy="5449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756728" y="720436"/>
              <a:ext cx="544946" cy="5449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846620" y="720436"/>
              <a:ext cx="544946" cy="5449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936512" y="720436"/>
              <a:ext cx="544946" cy="5449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038250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388587" y="0"/>
            <a:ext cx="3408183" cy="486883"/>
            <a:chOff x="3666836" y="720436"/>
            <a:chExt cx="3814622" cy="544946"/>
          </a:xfrm>
          <a:solidFill>
            <a:srgbClr val="E4002B"/>
          </a:solidFill>
        </p:grpSpPr>
        <p:sp>
          <p:nvSpPr>
            <p:cNvPr id="10" name="Rectangle 9"/>
            <p:cNvSpPr/>
            <p:nvPr/>
          </p:nvSpPr>
          <p:spPr>
            <a:xfrm>
              <a:off x="3666836" y="720436"/>
              <a:ext cx="544946" cy="5449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756728" y="720436"/>
              <a:ext cx="544946" cy="5449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846620" y="720436"/>
              <a:ext cx="544946" cy="5449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936512" y="720436"/>
              <a:ext cx="544946" cy="5449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73138" y="880281"/>
            <a:ext cx="10193511" cy="810407"/>
          </a:xfrm>
          <a:prstGeom prst="rect">
            <a:avLst/>
          </a:prstGeom>
        </p:spPr>
        <p:txBody>
          <a:bodyPr/>
          <a:lstStyle>
            <a:lvl1pPr algn="ctr">
              <a:defRPr sz="3000" b="1" i="0">
                <a:latin typeface="Cera Condensed CY Black" charset="0"/>
                <a:ea typeface="Cera Condensed CY Black" charset="0"/>
                <a:cs typeface="Cera Condensed CY Black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6"/>
          <p:cNvSpPr>
            <a:spLocks noGrp="1"/>
          </p:cNvSpPr>
          <p:nvPr>
            <p:ph type="body" sz="quarter" idx="12"/>
          </p:nvPr>
        </p:nvSpPr>
        <p:spPr>
          <a:xfrm>
            <a:off x="973138" y="2041071"/>
            <a:ext cx="4876099" cy="417240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>
                <a:latin typeface="Cera CY" charset="0"/>
                <a:ea typeface="Cera CY" charset="0"/>
                <a:cs typeface="Cera CY" charset="0"/>
              </a:defRPr>
            </a:lvl1pPr>
            <a:lvl2pPr marL="457200" indent="0" algn="l">
              <a:buNone/>
              <a:defRPr sz="1000" b="1" i="0">
                <a:latin typeface="Cera CY" charset="0"/>
                <a:ea typeface="Cera CY" charset="0"/>
                <a:cs typeface="Cera CY" charset="0"/>
              </a:defRPr>
            </a:lvl2pPr>
            <a:lvl3pPr marL="914400" indent="0" algn="l">
              <a:buNone/>
              <a:defRPr sz="1400" b="0" i="0">
                <a:latin typeface="Cera CY" charset="0"/>
                <a:ea typeface="Cera CY" charset="0"/>
                <a:cs typeface="Cera CY" charset="0"/>
              </a:defRPr>
            </a:lvl3pPr>
            <a:lvl4pPr marL="1371600" indent="0" algn="l">
              <a:buNone/>
              <a:defRPr sz="1400" b="0" i="0">
                <a:latin typeface="Cera CY" charset="0"/>
                <a:ea typeface="Cera CY" charset="0"/>
                <a:cs typeface="Cera CY" charset="0"/>
              </a:defRPr>
            </a:lvl4pPr>
            <a:lvl5pPr marL="1828800" indent="0" algn="l">
              <a:buNone/>
              <a:defRPr sz="1400" b="0" i="0">
                <a:latin typeface="Cera CY" charset="0"/>
                <a:ea typeface="Cera CY" charset="0"/>
                <a:cs typeface="Cera CY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26"/>
          <p:cNvSpPr>
            <a:spLocks noGrp="1"/>
          </p:cNvSpPr>
          <p:nvPr>
            <p:ph type="body" sz="quarter" idx="13"/>
          </p:nvPr>
        </p:nvSpPr>
        <p:spPr>
          <a:xfrm>
            <a:off x="6290550" y="2041071"/>
            <a:ext cx="4876099" cy="417240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>
                <a:latin typeface="Cera CY" charset="0"/>
                <a:ea typeface="Cera CY" charset="0"/>
                <a:cs typeface="Cera CY" charset="0"/>
              </a:defRPr>
            </a:lvl1pPr>
            <a:lvl2pPr marL="457200" indent="0" algn="l">
              <a:buNone/>
              <a:defRPr sz="1000" b="1" i="0">
                <a:latin typeface="Cera CY" charset="0"/>
                <a:ea typeface="Cera CY" charset="0"/>
                <a:cs typeface="Cera CY" charset="0"/>
              </a:defRPr>
            </a:lvl2pPr>
            <a:lvl3pPr marL="914400" indent="0" algn="l">
              <a:buNone/>
              <a:defRPr sz="1400" b="0" i="0">
                <a:latin typeface="Cera CY" charset="0"/>
                <a:ea typeface="Cera CY" charset="0"/>
                <a:cs typeface="Cera CY" charset="0"/>
              </a:defRPr>
            </a:lvl3pPr>
            <a:lvl4pPr marL="1371600" indent="0" algn="l">
              <a:buNone/>
              <a:defRPr sz="1400" b="0" i="0">
                <a:latin typeface="Cera CY" charset="0"/>
                <a:ea typeface="Cera CY" charset="0"/>
                <a:cs typeface="Cera CY" charset="0"/>
              </a:defRPr>
            </a:lvl4pPr>
            <a:lvl5pPr marL="1828800" indent="0" algn="l">
              <a:buNone/>
              <a:defRPr sz="1400" b="0" i="0">
                <a:latin typeface="Cera CY" charset="0"/>
                <a:ea typeface="Cera CY" charset="0"/>
                <a:cs typeface="Cera CY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231620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388587" y="0"/>
            <a:ext cx="3408183" cy="486883"/>
            <a:chOff x="3666836" y="720436"/>
            <a:chExt cx="3814622" cy="544946"/>
          </a:xfrm>
          <a:solidFill>
            <a:srgbClr val="E4002B"/>
          </a:solidFill>
        </p:grpSpPr>
        <p:sp>
          <p:nvSpPr>
            <p:cNvPr id="10" name="Rectangle 9"/>
            <p:cNvSpPr/>
            <p:nvPr/>
          </p:nvSpPr>
          <p:spPr>
            <a:xfrm>
              <a:off x="3666836" y="720436"/>
              <a:ext cx="544946" cy="5449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756728" y="720436"/>
              <a:ext cx="544946" cy="5449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846620" y="720436"/>
              <a:ext cx="544946" cy="5449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936512" y="720436"/>
              <a:ext cx="544946" cy="5449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73138" y="880281"/>
            <a:ext cx="10193511" cy="810407"/>
          </a:xfrm>
          <a:prstGeom prst="rect">
            <a:avLst/>
          </a:prstGeom>
        </p:spPr>
        <p:txBody>
          <a:bodyPr/>
          <a:lstStyle>
            <a:lvl1pPr algn="ctr">
              <a:defRPr sz="3000" b="1" i="0">
                <a:latin typeface="Cera Condensed CY Black" charset="0"/>
                <a:ea typeface="Cera Condensed CY Black" charset="0"/>
                <a:cs typeface="Cera Condensed CY Black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6"/>
          <p:cNvSpPr>
            <a:spLocks noGrp="1"/>
          </p:cNvSpPr>
          <p:nvPr>
            <p:ph type="body" sz="quarter" idx="12"/>
          </p:nvPr>
        </p:nvSpPr>
        <p:spPr>
          <a:xfrm>
            <a:off x="973138" y="2640763"/>
            <a:ext cx="4876099" cy="35727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>
                <a:latin typeface="Cera CY" charset="0"/>
                <a:ea typeface="Cera CY" charset="0"/>
                <a:cs typeface="Cera CY" charset="0"/>
              </a:defRPr>
            </a:lvl1pPr>
            <a:lvl2pPr marL="457200" indent="0" algn="l">
              <a:buNone/>
              <a:defRPr sz="1000" b="1" i="0">
                <a:latin typeface="Cera CY" charset="0"/>
                <a:ea typeface="Cera CY" charset="0"/>
                <a:cs typeface="Cera CY" charset="0"/>
              </a:defRPr>
            </a:lvl2pPr>
            <a:lvl3pPr marL="914400" indent="0" algn="l">
              <a:buNone/>
              <a:defRPr sz="1400" b="0" i="0">
                <a:latin typeface="Cera CY" charset="0"/>
                <a:ea typeface="Cera CY" charset="0"/>
                <a:cs typeface="Cera CY" charset="0"/>
              </a:defRPr>
            </a:lvl3pPr>
            <a:lvl4pPr marL="1371600" indent="0" algn="l">
              <a:buNone/>
              <a:defRPr sz="1400" b="0" i="0">
                <a:latin typeface="Cera CY" charset="0"/>
                <a:ea typeface="Cera CY" charset="0"/>
                <a:cs typeface="Cera CY" charset="0"/>
              </a:defRPr>
            </a:lvl4pPr>
            <a:lvl5pPr marL="1828800" indent="0" algn="l">
              <a:buNone/>
              <a:defRPr sz="1400" b="0" i="0">
                <a:latin typeface="Cera CY" charset="0"/>
                <a:ea typeface="Cera CY" charset="0"/>
                <a:cs typeface="Cera CY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26"/>
          <p:cNvSpPr>
            <a:spLocks noGrp="1"/>
          </p:cNvSpPr>
          <p:nvPr>
            <p:ph type="body" sz="quarter" idx="13"/>
          </p:nvPr>
        </p:nvSpPr>
        <p:spPr>
          <a:xfrm>
            <a:off x="6290550" y="2640763"/>
            <a:ext cx="4876099" cy="357271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>
                <a:latin typeface="Cera CY" charset="0"/>
                <a:ea typeface="Cera CY" charset="0"/>
                <a:cs typeface="Cera CY" charset="0"/>
              </a:defRPr>
            </a:lvl1pPr>
            <a:lvl2pPr marL="457200" indent="0" algn="l">
              <a:buNone/>
              <a:defRPr sz="1000" b="1" i="0">
                <a:latin typeface="Cera CY" charset="0"/>
                <a:ea typeface="Cera CY" charset="0"/>
                <a:cs typeface="Cera CY" charset="0"/>
              </a:defRPr>
            </a:lvl2pPr>
            <a:lvl3pPr marL="914400" indent="0" algn="l">
              <a:buNone/>
              <a:defRPr sz="1400" b="0" i="0">
                <a:latin typeface="Cera CY" charset="0"/>
                <a:ea typeface="Cera CY" charset="0"/>
                <a:cs typeface="Cera CY" charset="0"/>
              </a:defRPr>
            </a:lvl3pPr>
            <a:lvl4pPr marL="1371600" indent="0" algn="l">
              <a:buNone/>
              <a:defRPr sz="1400" b="0" i="0">
                <a:latin typeface="Cera CY" charset="0"/>
                <a:ea typeface="Cera CY" charset="0"/>
                <a:cs typeface="Cera CY" charset="0"/>
              </a:defRPr>
            </a:lvl4pPr>
            <a:lvl5pPr marL="1828800" indent="0" algn="l">
              <a:buNone/>
              <a:defRPr sz="1400" b="0" i="0">
                <a:latin typeface="Cera CY" charset="0"/>
                <a:ea typeface="Cera CY" charset="0"/>
                <a:cs typeface="Cera CY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 hasCustomPrompt="1"/>
          </p:nvPr>
        </p:nvSpPr>
        <p:spPr>
          <a:xfrm>
            <a:off x="973138" y="1818969"/>
            <a:ext cx="4108450" cy="69373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Текст 2"/>
          <p:cNvSpPr>
            <a:spLocks noGrp="1"/>
          </p:cNvSpPr>
          <p:nvPr>
            <p:ph type="body" sz="quarter" idx="15" hasCustomPrompt="1"/>
          </p:nvPr>
        </p:nvSpPr>
        <p:spPr>
          <a:xfrm>
            <a:off x="6290550" y="1818969"/>
            <a:ext cx="4108450" cy="69373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093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18F6F-B1FA-4EB3-B22E-8C0AD44CF1FB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21D09-695A-4AA8-AE7B-CDF68ECEE5BB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" y="-23854"/>
            <a:ext cx="12298754" cy="6921123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 hasCustomPrompt="1"/>
          </p:nvPr>
        </p:nvSpPr>
        <p:spPr>
          <a:xfrm>
            <a:off x="7188199" y="4703762"/>
            <a:ext cx="4394201" cy="1325563"/>
          </a:xfrm>
        </p:spPr>
        <p:txBody>
          <a:bodyPr/>
          <a:lstStyle>
            <a:lvl1pPr algn="r"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3876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 marL="360000">
              <a:defRPr lang="ru-RU" sz="16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marL="0" lvl="1" indent="0" algn="l" defTabSz="914400" rtl="0" eaLnBrk="1" latinLnBrk="0" hangingPunct="1">
              <a:lnSpc>
                <a:spcPct val="20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18F6F-B1FA-4EB3-B22E-8C0AD44CF1FB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21D09-695A-4AA8-AE7B-CDF68ECEE5BB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719" y="482267"/>
            <a:ext cx="2268000" cy="410869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8791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18F6F-B1FA-4EB3-B22E-8C0AD44CF1FB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21D09-695A-4AA8-AE7B-CDF68ECEE5B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Picture Placeholder 20"/>
          <p:cNvSpPr>
            <a:spLocks noGrp="1"/>
          </p:cNvSpPr>
          <p:nvPr>
            <p:ph type="pic" sz="quarter" idx="29" hasCustomPrompt="1"/>
          </p:nvPr>
        </p:nvSpPr>
        <p:spPr>
          <a:xfrm>
            <a:off x="912110" y="1749134"/>
            <a:ext cx="3460846" cy="2245814"/>
          </a:xfrm>
          <a:prstGeom prst="rect">
            <a:avLst/>
          </a:prstGeom>
          <a:noFill/>
          <a:ln w="19050">
            <a:noFill/>
          </a:ln>
        </p:spPr>
        <p:txBody>
          <a:bodyPr wrap="square" tIns="0" bIns="182880" anchor="b">
            <a:noAutofit/>
          </a:bodyPr>
          <a:lstStyle>
            <a:lvl1pPr algn="ctr">
              <a:buNone/>
              <a:defRPr sz="788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Add Image</a:t>
            </a:r>
            <a:endParaRPr lang="en-US" dirty="0"/>
          </a:p>
        </p:txBody>
      </p:sp>
      <p:sp>
        <p:nvSpPr>
          <p:cNvPr id="12" name="Picture Placeholder 20"/>
          <p:cNvSpPr>
            <a:spLocks noGrp="1"/>
          </p:cNvSpPr>
          <p:nvPr>
            <p:ph type="pic" sz="quarter" idx="30" hasCustomPrompt="1"/>
          </p:nvPr>
        </p:nvSpPr>
        <p:spPr>
          <a:xfrm>
            <a:off x="4380487" y="4019029"/>
            <a:ext cx="3460846" cy="2245814"/>
          </a:xfrm>
          <a:prstGeom prst="rect">
            <a:avLst/>
          </a:prstGeom>
          <a:noFill/>
          <a:ln w="19050">
            <a:noFill/>
          </a:ln>
        </p:spPr>
        <p:txBody>
          <a:bodyPr wrap="square" tIns="0" bIns="182880" anchor="b">
            <a:noAutofit/>
          </a:bodyPr>
          <a:lstStyle>
            <a:lvl1pPr algn="ctr">
              <a:buNone/>
              <a:defRPr sz="788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Add Image</a:t>
            </a:r>
            <a:endParaRPr lang="en-US" dirty="0"/>
          </a:p>
        </p:txBody>
      </p:sp>
      <p:sp>
        <p:nvSpPr>
          <p:cNvPr id="13" name="Picture Placeholder 20"/>
          <p:cNvSpPr>
            <a:spLocks noGrp="1"/>
          </p:cNvSpPr>
          <p:nvPr>
            <p:ph type="pic" sz="quarter" idx="31" hasCustomPrompt="1"/>
          </p:nvPr>
        </p:nvSpPr>
        <p:spPr>
          <a:xfrm>
            <a:off x="7847638" y="1745523"/>
            <a:ext cx="3460846" cy="2245814"/>
          </a:xfrm>
          <a:prstGeom prst="rect">
            <a:avLst/>
          </a:prstGeom>
          <a:noFill/>
          <a:ln w="19050">
            <a:noFill/>
          </a:ln>
        </p:spPr>
        <p:txBody>
          <a:bodyPr wrap="square" tIns="0" bIns="182880" anchor="b">
            <a:noAutofit/>
          </a:bodyPr>
          <a:lstStyle>
            <a:lvl1pPr algn="ctr">
              <a:buNone/>
              <a:defRPr sz="788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Add Image</a:t>
            </a:r>
            <a:endParaRPr lang="en-US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2"/>
          </p:nvPr>
        </p:nvSpPr>
        <p:spPr>
          <a:xfrm>
            <a:off x="4380487" y="1751946"/>
            <a:ext cx="3460846" cy="2257034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5" name="Текст 13"/>
          <p:cNvSpPr>
            <a:spLocks noGrp="1"/>
          </p:cNvSpPr>
          <p:nvPr>
            <p:ph type="body" sz="quarter" idx="33"/>
          </p:nvPr>
        </p:nvSpPr>
        <p:spPr>
          <a:xfrm>
            <a:off x="912110" y="4001964"/>
            <a:ext cx="3460846" cy="2257034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6" name="Текст 13"/>
          <p:cNvSpPr>
            <a:spLocks noGrp="1"/>
          </p:cNvSpPr>
          <p:nvPr>
            <p:ph type="body" sz="quarter" idx="34"/>
          </p:nvPr>
        </p:nvSpPr>
        <p:spPr>
          <a:xfrm>
            <a:off x="7860896" y="4013996"/>
            <a:ext cx="3460846" cy="2257034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3150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18F6F-B1FA-4EB3-B22E-8C0AD44CF1FB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21D09-695A-4AA8-AE7B-CDF68ECEE5B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003200" cy="3427200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13" name="Рисунок 10"/>
          <p:cNvSpPr>
            <a:spLocks noGrp="1"/>
          </p:cNvSpPr>
          <p:nvPr>
            <p:ph type="pic" sz="quarter" idx="14"/>
          </p:nvPr>
        </p:nvSpPr>
        <p:spPr>
          <a:xfrm>
            <a:off x="4094400" y="3452694"/>
            <a:ext cx="4003200" cy="3427200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14" name="Рисунок 10"/>
          <p:cNvSpPr>
            <a:spLocks noGrp="1"/>
          </p:cNvSpPr>
          <p:nvPr>
            <p:ph type="pic" sz="quarter" idx="15"/>
          </p:nvPr>
        </p:nvSpPr>
        <p:spPr>
          <a:xfrm>
            <a:off x="8188800" y="0"/>
            <a:ext cx="4003200" cy="3427200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6"/>
          </p:nvPr>
        </p:nvSpPr>
        <p:spPr>
          <a:xfrm>
            <a:off x="8618775" y="4205976"/>
            <a:ext cx="3143250" cy="1485900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7" name="Текст 15"/>
          <p:cNvSpPr>
            <a:spLocks noGrp="1"/>
          </p:cNvSpPr>
          <p:nvPr>
            <p:ph type="body" sz="quarter" idx="17"/>
          </p:nvPr>
        </p:nvSpPr>
        <p:spPr>
          <a:xfrm>
            <a:off x="4686300" y="914400"/>
            <a:ext cx="3143250" cy="1485900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8" name="Текст 15"/>
          <p:cNvSpPr>
            <a:spLocks noGrp="1"/>
          </p:cNvSpPr>
          <p:nvPr>
            <p:ph type="body" sz="quarter" idx="18"/>
          </p:nvPr>
        </p:nvSpPr>
        <p:spPr>
          <a:xfrm>
            <a:off x="460374" y="4205976"/>
            <a:ext cx="3143250" cy="1485900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2792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5" y="440690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18F6F-B1FA-4EB3-B22E-8C0AD44CF1FB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21D09-695A-4AA8-AE7B-CDF68ECEE5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662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535434"/>
            <a:ext cx="10490200" cy="984944"/>
          </a:xfrm>
          <a:prstGeom prst="rect">
            <a:avLst/>
          </a:prstGeom>
        </p:spPr>
        <p:txBody>
          <a:bodyPr>
            <a:normAutofit/>
          </a:bodyPr>
          <a:lstStyle>
            <a:lvl1pPr marL="0" algn="l" defTabSz="914400" rtl="0" eaLnBrk="1" latinLnBrk="0" hangingPunct="1">
              <a:defRPr lang="ru-RU" sz="2800" b="1" kern="1200" dirty="0">
                <a:solidFill>
                  <a:srgbClr val="E41E2E"/>
                </a:solidFill>
                <a:latin typeface="+mj-lt"/>
                <a:ea typeface="+mn-ea"/>
                <a:cs typeface="Gotham Pro" pitchFamily="2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838200" y="1600202"/>
            <a:ext cx="5156200" cy="4525963"/>
          </a:xfrm>
        </p:spPr>
        <p:txBody>
          <a:bodyPr>
            <a:normAutofit/>
          </a:bodyPr>
          <a:lstStyle>
            <a:lvl1pPr marL="0" indent="0">
              <a:buNone/>
              <a:defRPr lang="ru-RU" sz="1400" dirty="0" smtClean="0">
                <a:cs typeface="Gotham Pro" pitchFamily="2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r>
              <a:rPr lang="ru-RU" sz="1200" b="1" dirty="0" smtClean="0">
                <a:latin typeface="+mj-lt"/>
                <a:cs typeface="Gotham Pro" pitchFamily="2" charset="0"/>
              </a:rPr>
              <a:t>Образец текста</a:t>
            </a:r>
            <a:endParaRPr lang="ru-RU" sz="1200" dirty="0" smtClean="0">
              <a:latin typeface="+mj-lt"/>
              <a:cs typeface="Gotham Pro" pitchFamily="2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6426199" y="1600202"/>
            <a:ext cx="5156200" cy="4525963"/>
          </a:xfrm>
        </p:spPr>
        <p:txBody>
          <a:bodyPr>
            <a:normAutofit/>
          </a:bodyPr>
          <a:lstStyle>
            <a:lvl1pPr marL="0" indent="0">
              <a:buNone/>
              <a:defRPr lang="ru-RU" sz="1400" dirty="0" smtClean="0">
                <a:cs typeface="Gotham Pro" pitchFamily="2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r>
              <a:rPr lang="ru-RU" sz="1200" b="1" dirty="0" smtClean="0">
                <a:latin typeface="+mj-lt"/>
                <a:cs typeface="Gotham Pro" pitchFamily="2" charset="0"/>
              </a:rPr>
              <a:t>Образец текста</a:t>
            </a:r>
            <a:endParaRPr lang="ru-RU" sz="1200" dirty="0" smtClean="0">
              <a:latin typeface="+mj-lt"/>
              <a:cs typeface="Gotham Pro" pitchFamily="2" charset="0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18F6F-B1FA-4EB3-B22E-8C0AD44CF1FB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21D09-695A-4AA8-AE7B-CDF68ECEE5BB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719" y="482267"/>
            <a:ext cx="2268000" cy="41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298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535434"/>
            <a:ext cx="10490200" cy="984944"/>
          </a:xfrm>
          <a:prstGeom prst="rect">
            <a:avLst/>
          </a:prstGeom>
        </p:spPr>
        <p:txBody>
          <a:bodyPr>
            <a:normAutofit/>
          </a:bodyPr>
          <a:lstStyle>
            <a:lvl1pPr marL="0" algn="l" defTabSz="914400" rtl="0" eaLnBrk="1" latinLnBrk="0" hangingPunct="1">
              <a:defRPr lang="ru-RU" sz="2800" b="1" kern="1200" dirty="0">
                <a:solidFill>
                  <a:srgbClr val="E41E2E"/>
                </a:solidFill>
                <a:latin typeface="+mj-lt"/>
                <a:ea typeface="+mn-ea"/>
                <a:cs typeface="Gotham Pro" pitchFamily="2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838200" y="2438400"/>
            <a:ext cx="5156200" cy="3687765"/>
          </a:xfrm>
        </p:spPr>
        <p:txBody>
          <a:bodyPr>
            <a:normAutofit/>
          </a:bodyPr>
          <a:lstStyle>
            <a:lvl1pPr marL="0" indent="0">
              <a:buNone/>
              <a:defRPr lang="ru-RU" sz="1400" dirty="0" smtClean="0">
                <a:cs typeface="Gotham Pro" pitchFamily="2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r>
              <a:rPr lang="ru-RU" sz="1200" b="1" dirty="0" smtClean="0">
                <a:latin typeface="+mj-lt"/>
                <a:cs typeface="Gotham Pro" pitchFamily="2" charset="0"/>
              </a:rPr>
              <a:t>Образец текста</a:t>
            </a:r>
            <a:endParaRPr lang="ru-RU" sz="1200" dirty="0" smtClean="0">
              <a:latin typeface="+mj-lt"/>
              <a:cs typeface="Gotham Pro" pitchFamily="2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6426199" y="2438400"/>
            <a:ext cx="5156200" cy="3687765"/>
          </a:xfrm>
        </p:spPr>
        <p:txBody>
          <a:bodyPr>
            <a:normAutofit/>
          </a:bodyPr>
          <a:lstStyle>
            <a:lvl1pPr marL="0" indent="0">
              <a:buNone/>
              <a:defRPr lang="ru-RU" sz="1400" dirty="0" smtClean="0">
                <a:cs typeface="Gotham Pro" pitchFamily="2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r>
              <a:rPr lang="ru-RU" sz="1200" b="1" dirty="0" smtClean="0">
                <a:latin typeface="+mj-lt"/>
                <a:cs typeface="Gotham Pro" pitchFamily="2" charset="0"/>
              </a:rPr>
              <a:t>Образец текста</a:t>
            </a:r>
            <a:endParaRPr lang="ru-RU" sz="1200" dirty="0" smtClean="0">
              <a:latin typeface="+mj-lt"/>
              <a:cs typeface="Gotham Pro" pitchFamily="2" charset="0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18F6F-B1FA-4EB3-B22E-8C0AD44CF1FB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21D09-695A-4AA8-AE7B-CDF68ECEE5BB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719" y="482267"/>
            <a:ext cx="2268000" cy="410869"/>
          </a:xfrm>
          <a:prstGeom prst="rect">
            <a:avLst/>
          </a:prstGeom>
        </p:spPr>
      </p:pic>
      <p:sp>
        <p:nvSpPr>
          <p:cNvPr id="10" name="Текст 9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612900"/>
            <a:ext cx="5156200" cy="7747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ПОДЗАГОЛОВОК</a:t>
            </a:r>
            <a:endParaRPr lang="ru-RU" dirty="0"/>
          </a:p>
        </p:txBody>
      </p:sp>
      <p:sp>
        <p:nvSpPr>
          <p:cNvPr id="11" name="Текст 9"/>
          <p:cNvSpPr>
            <a:spLocks noGrp="1"/>
          </p:cNvSpPr>
          <p:nvPr>
            <p:ph type="body" sz="quarter" idx="14" hasCustomPrompt="1"/>
          </p:nvPr>
        </p:nvSpPr>
        <p:spPr>
          <a:xfrm>
            <a:off x="6426199" y="1612900"/>
            <a:ext cx="5156200" cy="7747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ПОДЗАГОЛОВОК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7281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199" y="1841500"/>
            <a:ext cx="10744201" cy="42846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99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18F6F-B1FA-4EB3-B22E-8C0AD44CF1FB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21D09-695A-4AA8-AE7B-CDF68ECEE5B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7263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9" r:id="rId18"/>
    <p:sldLayoutId id="2147483680" r:id="rId19"/>
    <p:sldLayoutId id="2147483681" r:id="rId20"/>
    <p:sldLayoutId id="2147483682" r:id="rId21"/>
    <p:sldLayoutId id="2147483684" r:id="rId22"/>
    <p:sldLayoutId id="2147483685" r:id="rId23"/>
    <p:sldLayoutId id="2147483686" r:id="rId24"/>
  </p:sldLayoutIdLst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800" b="1" kern="1200">
          <a:solidFill>
            <a:schemeClr val="tx1"/>
          </a:solidFill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lnSpc>
          <a:spcPct val="200000"/>
        </a:lnSpc>
        <a:spcBef>
          <a:spcPct val="200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None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6" Type="http://schemas.openxmlformats.org/officeDocument/2006/relationships/image" Target="../media/image29.jpeg"/><Relationship Id="rId1" Type="http://schemas.openxmlformats.org/officeDocument/2006/relationships/slideLayout" Target="../slideLayouts/slideLayout23.xml"/><Relationship Id="rId15" Type="http://schemas.openxmlformats.org/officeDocument/2006/relationships/image" Target="../media/image2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4.svg"/><Relationship Id="rId3" Type="http://schemas.openxmlformats.org/officeDocument/2006/relationships/image" Target="../media/image19.png"/><Relationship Id="rId7" Type="http://schemas.openxmlformats.org/officeDocument/2006/relationships/image" Target="../media/image20.svg"/><Relationship Id="rId12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0.pn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5" Type="http://schemas.openxmlformats.org/officeDocument/2006/relationships/image" Target="../media/image25.svg"/><Relationship Id="rId10" Type="http://schemas.openxmlformats.org/officeDocument/2006/relationships/image" Target="../media/image22.png"/><Relationship Id="rId9" Type="http://schemas.openxmlformats.org/officeDocument/2006/relationships/image" Target="../media/image22.svg"/><Relationship Id="rId1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23.xml"/><Relationship Id="rId15" Type="http://schemas.openxmlformats.org/officeDocument/2006/relationships/image" Target="../media/image25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6" Type="http://schemas.openxmlformats.org/officeDocument/2006/relationships/image" Target="../media/image26.jpg"/><Relationship Id="rId1" Type="http://schemas.openxmlformats.org/officeDocument/2006/relationships/slideLayout" Target="../slideLayouts/slideLayout23.xml"/><Relationship Id="rId15" Type="http://schemas.openxmlformats.org/officeDocument/2006/relationships/image" Target="../media/image25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6" Type="http://schemas.openxmlformats.org/officeDocument/2006/relationships/image" Target="../media/image27.jpeg"/><Relationship Id="rId1" Type="http://schemas.openxmlformats.org/officeDocument/2006/relationships/slideLayout" Target="../slideLayouts/slideLayout23.xml"/><Relationship Id="rId15" Type="http://schemas.openxmlformats.org/officeDocument/2006/relationships/image" Target="../media/image25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6" Type="http://schemas.openxmlformats.org/officeDocument/2006/relationships/image" Target="../media/image28.jpeg"/><Relationship Id="rId1" Type="http://schemas.openxmlformats.org/officeDocument/2006/relationships/slideLayout" Target="../slideLayouts/slideLayout23.xml"/><Relationship Id="rId15" Type="http://schemas.openxmlformats.org/officeDocument/2006/relationships/image" Target="../media/image2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alphaModFix amt="62237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3697"/>
            <a:ext cx="12883979" cy="8589319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hape 306"/>
          <p:cNvSpPr/>
          <p:nvPr/>
        </p:nvSpPr>
        <p:spPr>
          <a:xfrm>
            <a:off x="0" y="5758206"/>
            <a:ext cx="12883979" cy="1306597"/>
          </a:xfrm>
          <a:prstGeom prst="rect">
            <a:avLst/>
          </a:prstGeom>
          <a:solidFill>
            <a:srgbClr val="E41E2E"/>
          </a:solidFill>
          <a:ln w="12700">
            <a:miter lim="400000"/>
          </a:ln>
        </p:spPr>
        <p:txBody>
          <a:bodyPr tIns="45720" bIns="45720" anchor="ctr"/>
          <a:lstStyle/>
          <a:p>
            <a:pPr defTabSz="914412">
              <a:defRPr>
                <a:solidFill>
                  <a:srgbClr val="DC2674"/>
                </a:solidFill>
              </a:defRPr>
            </a:pPr>
            <a:endParaRPr sz="900">
              <a:solidFill>
                <a:srgbClr val="DC2674"/>
              </a:solidFill>
              <a:latin typeface="Calibri"/>
              <a:cs typeface="Calibri"/>
            </a:endParaRPr>
          </a:p>
        </p:txBody>
      </p:sp>
      <p:pic>
        <p:nvPicPr>
          <p:cNvPr id="9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58598" y="4345924"/>
            <a:ext cx="2600379" cy="2341482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hape 283"/>
          <p:cNvSpPr/>
          <p:nvPr/>
        </p:nvSpPr>
        <p:spPr>
          <a:xfrm>
            <a:off x="3101585" y="5990070"/>
            <a:ext cx="9090415" cy="75713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tIns="45720" bIns="45720">
            <a:spAutoFit/>
          </a:bodyPr>
          <a:lstStyle>
            <a:lvl1pPr defTabSz="914400">
              <a:lnSpc>
                <a:spcPct val="90000"/>
              </a:lnSpc>
              <a:spcBef>
                <a:spcPts val="1600"/>
              </a:spcBef>
              <a:defRPr sz="12000">
                <a:solidFill>
                  <a:srgbClr val="FFFFFF"/>
                </a:solidFill>
                <a:latin typeface="PFDinTextCompPro-Medium"/>
                <a:ea typeface="PFDinTextCompPro-Medium"/>
                <a:cs typeface="PFDinTextCompPro-Medium"/>
                <a:sym typeface="PFDinTextCompPro-Medium"/>
              </a:defRPr>
            </a:lvl1pPr>
          </a:lstStyle>
          <a:p>
            <a:pPr algn="ctr"/>
            <a:r>
              <a:rPr lang="ru-RU" sz="2400" dirty="0" smtClean="0"/>
              <a:t>ПРОГРАММА</a:t>
            </a:r>
            <a:r>
              <a:rPr lang="de-DE" sz="2400" dirty="0" smtClean="0"/>
              <a:t> </a:t>
            </a:r>
            <a:r>
              <a:rPr lang="ru-RU" sz="2400" dirty="0" smtClean="0"/>
              <a:t>ИНДИВИДУАЛЬНОЙ ПОДДЕРЖКИ ВЫПУСКНИКОВ ИНТЕРНАТНЫХ УЧРЕЖДЕНИЙ</a:t>
            </a:r>
            <a:endParaRPr sz="4800" dirty="0"/>
          </a:p>
        </p:txBody>
      </p:sp>
    </p:spTree>
    <p:extLst>
      <p:ext uri="{BB962C8B-B14F-4D97-AF65-F5344CB8AC3E}">
        <p14:creationId xmlns:p14="http://schemas.microsoft.com/office/powerpoint/2010/main" val="317165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51D24250-C189-411A-ABC7-9B6B06C87EBE}"/>
              </a:ext>
            </a:extLst>
          </p:cNvPr>
          <p:cNvSpPr/>
          <p:nvPr/>
        </p:nvSpPr>
        <p:spPr>
          <a:xfrm>
            <a:off x="0" y="723435"/>
            <a:ext cx="6096000" cy="691407"/>
          </a:xfrm>
          <a:prstGeom prst="rect">
            <a:avLst/>
          </a:prstGeom>
          <a:solidFill>
            <a:srgbClr val="E40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/>
              <a:t>“</a:t>
            </a:r>
            <a:r>
              <a:rPr lang="ru-RU" i="1" dirty="0" smtClean="0"/>
              <a:t>Очередь на квартиру</a:t>
            </a:r>
            <a:r>
              <a:rPr lang="en-US" i="1" dirty="0" smtClean="0"/>
              <a:t>”</a:t>
            </a:r>
            <a:endParaRPr lang="ru-RU" i="1" dirty="0"/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30BDDABD-09AF-444C-80A5-C502B312D820}"/>
              </a:ext>
            </a:extLst>
          </p:cNvPr>
          <p:cNvSpPr/>
          <p:nvPr/>
        </p:nvSpPr>
        <p:spPr>
          <a:xfrm>
            <a:off x="818119" y="75301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3" name="Рисунок 42" descr="Кавычки">
            <a:extLst>
              <a:ext uri="{FF2B5EF4-FFF2-40B4-BE49-F238E27FC236}">
                <a16:creationId xmlns:a16="http://schemas.microsoft.com/office/drawing/2014/main" id="{04929E16-51F4-41E5-A449-1BFB5B2774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0" y="754633"/>
            <a:ext cx="629009" cy="62900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80964" y="2127704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i="1" dirty="0">
                <a:solidFill>
                  <a:schemeClr val="dk1"/>
                </a:solidFill>
              </a:rPr>
              <a:t>Валерии необходима была помощь в переводе очереди по </a:t>
            </a:r>
            <a:endParaRPr lang="ru-RU" sz="1600" i="1" dirty="0" smtClean="0">
              <a:solidFill>
                <a:schemeClr val="dk1"/>
              </a:solidFill>
            </a:endParaRPr>
          </a:p>
          <a:p>
            <a:r>
              <a:rPr lang="ru-RU" sz="1600" i="1" dirty="0" smtClean="0">
                <a:solidFill>
                  <a:schemeClr val="dk1"/>
                </a:solidFill>
              </a:rPr>
              <a:t>жилью </a:t>
            </a:r>
            <a:r>
              <a:rPr lang="ru-RU" sz="1600" i="1" dirty="0">
                <a:solidFill>
                  <a:schemeClr val="dk1"/>
                </a:solidFill>
              </a:rPr>
              <a:t>в другой город, где она фактически проживает. </a:t>
            </a:r>
            <a:endParaRPr lang="ru-RU" sz="1600" i="1" dirty="0" smtClean="0">
              <a:solidFill>
                <a:schemeClr val="dk1"/>
              </a:solidFill>
            </a:endParaRPr>
          </a:p>
          <a:p>
            <a:r>
              <a:rPr lang="ru-RU" sz="1600" i="1" dirty="0" smtClean="0">
                <a:solidFill>
                  <a:schemeClr val="dk1"/>
                </a:solidFill>
              </a:rPr>
              <a:t>Очередь </a:t>
            </a:r>
            <a:r>
              <a:rPr lang="ru-RU" sz="1600" i="1" dirty="0">
                <a:solidFill>
                  <a:schemeClr val="dk1"/>
                </a:solidFill>
              </a:rPr>
              <a:t>не </a:t>
            </a:r>
            <a:r>
              <a:rPr lang="ru-RU" sz="1600" i="1" dirty="0" smtClean="0">
                <a:solidFill>
                  <a:schemeClr val="dk1"/>
                </a:solidFill>
              </a:rPr>
              <a:t>было возможности </a:t>
            </a:r>
            <a:r>
              <a:rPr lang="ru-RU" sz="1600" i="1" dirty="0">
                <a:solidFill>
                  <a:schemeClr val="dk1"/>
                </a:solidFill>
              </a:rPr>
              <a:t>получить, не встав заново "в хвост очереди". </a:t>
            </a:r>
            <a:endParaRPr lang="ru-RU" sz="1600" i="1" dirty="0" smtClean="0">
              <a:solidFill>
                <a:schemeClr val="dk1"/>
              </a:solidFill>
            </a:endParaRPr>
          </a:p>
          <a:p>
            <a:r>
              <a:rPr lang="ru-RU" sz="1600" i="1" dirty="0" smtClean="0">
                <a:solidFill>
                  <a:schemeClr val="dk1"/>
                </a:solidFill>
              </a:rPr>
              <a:t>Органы </a:t>
            </a:r>
            <a:r>
              <a:rPr lang="ru-RU" sz="1600" i="1" dirty="0">
                <a:solidFill>
                  <a:schemeClr val="dk1"/>
                </a:solidFill>
              </a:rPr>
              <a:t>опеки и попечительства отправили ее в жилищное управление, и она получила письменный отказ. </a:t>
            </a:r>
            <a:endParaRPr lang="ru-RU" sz="1600" i="1" dirty="0" smtClean="0">
              <a:solidFill>
                <a:schemeClr val="dk1"/>
              </a:solidFill>
            </a:endParaRPr>
          </a:p>
          <a:p>
            <a:endParaRPr lang="ru-RU" sz="1600" i="1" dirty="0">
              <a:solidFill>
                <a:schemeClr val="dk1"/>
              </a:solidFill>
            </a:endParaRPr>
          </a:p>
          <a:p>
            <a:r>
              <a:rPr lang="ru-RU" sz="1600" i="1" dirty="0" smtClean="0">
                <a:solidFill>
                  <a:schemeClr val="dk1"/>
                </a:solidFill>
              </a:rPr>
              <a:t>В </a:t>
            </a:r>
            <a:r>
              <a:rPr lang="ru-RU" sz="1600" i="1" dirty="0">
                <a:solidFill>
                  <a:schemeClr val="dk1"/>
                </a:solidFill>
              </a:rPr>
              <a:t>данном запросе необходима была помощь эксперта юридической сферы. После консультации с юристом и обсуждения всех деталей ей удалось правильным образом подать документы для оптимального решения данной задачи. </a:t>
            </a:r>
            <a:endParaRPr lang="ru-RU" sz="1600" i="1" dirty="0" smtClean="0">
              <a:solidFill>
                <a:schemeClr val="dk1"/>
              </a:solidFill>
            </a:endParaRPr>
          </a:p>
          <a:p>
            <a:endParaRPr lang="ru-RU" sz="1600" i="1" dirty="0">
              <a:solidFill>
                <a:schemeClr val="dk1"/>
              </a:solidFill>
            </a:endParaRPr>
          </a:p>
          <a:p>
            <a:r>
              <a:rPr lang="ru-RU" sz="1600" i="1" dirty="0" smtClean="0">
                <a:solidFill>
                  <a:schemeClr val="dk1"/>
                </a:solidFill>
              </a:rPr>
              <a:t>Валерия удивилась как быстро решился ее запрос и как она счастлива, что скоро станет обладательницей своей собственной квартиры.</a:t>
            </a:r>
            <a:endParaRPr lang="ru-RU" sz="1600" i="1" dirty="0">
              <a:solidFill>
                <a:schemeClr val="dk1"/>
              </a:solidFill>
            </a:endParaRPr>
          </a:p>
        </p:txBody>
      </p:sp>
      <p:pic>
        <p:nvPicPr>
          <p:cNvPr id="1026" name="Picture 2" descr="Как встать в очередь на жилье? — Куда звонить или справочник полезных  телефонов.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026" y="2238922"/>
            <a:ext cx="5077740" cy="317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65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Полилиния 62"/>
          <p:cNvSpPr/>
          <p:nvPr/>
        </p:nvSpPr>
        <p:spPr>
          <a:xfrm>
            <a:off x="6438900" y="1181101"/>
            <a:ext cx="5486033" cy="5420214"/>
          </a:xfrm>
          <a:custGeom>
            <a:avLst/>
            <a:gdLst>
              <a:gd name="connsiteX0" fmla="*/ 0 w 2507920"/>
              <a:gd name="connsiteY0" fmla="*/ 0 h 1504752"/>
              <a:gd name="connsiteX1" fmla="*/ 2507920 w 2507920"/>
              <a:gd name="connsiteY1" fmla="*/ 0 h 1504752"/>
              <a:gd name="connsiteX2" fmla="*/ 2507920 w 2507920"/>
              <a:gd name="connsiteY2" fmla="*/ 1504752 h 1504752"/>
              <a:gd name="connsiteX3" fmla="*/ 0 w 2507920"/>
              <a:gd name="connsiteY3" fmla="*/ 1504752 h 1504752"/>
              <a:gd name="connsiteX4" fmla="*/ 0 w 2507920"/>
              <a:gd name="connsiteY4" fmla="*/ 0 h 1504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7920" h="1504752">
                <a:moveTo>
                  <a:pt x="0" y="0"/>
                </a:moveTo>
                <a:lnTo>
                  <a:pt x="2507920" y="0"/>
                </a:lnTo>
                <a:lnTo>
                  <a:pt x="2507920" y="1504752"/>
                </a:lnTo>
                <a:lnTo>
                  <a:pt x="0" y="150475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effectLst>
            <a:outerShdw blurRad="482600" dist="88900" sx="104000" sy="104000" algn="tr" rotWithShape="0">
              <a:prstClr val="black">
                <a:alpha val="12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7630" tIns="87630" rIns="87630" bIns="87630" numCol="1" spcCol="1270" anchor="t" anchorCtr="0">
            <a:noAutofit/>
          </a:bodyPr>
          <a:lstStyle/>
          <a:p>
            <a:pPr marL="0" marR="0" lvl="0" indent="0" algn="l" defTabSz="10223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" name="Freeform 34"/>
          <p:cNvSpPr>
            <a:spLocks noEditPoints="1"/>
          </p:cNvSpPr>
          <p:nvPr/>
        </p:nvSpPr>
        <p:spPr bwMode="auto">
          <a:xfrm>
            <a:off x="6703951" y="1373393"/>
            <a:ext cx="540000" cy="540000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8"/>
              </a:cxn>
              <a:cxn ang="0">
                <a:pos x="27" y="0"/>
              </a:cxn>
              <a:cxn ang="0">
                <a:pos x="55" y="28"/>
              </a:cxn>
              <a:cxn ang="0">
                <a:pos x="27" y="55"/>
              </a:cxn>
              <a:cxn ang="0">
                <a:pos x="27" y="5"/>
              </a:cxn>
              <a:cxn ang="0">
                <a:pos x="4" y="28"/>
              </a:cxn>
              <a:cxn ang="0">
                <a:pos x="27" y="51"/>
              </a:cxn>
              <a:cxn ang="0">
                <a:pos x="50" y="28"/>
              </a:cxn>
              <a:cxn ang="0">
                <a:pos x="27" y="5"/>
              </a:cxn>
              <a:cxn ang="0">
                <a:pos x="27" y="46"/>
              </a:cxn>
              <a:cxn ang="0">
                <a:pos x="9" y="28"/>
              </a:cxn>
              <a:cxn ang="0">
                <a:pos x="27" y="9"/>
              </a:cxn>
              <a:cxn ang="0">
                <a:pos x="45" y="28"/>
              </a:cxn>
              <a:cxn ang="0">
                <a:pos x="27" y="46"/>
              </a:cxn>
              <a:cxn ang="0">
                <a:pos x="27" y="14"/>
              </a:cxn>
              <a:cxn ang="0">
                <a:pos x="13" y="28"/>
              </a:cxn>
              <a:cxn ang="0">
                <a:pos x="27" y="41"/>
              </a:cxn>
              <a:cxn ang="0">
                <a:pos x="41" y="28"/>
              </a:cxn>
              <a:cxn ang="0">
                <a:pos x="27" y="14"/>
              </a:cxn>
              <a:cxn ang="0">
                <a:pos x="27" y="37"/>
              </a:cxn>
              <a:cxn ang="0">
                <a:pos x="18" y="28"/>
              </a:cxn>
              <a:cxn ang="0">
                <a:pos x="27" y="19"/>
              </a:cxn>
              <a:cxn ang="0">
                <a:pos x="36" y="28"/>
              </a:cxn>
              <a:cxn ang="0">
                <a:pos x="27" y="37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3"/>
                  <a:pt x="0" y="28"/>
                </a:cubicBezTo>
                <a:cubicBezTo>
                  <a:pt x="0" y="13"/>
                  <a:pt x="12" y="0"/>
                  <a:pt x="27" y="0"/>
                </a:cubicBezTo>
                <a:cubicBezTo>
                  <a:pt x="42" y="0"/>
                  <a:pt x="55" y="13"/>
                  <a:pt x="55" y="28"/>
                </a:cubicBezTo>
                <a:cubicBezTo>
                  <a:pt x="55" y="43"/>
                  <a:pt x="42" y="55"/>
                  <a:pt x="27" y="55"/>
                </a:cubicBezTo>
                <a:close/>
                <a:moveTo>
                  <a:pt x="27" y="5"/>
                </a:moveTo>
                <a:cubicBezTo>
                  <a:pt x="15" y="5"/>
                  <a:pt x="4" y="15"/>
                  <a:pt x="4" y="28"/>
                </a:cubicBezTo>
                <a:cubicBezTo>
                  <a:pt x="4" y="40"/>
                  <a:pt x="15" y="51"/>
                  <a:pt x="27" y="51"/>
                </a:cubicBezTo>
                <a:cubicBezTo>
                  <a:pt x="40" y="51"/>
                  <a:pt x="50" y="40"/>
                  <a:pt x="50" y="28"/>
                </a:cubicBezTo>
                <a:cubicBezTo>
                  <a:pt x="50" y="15"/>
                  <a:pt x="40" y="5"/>
                  <a:pt x="27" y="5"/>
                </a:cubicBezTo>
                <a:close/>
                <a:moveTo>
                  <a:pt x="27" y="46"/>
                </a:moveTo>
                <a:cubicBezTo>
                  <a:pt x="17" y="46"/>
                  <a:pt x="9" y="38"/>
                  <a:pt x="9" y="28"/>
                </a:cubicBezTo>
                <a:cubicBezTo>
                  <a:pt x="9" y="18"/>
                  <a:pt x="17" y="9"/>
                  <a:pt x="27" y="9"/>
                </a:cubicBezTo>
                <a:cubicBezTo>
                  <a:pt x="37" y="9"/>
                  <a:pt x="45" y="18"/>
                  <a:pt x="45" y="28"/>
                </a:cubicBezTo>
                <a:cubicBezTo>
                  <a:pt x="45" y="38"/>
                  <a:pt x="37" y="46"/>
                  <a:pt x="27" y="46"/>
                </a:cubicBezTo>
                <a:close/>
                <a:moveTo>
                  <a:pt x="27" y="14"/>
                </a:moveTo>
                <a:cubicBezTo>
                  <a:pt x="20" y="14"/>
                  <a:pt x="13" y="20"/>
                  <a:pt x="13" y="28"/>
                </a:cubicBezTo>
                <a:cubicBezTo>
                  <a:pt x="13" y="35"/>
                  <a:pt x="20" y="41"/>
                  <a:pt x="27" y="41"/>
                </a:cubicBezTo>
                <a:cubicBezTo>
                  <a:pt x="35" y="41"/>
                  <a:pt x="41" y="35"/>
                  <a:pt x="41" y="28"/>
                </a:cubicBezTo>
                <a:cubicBezTo>
                  <a:pt x="41" y="20"/>
                  <a:pt x="35" y="14"/>
                  <a:pt x="27" y="14"/>
                </a:cubicBezTo>
                <a:close/>
                <a:moveTo>
                  <a:pt x="27" y="37"/>
                </a:moveTo>
                <a:cubicBezTo>
                  <a:pt x="22" y="37"/>
                  <a:pt x="18" y="33"/>
                  <a:pt x="18" y="28"/>
                </a:cubicBezTo>
                <a:cubicBezTo>
                  <a:pt x="18" y="23"/>
                  <a:pt x="22" y="19"/>
                  <a:pt x="27" y="19"/>
                </a:cubicBezTo>
                <a:cubicBezTo>
                  <a:pt x="32" y="19"/>
                  <a:pt x="36" y="23"/>
                  <a:pt x="36" y="28"/>
                </a:cubicBezTo>
                <a:cubicBezTo>
                  <a:pt x="36" y="33"/>
                  <a:pt x="32" y="37"/>
                  <a:pt x="27" y="37"/>
                </a:cubicBez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262438" y="1380808"/>
            <a:ext cx="32169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Gotham Pro" pitchFamily="2" charset="0"/>
              </a:rPr>
              <a:t>ЦЕЛЬ ПРОЕКТА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89713" y="327231"/>
            <a:ext cx="10181488" cy="642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rgbClr val="E41E2E"/>
                </a:solidFill>
                <a:latin typeface="Century Gothic" panose="020B0502020202020204" pitchFamily="34" charset="0"/>
                <a:ea typeface="+mn-ea"/>
                <a:cs typeface="Gotham Pro" pitchFamily="2" charset="0"/>
              </a:rPr>
              <a:t>Предпосылки и описание проекта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314463" y="4937164"/>
            <a:ext cx="25972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Gotham Pro" pitchFamily="2" charset="0"/>
              </a:rPr>
              <a:t>ЦЕЛЕВАЯ АУДИТОРИЯ</a:t>
            </a:r>
          </a:p>
        </p:txBody>
      </p:sp>
      <p:grpSp>
        <p:nvGrpSpPr>
          <p:cNvPr id="59" name="Группа 58"/>
          <p:cNvGrpSpPr/>
          <p:nvPr/>
        </p:nvGrpSpPr>
        <p:grpSpPr>
          <a:xfrm>
            <a:off x="6744813" y="4983749"/>
            <a:ext cx="534891" cy="432000"/>
            <a:chOff x="3781682" y="1708914"/>
            <a:chExt cx="534891" cy="432000"/>
          </a:xfrm>
        </p:grpSpPr>
        <p:grpSp>
          <p:nvGrpSpPr>
            <p:cNvPr id="24" name="Group 179"/>
            <p:cNvGrpSpPr/>
            <p:nvPr/>
          </p:nvGrpSpPr>
          <p:grpSpPr>
            <a:xfrm>
              <a:off x="3781682" y="1708914"/>
              <a:ext cx="164671" cy="432000"/>
              <a:chOff x="5054600" y="1652588"/>
              <a:chExt cx="187325" cy="479424"/>
            </a:xfrm>
            <a:solidFill>
              <a:srgbClr val="FF0000"/>
            </a:solidFill>
          </p:grpSpPr>
          <p:sp>
            <p:nvSpPr>
              <p:cNvPr id="46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7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5" name="Group 179"/>
            <p:cNvGrpSpPr/>
            <p:nvPr/>
          </p:nvGrpSpPr>
          <p:grpSpPr>
            <a:xfrm>
              <a:off x="3966792" y="1708914"/>
              <a:ext cx="164671" cy="432000"/>
              <a:chOff x="5054600" y="1652588"/>
              <a:chExt cx="187325" cy="479424"/>
            </a:xfrm>
            <a:solidFill>
              <a:srgbClr val="FF0000"/>
            </a:solidFill>
          </p:grpSpPr>
          <p:sp>
            <p:nvSpPr>
              <p:cNvPr id="44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5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6" name="Group 179"/>
            <p:cNvGrpSpPr/>
            <p:nvPr/>
          </p:nvGrpSpPr>
          <p:grpSpPr>
            <a:xfrm>
              <a:off x="4151902" y="1708914"/>
              <a:ext cx="164671" cy="432000"/>
              <a:chOff x="5054600" y="1652588"/>
              <a:chExt cx="187325" cy="479424"/>
            </a:xfrm>
            <a:solidFill>
              <a:srgbClr val="FF0000"/>
            </a:solidFill>
          </p:grpSpPr>
          <p:sp>
            <p:nvSpPr>
              <p:cNvPr id="42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3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54" name="TextBox 53"/>
          <p:cNvSpPr txBox="1"/>
          <p:nvPr/>
        </p:nvSpPr>
        <p:spPr>
          <a:xfrm>
            <a:off x="6741401" y="5939882"/>
            <a:ext cx="44727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Gotham Pro" pitchFamily="2" charset="0"/>
              </a:rPr>
              <a:t>* - выпускники 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Gotham Pro" pitchFamily="2" charset="0"/>
              </a:rPr>
              <a:t>программы «Поколение ВЫБОР» 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Gotham Pro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Gotham Pro" pitchFamily="2" charset="0"/>
              </a:rPr>
              <a:t>и выпускники подшефных учреждений, 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Gotham Pro" pitchFamily="2" charset="0"/>
              </a:rPr>
              <a:t>не принимавшие участие в программе</a:t>
            </a:r>
          </a:p>
        </p:txBody>
      </p:sp>
      <p:sp>
        <p:nvSpPr>
          <p:cNvPr id="55" name="Freeform 105"/>
          <p:cNvSpPr>
            <a:spLocks noEditPoints="1"/>
          </p:cNvSpPr>
          <p:nvPr/>
        </p:nvSpPr>
        <p:spPr bwMode="auto">
          <a:xfrm>
            <a:off x="6741401" y="2883033"/>
            <a:ext cx="540000" cy="540000"/>
          </a:xfrm>
          <a:custGeom>
            <a:avLst/>
            <a:gdLst/>
            <a:ahLst/>
            <a:cxnLst>
              <a:cxn ang="0">
                <a:pos x="0" y="46"/>
              </a:cxn>
              <a:cxn ang="0">
                <a:pos x="9" y="31"/>
              </a:cxn>
              <a:cxn ang="0">
                <a:pos x="4" y="32"/>
              </a:cxn>
              <a:cxn ang="0">
                <a:pos x="7" y="25"/>
              </a:cxn>
              <a:cxn ang="0">
                <a:pos x="6" y="42"/>
              </a:cxn>
              <a:cxn ang="0">
                <a:pos x="11" y="39"/>
              </a:cxn>
              <a:cxn ang="0">
                <a:pos x="15" y="46"/>
              </a:cxn>
              <a:cxn ang="0">
                <a:pos x="0" y="69"/>
              </a:cxn>
              <a:cxn ang="0">
                <a:pos x="7" y="67"/>
              </a:cxn>
              <a:cxn ang="0">
                <a:pos x="5" y="62"/>
              </a:cxn>
              <a:cxn ang="0">
                <a:pos x="9" y="55"/>
              </a:cxn>
              <a:cxn ang="0">
                <a:pos x="5" y="55"/>
              </a:cxn>
              <a:cxn ang="0">
                <a:pos x="1" y="57"/>
              </a:cxn>
              <a:cxn ang="0">
                <a:pos x="14" y="51"/>
              </a:cxn>
              <a:cxn ang="0">
                <a:pos x="10" y="59"/>
              </a:cxn>
              <a:cxn ang="0">
                <a:pos x="7" y="71"/>
              </a:cxn>
              <a:cxn ang="0">
                <a:pos x="1" y="20"/>
              </a:cxn>
              <a:cxn ang="0">
                <a:pos x="6" y="16"/>
              </a:cxn>
              <a:cxn ang="0">
                <a:pos x="6" y="6"/>
              </a:cxn>
              <a:cxn ang="0">
                <a:pos x="4" y="8"/>
              </a:cxn>
              <a:cxn ang="0">
                <a:pos x="6" y="0"/>
              </a:cxn>
              <a:cxn ang="0">
                <a:pos x="11" y="16"/>
              </a:cxn>
              <a:cxn ang="0">
                <a:pos x="15" y="20"/>
              </a:cxn>
              <a:cxn ang="0">
                <a:pos x="70" y="20"/>
              </a:cxn>
              <a:cxn ang="0">
                <a:pos x="20" y="19"/>
              </a:cxn>
              <a:cxn ang="0">
                <a:pos x="21" y="10"/>
              </a:cxn>
              <a:cxn ang="0">
                <a:pos x="71" y="11"/>
              </a:cxn>
              <a:cxn ang="0">
                <a:pos x="71" y="39"/>
              </a:cxn>
              <a:cxn ang="0">
                <a:pos x="21" y="40"/>
              </a:cxn>
              <a:cxn ang="0">
                <a:pos x="20" y="31"/>
              </a:cxn>
              <a:cxn ang="0">
                <a:pos x="70" y="30"/>
              </a:cxn>
              <a:cxn ang="0">
                <a:pos x="71" y="39"/>
              </a:cxn>
              <a:cxn ang="0">
                <a:pos x="70" y="61"/>
              </a:cxn>
              <a:cxn ang="0">
                <a:pos x="20" y="60"/>
              </a:cxn>
              <a:cxn ang="0">
                <a:pos x="21" y="51"/>
              </a:cxn>
              <a:cxn ang="0">
                <a:pos x="71" y="52"/>
              </a:cxn>
            </a:cxnLst>
            <a:rect l="0" t="0" r="r" b="b"/>
            <a:pathLst>
              <a:path w="71" h="71">
                <a:moveTo>
                  <a:pt x="15" y="46"/>
                </a:moveTo>
                <a:cubicBezTo>
                  <a:pt x="0" y="46"/>
                  <a:pt x="0" y="46"/>
                  <a:pt x="0" y="46"/>
                </a:cubicBezTo>
                <a:cubicBezTo>
                  <a:pt x="0" y="45"/>
                  <a:pt x="0" y="44"/>
                  <a:pt x="0" y="43"/>
                </a:cubicBezTo>
                <a:cubicBezTo>
                  <a:pt x="0" y="36"/>
                  <a:pt x="9" y="35"/>
                  <a:pt x="9" y="31"/>
                </a:cubicBezTo>
                <a:cubicBezTo>
                  <a:pt x="9" y="30"/>
                  <a:pt x="8" y="29"/>
                  <a:pt x="7" y="29"/>
                </a:cubicBezTo>
                <a:cubicBezTo>
                  <a:pt x="6" y="29"/>
                  <a:pt x="4" y="31"/>
                  <a:pt x="4" y="32"/>
                </a:cubicBezTo>
                <a:cubicBezTo>
                  <a:pt x="0" y="29"/>
                  <a:pt x="0" y="29"/>
                  <a:pt x="0" y="29"/>
                </a:cubicBezTo>
                <a:cubicBezTo>
                  <a:pt x="2" y="27"/>
                  <a:pt x="4" y="25"/>
                  <a:pt x="7" y="25"/>
                </a:cubicBezTo>
                <a:cubicBezTo>
                  <a:pt x="11" y="25"/>
                  <a:pt x="14" y="27"/>
                  <a:pt x="14" y="31"/>
                </a:cubicBezTo>
                <a:cubicBezTo>
                  <a:pt x="14" y="37"/>
                  <a:pt x="6" y="38"/>
                  <a:pt x="6" y="42"/>
                </a:cubicBezTo>
                <a:cubicBezTo>
                  <a:pt x="11" y="42"/>
                  <a:pt x="11" y="42"/>
                  <a:pt x="11" y="42"/>
                </a:cubicBezTo>
                <a:cubicBezTo>
                  <a:pt x="11" y="39"/>
                  <a:pt x="11" y="39"/>
                  <a:pt x="11" y="39"/>
                </a:cubicBezTo>
                <a:cubicBezTo>
                  <a:pt x="15" y="39"/>
                  <a:pt x="15" y="39"/>
                  <a:pt x="15" y="39"/>
                </a:cubicBezTo>
                <a:lnTo>
                  <a:pt x="15" y="46"/>
                </a:lnTo>
                <a:close/>
                <a:moveTo>
                  <a:pt x="7" y="71"/>
                </a:moveTo>
                <a:cubicBezTo>
                  <a:pt x="5" y="71"/>
                  <a:pt x="2" y="70"/>
                  <a:pt x="0" y="69"/>
                </a:cubicBezTo>
                <a:cubicBezTo>
                  <a:pt x="3" y="65"/>
                  <a:pt x="3" y="65"/>
                  <a:pt x="3" y="65"/>
                </a:cubicBezTo>
                <a:cubicBezTo>
                  <a:pt x="4" y="66"/>
                  <a:pt x="5" y="67"/>
                  <a:pt x="7" y="67"/>
                </a:cubicBezTo>
                <a:cubicBezTo>
                  <a:pt x="8" y="67"/>
                  <a:pt x="10" y="66"/>
                  <a:pt x="10" y="65"/>
                </a:cubicBezTo>
                <a:cubicBezTo>
                  <a:pt x="10" y="62"/>
                  <a:pt x="7" y="62"/>
                  <a:pt x="5" y="62"/>
                </a:cubicBezTo>
                <a:cubicBezTo>
                  <a:pt x="4" y="60"/>
                  <a:pt x="4" y="60"/>
                  <a:pt x="4" y="60"/>
                </a:cubicBezTo>
                <a:cubicBezTo>
                  <a:pt x="6" y="58"/>
                  <a:pt x="7" y="56"/>
                  <a:pt x="9" y="55"/>
                </a:cubicBezTo>
                <a:cubicBezTo>
                  <a:pt x="9" y="55"/>
                  <a:pt x="9" y="55"/>
                  <a:pt x="9" y="55"/>
                </a:cubicBezTo>
                <a:cubicBezTo>
                  <a:pt x="8" y="55"/>
                  <a:pt x="6" y="55"/>
                  <a:pt x="5" y="55"/>
                </a:cubicBezTo>
                <a:cubicBezTo>
                  <a:pt x="5" y="57"/>
                  <a:pt x="5" y="57"/>
                  <a:pt x="5" y="57"/>
                </a:cubicBezTo>
                <a:cubicBezTo>
                  <a:pt x="1" y="57"/>
                  <a:pt x="1" y="57"/>
                  <a:pt x="1" y="57"/>
                </a:cubicBezTo>
                <a:cubicBezTo>
                  <a:pt x="1" y="51"/>
                  <a:pt x="1" y="51"/>
                  <a:pt x="1" y="51"/>
                </a:cubicBezTo>
                <a:cubicBezTo>
                  <a:pt x="14" y="51"/>
                  <a:pt x="14" y="51"/>
                  <a:pt x="14" y="51"/>
                </a:cubicBezTo>
                <a:cubicBezTo>
                  <a:pt x="14" y="54"/>
                  <a:pt x="14" y="54"/>
                  <a:pt x="14" y="54"/>
                </a:cubicBezTo>
                <a:cubicBezTo>
                  <a:pt x="10" y="59"/>
                  <a:pt x="10" y="59"/>
                  <a:pt x="10" y="59"/>
                </a:cubicBezTo>
                <a:cubicBezTo>
                  <a:pt x="13" y="60"/>
                  <a:pt x="15" y="62"/>
                  <a:pt x="15" y="64"/>
                </a:cubicBezTo>
                <a:cubicBezTo>
                  <a:pt x="15" y="69"/>
                  <a:pt x="11" y="71"/>
                  <a:pt x="7" y="71"/>
                </a:cubicBezTo>
                <a:close/>
                <a:moveTo>
                  <a:pt x="15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16"/>
                  <a:pt x="1" y="16"/>
                  <a:pt x="1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3"/>
                  <a:pt x="6" y="9"/>
                  <a:pt x="6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6"/>
                  <a:pt x="6" y="6"/>
                  <a:pt x="6" y="6"/>
                </a:cubicBezTo>
                <a:cubicBezTo>
                  <a:pt x="5" y="7"/>
                  <a:pt x="4" y="7"/>
                  <a:pt x="4" y="8"/>
                </a:cubicBezTo>
                <a:cubicBezTo>
                  <a:pt x="1" y="5"/>
                  <a:pt x="1" y="5"/>
                  <a:pt x="1" y="5"/>
                </a:cubicBezTo>
                <a:cubicBezTo>
                  <a:pt x="6" y="0"/>
                  <a:pt x="6" y="0"/>
                  <a:pt x="6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1" y="16"/>
                  <a:pt x="11" y="16"/>
                  <a:pt x="11" y="16"/>
                </a:cubicBezTo>
                <a:cubicBezTo>
                  <a:pt x="15" y="16"/>
                  <a:pt x="15" y="16"/>
                  <a:pt x="15" y="16"/>
                </a:cubicBezTo>
                <a:lnTo>
                  <a:pt x="15" y="20"/>
                </a:lnTo>
                <a:close/>
                <a:moveTo>
                  <a:pt x="71" y="19"/>
                </a:moveTo>
                <a:cubicBezTo>
                  <a:pt x="71" y="19"/>
                  <a:pt x="71" y="20"/>
                  <a:pt x="70" y="20"/>
                </a:cubicBezTo>
                <a:cubicBezTo>
                  <a:pt x="21" y="20"/>
                  <a:pt x="21" y="20"/>
                  <a:pt x="21" y="20"/>
                </a:cubicBezTo>
                <a:cubicBezTo>
                  <a:pt x="21" y="20"/>
                  <a:pt x="20" y="19"/>
                  <a:pt x="20" y="19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10"/>
                  <a:pt x="21" y="10"/>
                  <a:pt x="21" y="10"/>
                </a:cubicBezTo>
                <a:cubicBezTo>
                  <a:pt x="70" y="10"/>
                  <a:pt x="70" y="10"/>
                  <a:pt x="70" y="10"/>
                </a:cubicBezTo>
                <a:cubicBezTo>
                  <a:pt x="71" y="10"/>
                  <a:pt x="71" y="10"/>
                  <a:pt x="71" y="11"/>
                </a:cubicBezTo>
                <a:lnTo>
                  <a:pt x="71" y="19"/>
                </a:lnTo>
                <a:close/>
                <a:moveTo>
                  <a:pt x="71" y="39"/>
                </a:moveTo>
                <a:cubicBezTo>
                  <a:pt x="71" y="40"/>
                  <a:pt x="71" y="40"/>
                  <a:pt x="70" y="40"/>
                </a:cubicBezTo>
                <a:cubicBezTo>
                  <a:pt x="21" y="40"/>
                  <a:pt x="21" y="40"/>
                  <a:pt x="21" y="40"/>
                </a:cubicBezTo>
                <a:cubicBezTo>
                  <a:pt x="21" y="40"/>
                  <a:pt x="20" y="40"/>
                  <a:pt x="20" y="39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1"/>
                  <a:pt x="21" y="30"/>
                  <a:pt x="21" y="30"/>
                </a:cubicBezTo>
                <a:cubicBezTo>
                  <a:pt x="70" y="30"/>
                  <a:pt x="70" y="30"/>
                  <a:pt x="70" y="30"/>
                </a:cubicBezTo>
                <a:cubicBezTo>
                  <a:pt x="71" y="30"/>
                  <a:pt x="71" y="31"/>
                  <a:pt x="71" y="31"/>
                </a:cubicBezTo>
                <a:lnTo>
                  <a:pt x="71" y="39"/>
                </a:lnTo>
                <a:close/>
                <a:moveTo>
                  <a:pt x="71" y="60"/>
                </a:moveTo>
                <a:cubicBezTo>
                  <a:pt x="71" y="60"/>
                  <a:pt x="71" y="61"/>
                  <a:pt x="70" y="61"/>
                </a:cubicBezTo>
                <a:cubicBezTo>
                  <a:pt x="21" y="61"/>
                  <a:pt x="21" y="61"/>
                  <a:pt x="21" y="61"/>
                </a:cubicBezTo>
                <a:cubicBezTo>
                  <a:pt x="21" y="61"/>
                  <a:pt x="20" y="60"/>
                  <a:pt x="20" y="60"/>
                </a:cubicBezTo>
                <a:cubicBezTo>
                  <a:pt x="20" y="52"/>
                  <a:pt x="20" y="52"/>
                  <a:pt x="20" y="52"/>
                </a:cubicBezTo>
                <a:cubicBezTo>
                  <a:pt x="20" y="51"/>
                  <a:pt x="21" y="51"/>
                  <a:pt x="21" y="51"/>
                </a:cubicBezTo>
                <a:cubicBezTo>
                  <a:pt x="70" y="51"/>
                  <a:pt x="70" y="51"/>
                  <a:pt x="70" y="51"/>
                </a:cubicBezTo>
                <a:cubicBezTo>
                  <a:pt x="71" y="51"/>
                  <a:pt x="71" y="51"/>
                  <a:pt x="71" y="52"/>
                </a:cubicBezTo>
                <a:lnTo>
                  <a:pt x="71" y="6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7347434" y="2890448"/>
            <a:ext cx="23625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Gotham Pro" pitchFamily="2" charset="0"/>
              </a:rPr>
              <a:t>ЗАДАЧИ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6703950" y="1972904"/>
            <a:ext cx="49241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Gotham Pro" pitchFamily="2" charset="0"/>
              </a:rPr>
              <a:t>ПОМОЧЬ МОЛОДЫМ ЛЮДЯМ СОЦИАЛИЗИРОВАТЬСЯ И УСПЕШНО ВСТРОИТЬСЯ В ОБЩЕСТВО.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Gotham Pro" pitchFamily="2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6703950" y="5481149"/>
            <a:ext cx="49951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Gotham Pro" pitchFamily="2" charset="0"/>
              </a:rPr>
              <a:t>Все* выпускники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Gotham Pro" pitchFamily="2" charset="0"/>
              </a:rPr>
              <a:t>интернатных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Gotham Pro" pitchFamily="2" charset="0"/>
              </a:rPr>
              <a:t> учреждений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Gotham Pro" pitchFamily="2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6703998" y="3423537"/>
            <a:ext cx="503251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-14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Gotham Pro" pitchFamily="2" charset="0"/>
                <a:sym typeface="Montserrat"/>
              </a:rPr>
              <a:t>индивидуальная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Gotham Pro" pitchFamily="2" charset="0"/>
                <a:sym typeface="Montserrat"/>
              </a:rPr>
              <a:t>поддержка выпускников </a:t>
            </a:r>
          </a:p>
          <a:p>
            <a:pPr marL="0" marR="0" lvl="0" indent="-14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Gotham Pro" pitchFamily="2" charset="0"/>
                <a:sym typeface="Montserrat"/>
              </a:rPr>
              <a:t>вовлечение действующих волонтеров KFC</a:t>
            </a:r>
          </a:p>
          <a:p>
            <a:pPr marL="0" marR="0" lvl="0" indent="-14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Gotham Pro" pitchFamily="2" charset="0"/>
                <a:sym typeface="Montserrat"/>
              </a:rPr>
              <a:t>в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Gotham Pro" pitchFamily="2" charset="0"/>
                <a:sym typeface="Montserrat"/>
              </a:rPr>
              <a:t>овлечение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Gotham Pro" pitchFamily="2" charset="0"/>
                <a:sym typeface="Montserrat"/>
              </a:rPr>
              <a:t>новых волонтеров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Gotham Pro" pitchFamily="2" charset="0"/>
                <a:sym typeface="Montserrat"/>
              </a:rPr>
              <a:t>KFC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Gotham Pro" pitchFamily="2" charset="0"/>
                <a:sym typeface="Montserrat"/>
              </a:rPr>
              <a:t> и других компаний </a:t>
            </a:r>
          </a:p>
          <a:p>
            <a:pPr marL="0" marR="0" lvl="0" indent="-14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Gotham Pro" pitchFamily="2" charset="0"/>
                <a:sym typeface="Montserrat"/>
              </a:rPr>
              <a:t>п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Gotham Pro" pitchFamily="2" charset="0"/>
                <a:sym typeface="Montserrat"/>
              </a:rPr>
              <a:t>артнерство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Gotham Pro" pitchFamily="2" charset="0"/>
                <a:sym typeface="Montserrat"/>
              </a:rPr>
              <a:t>с работодателями в регионах</a:t>
            </a:r>
          </a:p>
          <a:p>
            <a:pPr marL="0" marR="0" lvl="0" indent="-14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Gotham Pro" pitchFamily="2" charset="0"/>
                <a:sym typeface="Montserrat"/>
              </a:rPr>
              <a:t>с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Gotham Pro" pitchFamily="2" charset="0"/>
                <a:sym typeface="Montserrat"/>
              </a:rPr>
              <a:t>оздание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Gotham Pro" pitchFamily="2" charset="0"/>
                <a:sym typeface="Montserrat"/>
              </a:rPr>
              <a:t>«медиа волны»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228600" y="3550555"/>
            <a:ext cx="5801969" cy="3340099"/>
            <a:chOff x="228600" y="952501"/>
            <a:chExt cx="6153088" cy="3340099"/>
          </a:xfrm>
        </p:grpSpPr>
        <p:sp>
          <p:nvSpPr>
            <p:cNvPr id="62" name="Right Arrow 74"/>
            <p:cNvSpPr/>
            <p:nvPr/>
          </p:nvSpPr>
          <p:spPr bwMode="auto">
            <a:xfrm>
              <a:off x="228600" y="952501"/>
              <a:ext cx="6153088" cy="3340099"/>
            </a:xfrm>
            <a:prstGeom prst="rightArrow">
              <a:avLst>
                <a:gd name="adj1" fmla="val 79652"/>
                <a:gd name="adj2" fmla="val 38546"/>
              </a:avLst>
            </a:pr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vert270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ПОЧЕМУ ЭТО АКТУАЛЬНО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66" name="Прямоугольник 65"/>
            <p:cNvSpPr/>
            <p:nvPr/>
          </p:nvSpPr>
          <p:spPr>
            <a:xfrm>
              <a:off x="990600" y="1359209"/>
              <a:ext cx="3517900" cy="765408"/>
            </a:xfrm>
            <a:prstGeom prst="rect">
              <a:avLst/>
            </a:prstGeom>
            <a:solidFill>
              <a:schemeClr val="bg1"/>
            </a:solidFill>
            <a:effectLst>
              <a:outerShdw blurRad="482600" dist="88900" sx="104000" sy="104000" algn="tr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t" anchorCtr="0">
              <a:noAutofit/>
            </a:bodyPr>
            <a:lstStyle/>
            <a:p>
              <a:pPr marL="0" marR="0" lvl="0" indent="0" algn="l" defTabSz="10223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64" name="Freeform 23"/>
            <p:cNvSpPr>
              <a:spLocks noEditPoints="1"/>
            </p:cNvSpPr>
            <p:nvPr/>
          </p:nvSpPr>
          <p:spPr bwMode="auto">
            <a:xfrm>
              <a:off x="1189845" y="1503135"/>
              <a:ext cx="352053" cy="332893"/>
            </a:xfrm>
            <a:custGeom>
              <a:avLst/>
              <a:gdLst/>
              <a:ahLst/>
              <a:cxnLst>
                <a:cxn ang="0">
                  <a:pos x="68" y="14"/>
                </a:cxn>
                <a:cxn ang="0">
                  <a:pos x="68" y="18"/>
                </a:cxn>
                <a:cxn ang="0">
                  <a:pos x="64" y="18"/>
                </a:cxn>
                <a:cxn ang="0">
                  <a:pos x="61" y="21"/>
                </a:cxn>
                <a:cxn ang="0">
                  <a:pos x="7" y="21"/>
                </a:cxn>
                <a:cxn ang="0">
                  <a:pos x="4" y="18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34" y="0"/>
                </a:cxn>
                <a:cxn ang="0">
                  <a:pos x="68" y="14"/>
                </a:cxn>
                <a:cxn ang="0">
                  <a:pos x="68" y="60"/>
                </a:cxn>
                <a:cxn ang="0">
                  <a:pos x="68" y="64"/>
                </a:cxn>
                <a:cxn ang="0">
                  <a:pos x="0" y="64"/>
                </a:cxn>
                <a:cxn ang="0">
                  <a:pos x="0" y="60"/>
                </a:cxn>
                <a:cxn ang="0">
                  <a:pos x="2" y="57"/>
                </a:cxn>
                <a:cxn ang="0">
                  <a:pos x="66" y="57"/>
                </a:cxn>
                <a:cxn ang="0">
                  <a:pos x="68" y="60"/>
                </a:cxn>
                <a:cxn ang="0">
                  <a:pos x="18" y="23"/>
                </a:cxn>
                <a:cxn ang="0">
                  <a:pos x="18" y="50"/>
                </a:cxn>
                <a:cxn ang="0">
                  <a:pos x="23" y="50"/>
                </a:cxn>
                <a:cxn ang="0">
                  <a:pos x="23" y="23"/>
                </a:cxn>
                <a:cxn ang="0">
                  <a:pos x="32" y="23"/>
                </a:cxn>
                <a:cxn ang="0">
                  <a:pos x="32" y="50"/>
                </a:cxn>
                <a:cxn ang="0">
                  <a:pos x="36" y="50"/>
                </a:cxn>
                <a:cxn ang="0">
                  <a:pos x="36" y="23"/>
                </a:cxn>
                <a:cxn ang="0">
                  <a:pos x="45" y="23"/>
                </a:cxn>
                <a:cxn ang="0">
                  <a:pos x="45" y="50"/>
                </a:cxn>
                <a:cxn ang="0">
                  <a:pos x="50" y="50"/>
                </a:cxn>
                <a:cxn ang="0">
                  <a:pos x="50" y="23"/>
                </a:cxn>
                <a:cxn ang="0">
                  <a:pos x="59" y="23"/>
                </a:cxn>
                <a:cxn ang="0">
                  <a:pos x="59" y="50"/>
                </a:cxn>
                <a:cxn ang="0">
                  <a:pos x="61" y="50"/>
                </a:cxn>
                <a:cxn ang="0">
                  <a:pos x="64" y="53"/>
                </a:cxn>
                <a:cxn ang="0">
                  <a:pos x="64" y="55"/>
                </a:cxn>
                <a:cxn ang="0">
                  <a:pos x="4" y="55"/>
                </a:cxn>
                <a:cxn ang="0">
                  <a:pos x="4" y="53"/>
                </a:cxn>
                <a:cxn ang="0">
                  <a:pos x="7" y="50"/>
                </a:cxn>
                <a:cxn ang="0">
                  <a:pos x="9" y="50"/>
                </a:cxn>
                <a:cxn ang="0">
                  <a:pos x="9" y="23"/>
                </a:cxn>
                <a:cxn ang="0">
                  <a:pos x="18" y="23"/>
                </a:cxn>
              </a:cxnLst>
              <a:rect l="0" t="0" r="r" b="b"/>
              <a:pathLst>
                <a:path w="68" h="64">
                  <a:moveTo>
                    <a:pt x="68" y="14"/>
                  </a:moveTo>
                  <a:cubicBezTo>
                    <a:pt x="68" y="18"/>
                    <a:pt x="68" y="18"/>
                    <a:pt x="68" y="18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4" y="20"/>
                    <a:pt x="63" y="21"/>
                    <a:pt x="61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5" y="21"/>
                    <a:pt x="4" y="20"/>
                    <a:pt x="4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34" y="0"/>
                    <a:pt x="34" y="0"/>
                    <a:pt x="34" y="0"/>
                  </a:cubicBezTo>
                  <a:lnTo>
                    <a:pt x="68" y="14"/>
                  </a:lnTo>
                  <a:close/>
                  <a:moveTo>
                    <a:pt x="68" y="60"/>
                  </a:moveTo>
                  <a:cubicBezTo>
                    <a:pt x="68" y="64"/>
                    <a:pt x="68" y="64"/>
                    <a:pt x="68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8"/>
                    <a:pt x="1" y="57"/>
                    <a:pt x="2" y="57"/>
                  </a:cubicBezTo>
                  <a:cubicBezTo>
                    <a:pt x="66" y="57"/>
                    <a:pt x="66" y="57"/>
                    <a:pt x="66" y="57"/>
                  </a:cubicBezTo>
                  <a:cubicBezTo>
                    <a:pt x="67" y="57"/>
                    <a:pt x="68" y="58"/>
                    <a:pt x="68" y="60"/>
                  </a:cubicBezTo>
                  <a:close/>
                  <a:moveTo>
                    <a:pt x="18" y="23"/>
                  </a:moveTo>
                  <a:cubicBezTo>
                    <a:pt x="18" y="50"/>
                    <a:pt x="18" y="50"/>
                    <a:pt x="18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61" y="50"/>
                    <a:pt x="61" y="50"/>
                    <a:pt x="61" y="50"/>
                  </a:cubicBezTo>
                  <a:cubicBezTo>
                    <a:pt x="63" y="50"/>
                    <a:pt x="64" y="51"/>
                    <a:pt x="64" y="53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1"/>
                    <a:pt x="5" y="50"/>
                    <a:pt x="7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9" y="23"/>
                    <a:pt x="9" y="23"/>
                    <a:pt x="9" y="23"/>
                  </a:cubicBezTo>
                  <a:lnTo>
                    <a:pt x="18" y="23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878885" y="1854652"/>
              <a:ext cx="973971" cy="2750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внешняя ситуация</a:t>
              </a:r>
              <a:endPara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67" name="Прямоугольник 66"/>
            <p:cNvSpPr/>
            <p:nvPr/>
          </p:nvSpPr>
          <p:spPr>
            <a:xfrm>
              <a:off x="990600" y="2230479"/>
              <a:ext cx="3517900" cy="765408"/>
            </a:xfrm>
            <a:prstGeom prst="rect">
              <a:avLst/>
            </a:prstGeom>
            <a:solidFill>
              <a:schemeClr val="bg1"/>
            </a:solidFill>
            <a:effectLst>
              <a:outerShdw blurRad="482600" dist="88900" sx="104000" sy="104000" algn="tr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t" anchorCtr="0">
              <a:noAutofit/>
            </a:bodyPr>
            <a:lstStyle/>
            <a:p>
              <a:pPr marL="0" marR="0" lvl="0" indent="0" algn="l" defTabSz="10223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68" name="Прямоугольник 67"/>
            <p:cNvSpPr/>
            <p:nvPr/>
          </p:nvSpPr>
          <p:spPr>
            <a:xfrm>
              <a:off x="990600" y="3101749"/>
              <a:ext cx="3517900" cy="765408"/>
            </a:xfrm>
            <a:prstGeom prst="rect">
              <a:avLst/>
            </a:prstGeom>
            <a:solidFill>
              <a:schemeClr val="bg1"/>
            </a:solidFill>
            <a:effectLst>
              <a:outerShdw blurRad="482600" dist="88900" sx="104000" sy="104000" algn="tr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t" anchorCtr="0">
              <a:noAutofit/>
            </a:bodyPr>
            <a:lstStyle/>
            <a:p>
              <a:pPr marL="0" marR="0" lvl="0" indent="0" algn="l" defTabSz="10223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878885" y="2695261"/>
              <a:ext cx="973971" cy="2750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ц</a:t>
              </a:r>
              <a:r>
                <a:rPr kumimoji="0" lang="ru-RU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елевая </a:t>
              </a:r>
              <a:r>
                <a:rPr kumimoji="0" lang="ru-RU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аудитория</a:t>
              </a:r>
            </a:p>
          </p:txBody>
        </p:sp>
        <p:grpSp>
          <p:nvGrpSpPr>
            <p:cNvPr id="73" name="Группа 72"/>
            <p:cNvGrpSpPr/>
            <p:nvPr/>
          </p:nvGrpSpPr>
          <p:grpSpPr>
            <a:xfrm>
              <a:off x="1168580" y="2338733"/>
              <a:ext cx="409265" cy="340579"/>
              <a:chOff x="3781682" y="1708914"/>
              <a:chExt cx="534891" cy="432000"/>
            </a:xfrm>
            <a:solidFill>
              <a:schemeClr val="bg1"/>
            </a:solidFill>
          </p:grpSpPr>
          <p:grpSp>
            <p:nvGrpSpPr>
              <p:cNvPr id="74" name="Group 179"/>
              <p:cNvGrpSpPr/>
              <p:nvPr/>
            </p:nvGrpSpPr>
            <p:grpSpPr>
              <a:xfrm>
                <a:off x="3781682" y="1708914"/>
                <a:ext cx="164671" cy="432000"/>
                <a:chOff x="5054600" y="1652588"/>
                <a:chExt cx="187325" cy="479424"/>
              </a:xfrm>
              <a:grpFill/>
            </p:grpSpPr>
            <p:sp>
              <p:nvSpPr>
                <p:cNvPr id="81" name="Freeform 96"/>
                <p:cNvSpPr>
                  <a:spLocks/>
                </p:cNvSpPr>
                <p:nvPr/>
              </p:nvSpPr>
              <p:spPr bwMode="auto">
                <a:xfrm>
                  <a:off x="5054600" y="1733550"/>
                  <a:ext cx="187325" cy="398462"/>
                </a:xfrm>
                <a:custGeom>
                  <a:avLst/>
                  <a:gdLst/>
                  <a:ahLst/>
                  <a:cxnLst>
                    <a:cxn ang="0">
                      <a:pos x="55" y="1"/>
                    </a:cxn>
                    <a:cxn ang="0">
                      <a:pos x="19" y="0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0" y="18"/>
                    </a:cxn>
                    <a:cxn ang="0">
                      <a:pos x="0" y="69"/>
                    </a:cxn>
                    <a:cxn ang="0">
                      <a:pos x="6" y="75"/>
                    </a:cxn>
                    <a:cxn ang="0">
                      <a:pos x="12" y="69"/>
                    </a:cxn>
                    <a:cxn ang="0">
                      <a:pos x="12" y="25"/>
                    </a:cxn>
                    <a:cxn ang="0">
                      <a:pos x="18" y="25"/>
                    </a:cxn>
                    <a:cxn ang="0">
                      <a:pos x="18" y="68"/>
                    </a:cxn>
                    <a:cxn ang="0">
                      <a:pos x="18" y="69"/>
                    </a:cxn>
                    <a:cxn ang="0">
                      <a:pos x="18" y="145"/>
                    </a:cxn>
                    <a:cxn ang="0">
                      <a:pos x="26" y="153"/>
                    </a:cxn>
                    <a:cxn ang="0">
                      <a:pos x="34" y="145"/>
                    </a:cxn>
                    <a:cxn ang="0">
                      <a:pos x="34" y="78"/>
                    </a:cxn>
                    <a:cxn ang="0">
                      <a:pos x="39" y="78"/>
                    </a:cxn>
                    <a:cxn ang="0">
                      <a:pos x="39" y="145"/>
                    </a:cxn>
                    <a:cxn ang="0">
                      <a:pos x="47" y="153"/>
                    </a:cxn>
                    <a:cxn ang="0">
                      <a:pos x="55" y="145"/>
                    </a:cxn>
                    <a:cxn ang="0">
                      <a:pos x="55" y="68"/>
                    </a:cxn>
                    <a:cxn ang="0">
                      <a:pos x="55" y="67"/>
                    </a:cxn>
                    <a:cxn ang="0">
                      <a:pos x="55" y="25"/>
                    </a:cxn>
                    <a:cxn ang="0">
                      <a:pos x="60" y="25"/>
                    </a:cxn>
                    <a:cxn ang="0">
                      <a:pos x="60" y="69"/>
                    </a:cxn>
                    <a:cxn ang="0">
                      <a:pos x="66" y="75"/>
                    </a:cxn>
                    <a:cxn ang="0">
                      <a:pos x="73" y="69"/>
                    </a:cxn>
                    <a:cxn ang="0">
                      <a:pos x="73" y="18"/>
                    </a:cxn>
                    <a:cxn ang="0">
                      <a:pos x="73" y="16"/>
                    </a:cxn>
                    <a:cxn ang="0">
                      <a:pos x="73" y="15"/>
                    </a:cxn>
                    <a:cxn ang="0">
                      <a:pos x="55" y="1"/>
                    </a:cxn>
                  </a:cxnLst>
                  <a:rect l="0" t="0" r="r" b="b"/>
                  <a:pathLst>
                    <a:path w="73" h="153">
                      <a:moveTo>
                        <a:pt x="55" y="1"/>
                      </a:move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5" y="1"/>
                        <a:pt x="0" y="12"/>
                        <a:pt x="0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69"/>
                        <a:pt x="0" y="69"/>
                        <a:pt x="0" y="69"/>
                      </a:cubicBezTo>
                      <a:cubicBezTo>
                        <a:pt x="0" y="73"/>
                        <a:pt x="3" y="75"/>
                        <a:pt x="6" y="75"/>
                      </a:cubicBezTo>
                      <a:cubicBezTo>
                        <a:pt x="10" y="75"/>
                        <a:pt x="12" y="73"/>
                        <a:pt x="12" y="69"/>
                      </a:cubicBezTo>
                      <a:cubicBezTo>
                        <a:pt x="12" y="25"/>
                        <a:pt x="12" y="25"/>
                        <a:pt x="12" y="25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18" y="68"/>
                        <a:pt x="18" y="68"/>
                        <a:pt x="18" y="68"/>
                      </a:cubicBezTo>
                      <a:cubicBezTo>
                        <a:pt x="18" y="68"/>
                        <a:pt x="18" y="69"/>
                        <a:pt x="18" y="69"/>
                      </a:cubicBezTo>
                      <a:cubicBezTo>
                        <a:pt x="18" y="145"/>
                        <a:pt x="18" y="145"/>
                        <a:pt x="18" y="145"/>
                      </a:cubicBezTo>
                      <a:cubicBezTo>
                        <a:pt x="18" y="150"/>
                        <a:pt x="21" y="153"/>
                        <a:pt x="26" y="153"/>
                      </a:cubicBezTo>
                      <a:cubicBezTo>
                        <a:pt x="31" y="153"/>
                        <a:pt x="34" y="150"/>
                        <a:pt x="34" y="145"/>
                      </a:cubicBezTo>
                      <a:cubicBezTo>
                        <a:pt x="34" y="78"/>
                        <a:pt x="34" y="78"/>
                        <a:pt x="34" y="78"/>
                      </a:cubicBezTo>
                      <a:cubicBezTo>
                        <a:pt x="39" y="78"/>
                        <a:pt x="39" y="78"/>
                        <a:pt x="39" y="78"/>
                      </a:cubicBezTo>
                      <a:cubicBezTo>
                        <a:pt x="39" y="145"/>
                        <a:pt x="39" y="145"/>
                        <a:pt x="39" y="145"/>
                      </a:cubicBezTo>
                      <a:cubicBezTo>
                        <a:pt x="39" y="150"/>
                        <a:pt x="42" y="153"/>
                        <a:pt x="47" y="153"/>
                      </a:cubicBezTo>
                      <a:cubicBezTo>
                        <a:pt x="52" y="153"/>
                        <a:pt x="55" y="150"/>
                        <a:pt x="55" y="145"/>
                      </a:cubicBezTo>
                      <a:cubicBezTo>
                        <a:pt x="55" y="68"/>
                        <a:pt x="55" y="68"/>
                        <a:pt x="55" y="68"/>
                      </a:cubicBezTo>
                      <a:cubicBezTo>
                        <a:pt x="55" y="67"/>
                        <a:pt x="55" y="67"/>
                        <a:pt x="55" y="67"/>
                      </a:cubicBezTo>
                      <a:cubicBezTo>
                        <a:pt x="55" y="25"/>
                        <a:pt x="55" y="25"/>
                        <a:pt x="55" y="25"/>
                      </a:cubicBezTo>
                      <a:cubicBezTo>
                        <a:pt x="60" y="25"/>
                        <a:pt x="60" y="25"/>
                        <a:pt x="60" y="25"/>
                      </a:cubicBezTo>
                      <a:cubicBezTo>
                        <a:pt x="60" y="69"/>
                        <a:pt x="60" y="69"/>
                        <a:pt x="60" y="69"/>
                      </a:cubicBezTo>
                      <a:cubicBezTo>
                        <a:pt x="60" y="73"/>
                        <a:pt x="63" y="75"/>
                        <a:pt x="66" y="75"/>
                      </a:cubicBezTo>
                      <a:cubicBezTo>
                        <a:pt x="70" y="75"/>
                        <a:pt x="73" y="73"/>
                        <a:pt x="73" y="69"/>
                      </a:cubicBezTo>
                      <a:cubicBezTo>
                        <a:pt x="73" y="18"/>
                        <a:pt x="73" y="18"/>
                        <a:pt x="73" y="18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15"/>
                        <a:pt x="73" y="15"/>
                        <a:pt x="73" y="15"/>
                      </a:cubicBezTo>
                      <a:cubicBezTo>
                        <a:pt x="73" y="10"/>
                        <a:pt x="67" y="1"/>
                        <a:pt x="55" y="1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Oval 97"/>
                <p:cNvSpPr>
                  <a:spLocks noChangeArrowheads="1"/>
                </p:cNvSpPr>
                <p:nvPr/>
              </p:nvSpPr>
              <p:spPr bwMode="auto">
                <a:xfrm>
                  <a:off x="5110163" y="1652588"/>
                  <a:ext cx="74613" cy="76200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5" name="Group 179"/>
              <p:cNvGrpSpPr/>
              <p:nvPr/>
            </p:nvGrpSpPr>
            <p:grpSpPr>
              <a:xfrm>
                <a:off x="3966792" y="1708914"/>
                <a:ext cx="164671" cy="432000"/>
                <a:chOff x="5054600" y="1652588"/>
                <a:chExt cx="187325" cy="479424"/>
              </a:xfrm>
              <a:grpFill/>
            </p:grpSpPr>
            <p:sp>
              <p:nvSpPr>
                <p:cNvPr id="79" name="Freeform 96"/>
                <p:cNvSpPr>
                  <a:spLocks/>
                </p:cNvSpPr>
                <p:nvPr/>
              </p:nvSpPr>
              <p:spPr bwMode="auto">
                <a:xfrm>
                  <a:off x="5054600" y="1733550"/>
                  <a:ext cx="187325" cy="398462"/>
                </a:xfrm>
                <a:custGeom>
                  <a:avLst/>
                  <a:gdLst/>
                  <a:ahLst/>
                  <a:cxnLst>
                    <a:cxn ang="0">
                      <a:pos x="55" y="1"/>
                    </a:cxn>
                    <a:cxn ang="0">
                      <a:pos x="19" y="0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0" y="18"/>
                    </a:cxn>
                    <a:cxn ang="0">
                      <a:pos x="0" y="69"/>
                    </a:cxn>
                    <a:cxn ang="0">
                      <a:pos x="6" y="75"/>
                    </a:cxn>
                    <a:cxn ang="0">
                      <a:pos x="12" y="69"/>
                    </a:cxn>
                    <a:cxn ang="0">
                      <a:pos x="12" y="25"/>
                    </a:cxn>
                    <a:cxn ang="0">
                      <a:pos x="18" y="25"/>
                    </a:cxn>
                    <a:cxn ang="0">
                      <a:pos x="18" y="68"/>
                    </a:cxn>
                    <a:cxn ang="0">
                      <a:pos x="18" y="69"/>
                    </a:cxn>
                    <a:cxn ang="0">
                      <a:pos x="18" y="145"/>
                    </a:cxn>
                    <a:cxn ang="0">
                      <a:pos x="26" y="153"/>
                    </a:cxn>
                    <a:cxn ang="0">
                      <a:pos x="34" y="145"/>
                    </a:cxn>
                    <a:cxn ang="0">
                      <a:pos x="34" y="78"/>
                    </a:cxn>
                    <a:cxn ang="0">
                      <a:pos x="39" y="78"/>
                    </a:cxn>
                    <a:cxn ang="0">
                      <a:pos x="39" y="145"/>
                    </a:cxn>
                    <a:cxn ang="0">
                      <a:pos x="47" y="153"/>
                    </a:cxn>
                    <a:cxn ang="0">
                      <a:pos x="55" y="145"/>
                    </a:cxn>
                    <a:cxn ang="0">
                      <a:pos x="55" y="68"/>
                    </a:cxn>
                    <a:cxn ang="0">
                      <a:pos x="55" y="67"/>
                    </a:cxn>
                    <a:cxn ang="0">
                      <a:pos x="55" y="25"/>
                    </a:cxn>
                    <a:cxn ang="0">
                      <a:pos x="60" y="25"/>
                    </a:cxn>
                    <a:cxn ang="0">
                      <a:pos x="60" y="69"/>
                    </a:cxn>
                    <a:cxn ang="0">
                      <a:pos x="66" y="75"/>
                    </a:cxn>
                    <a:cxn ang="0">
                      <a:pos x="73" y="69"/>
                    </a:cxn>
                    <a:cxn ang="0">
                      <a:pos x="73" y="18"/>
                    </a:cxn>
                    <a:cxn ang="0">
                      <a:pos x="73" y="16"/>
                    </a:cxn>
                    <a:cxn ang="0">
                      <a:pos x="73" y="15"/>
                    </a:cxn>
                    <a:cxn ang="0">
                      <a:pos x="55" y="1"/>
                    </a:cxn>
                  </a:cxnLst>
                  <a:rect l="0" t="0" r="r" b="b"/>
                  <a:pathLst>
                    <a:path w="73" h="153">
                      <a:moveTo>
                        <a:pt x="55" y="1"/>
                      </a:move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5" y="1"/>
                        <a:pt x="0" y="12"/>
                        <a:pt x="0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69"/>
                        <a:pt x="0" y="69"/>
                        <a:pt x="0" y="69"/>
                      </a:cubicBezTo>
                      <a:cubicBezTo>
                        <a:pt x="0" y="73"/>
                        <a:pt x="3" y="75"/>
                        <a:pt x="6" y="75"/>
                      </a:cubicBezTo>
                      <a:cubicBezTo>
                        <a:pt x="10" y="75"/>
                        <a:pt x="12" y="73"/>
                        <a:pt x="12" y="69"/>
                      </a:cubicBezTo>
                      <a:cubicBezTo>
                        <a:pt x="12" y="25"/>
                        <a:pt x="12" y="25"/>
                        <a:pt x="12" y="25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18" y="68"/>
                        <a:pt x="18" y="68"/>
                        <a:pt x="18" y="68"/>
                      </a:cubicBezTo>
                      <a:cubicBezTo>
                        <a:pt x="18" y="68"/>
                        <a:pt x="18" y="69"/>
                        <a:pt x="18" y="69"/>
                      </a:cubicBezTo>
                      <a:cubicBezTo>
                        <a:pt x="18" y="145"/>
                        <a:pt x="18" y="145"/>
                        <a:pt x="18" y="145"/>
                      </a:cubicBezTo>
                      <a:cubicBezTo>
                        <a:pt x="18" y="150"/>
                        <a:pt x="21" y="153"/>
                        <a:pt x="26" y="153"/>
                      </a:cubicBezTo>
                      <a:cubicBezTo>
                        <a:pt x="31" y="153"/>
                        <a:pt x="34" y="150"/>
                        <a:pt x="34" y="145"/>
                      </a:cubicBezTo>
                      <a:cubicBezTo>
                        <a:pt x="34" y="78"/>
                        <a:pt x="34" y="78"/>
                        <a:pt x="34" y="78"/>
                      </a:cubicBezTo>
                      <a:cubicBezTo>
                        <a:pt x="39" y="78"/>
                        <a:pt x="39" y="78"/>
                        <a:pt x="39" y="78"/>
                      </a:cubicBezTo>
                      <a:cubicBezTo>
                        <a:pt x="39" y="145"/>
                        <a:pt x="39" y="145"/>
                        <a:pt x="39" y="145"/>
                      </a:cubicBezTo>
                      <a:cubicBezTo>
                        <a:pt x="39" y="150"/>
                        <a:pt x="42" y="153"/>
                        <a:pt x="47" y="153"/>
                      </a:cubicBezTo>
                      <a:cubicBezTo>
                        <a:pt x="52" y="153"/>
                        <a:pt x="55" y="150"/>
                        <a:pt x="55" y="145"/>
                      </a:cubicBezTo>
                      <a:cubicBezTo>
                        <a:pt x="55" y="68"/>
                        <a:pt x="55" y="68"/>
                        <a:pt x="55" y="68"/>
                      </a:cubicBezTo>
                      <a:cubicBezTo>
                        <a:pt x="55" y="67"/>
                        <a:pt x="55" y="67"/>
                        <a:pt x="55" y="67"/>
                      </a:cubicBezTo>
                      <a:cubicBezTo>
                        <a:pt x="55" y="25"/>
                        <a:pt x="55" y="25"/>
                        <a:pt x="55" y="25"/>
                      </a:cubicBezTo>
                      <a:cubicBezTo>
                        <a:pt x="60" y="25"/>
                        <a:pt x="60" y="25"/>
                        <a:pt x="60" y="25"/>
                      </a:cubicBezTo>
                      <a:cubicBezTo>
                        <a:pt x="60" y="69"/>
                        <a:pt x="60" y="69"/>
                        <a:pt x="60" y="69"/>
                      </a:cubicBezTo>
                      <a:cubicBezTo>
                        <a:pt x="60" y="73"/>
                        <a:pt x="63" y="75"/>
                        <a:pt x="66" y="75"/>
                      </a:cubicBezTo>
                      <a:cubicBezTo>
                        <a:pt x="70" y="75"/>
                        <a:pt x="73" y="73"/>
                        <a:pt x="73" y="69"/>
                      </a:cubicBezTo>
                      <a:cubicBezTo>
                        <a:pt x="73" y="18"/>
                        <a:pt x="73" y="18"/>
                        <a:pt x="73" y="18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15"/>
                        <a:pt x="73" y="15"/>
                        <a:pt x="73" y="15"/>
                      </a:cubicBezTo>
                      <a:cubicBezTo>
                        <a:pt x="73" y="10"/>
                        <a:pt x="67" y="1"/>
                        <a:pt x="55" y="1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Oval 97"/>
                <p:cNvSpPr>
                  <a:spLocks noChangeArrowheads="1"/>
                </p:cNvSpPr>
                <p:nvPr/>
              </p:nvSpPr>
              <p:spPr bwMode="auto">
                <a:xfrm>
                  <a:off x="5110163" y="1652588"/>
                  <a:ext cx="74613" cy="76200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6" name="Group 179"/>
              <p:cNvGrpSpPr/>
              <p:nvPr/>
            </p:nvGrpSpPr>
            <p:grpSpPr>
              <a:xfrm>
                <a:off x="4151902" y="1708914"/>
                <a:ext cx="164671" cy="432000"/>
                <a:chOff x="5054600" y="1652588"/>
                <a:chExt cx="187325" cy="479424"/>
              </a:xfrm>
              <a:grpFill/>
            </p:grpSpPr>
            <p:sp>
              <p:nvSpPr>
                <p:cNvPr id="77" name="Freeform 96"/>
                <p:cNvSpPr>
                  <a:spLocks/>
                </p:cNvSpPr>
                <p:nvPr/>
              </p:nvSpPr>
              <p:spPr bwMode="auto">
                <a:xfrm>
                  <a:off x="5054600" y="1733550"/>
                  <a:ext cx="187325" cy="398462"/>
                </a:xfrm>
                <a:custGeom>
                  <a:avLst/>
                  <a:gdLst/>
                  <a:ahLst/>
                  <a:cxnLst>
                    <a:cxn ang="0">
                      <a:pos x="55" y="1"/>
                    </a:cxn>
                    <a:cxn ang="0">
                      <a:pos x="19" y="0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0" y="18"/>
                    </a:cxn>
                    <a:cxn ang="0">
                      <a:pos x="0" y="69"/>
                    </a:cxn>
                    <a:cxn ang="0">
                      <a:pos x="6" y="75"/>
                    </a:cxn>
                    <a:cxn ang="0">
                      <a:pos x="12" y="69"/>
                    </a:cxn>
                    <a:cxn ang="0">
                      <a:pos x="12" y="25"/>
                    </a:cxn>
                    <a:cxn ang="0">
                      <a:pos x="18" y="25"/>
                    </a:cxn>
                    <a:cxn ang="0">
                      <a:pos x="18" y="68"/>
                    </a:cxn>
                    <a:cxn ang="0">
                      <a:pos x="18" y="69"/>
                    </a:cxn>
                    <a:cxn ang="0">
                      <a:pos x="18" y="145"/>
                    </a:cxn>
                    <a:cxn ang="0">
                      <a:pos x="26" y="153"/>
                    </a:cxn>
                    <a:cxn ang="0">
                      <a:pos x="34" y="145"/>
                    </a:cxn>
                    <a:cxn ang="0">
                      <a:pos x="34" y="78"/>
                    </a:cxn>
                    <a:cxn ang="0">
                      <a:pos x="39" y="78"/>
                    </a:cxn>
                    <a:cxn ang="0">
                      <a:pos x="39" y="145"/>
                    </a:cxn>
                    <a:cxn ang="0">
                      <a:pos x="47" y="153"/>
                    </a:cxn>
                    <a:cxn ang="0">
                      <a:pos x="55" y="145"/>
                    </a:cxn>
                    <a:cxn ang="0">
                      <a:pos x="55" y="68"/>
                    </a:cxn>
                    <a:cxn ang="0">
                      <a:pos x="55" y="67"/>
                    </a:cxn>
                    <a:cxn ang="0">
                      <a:pos x="55" y="25"/>
                    </a:cxn>
                    <a:cxn ang="0">
                      <a:pos x="60" y="25"/>
                    </a:cxn>
                    <a:cxn ang="0">
                      <a:pos x="60" y="69"/>
                    </a:cxn>
                    <a:cxn ang="0">
                      <a:pos x="66" y="75"/>
                    </a:cxn>
                    <a:cxn ang="0">
                      <a:pos x="73" y="69"/>
                    </a:cxn>
                    <a:cxn ang="0">
                      <a:pos x="73" y="18"/>
                    </a:cxn>
                    <a:cxn ang="0">
                      <a:pos x="73" y="16"/>
                    </a:cxn>
                    <a:cxn ang="0">
                      <a:pos x="73" y="15"/>
                    </a:cxn>
                    <a:cxn ang="0">
                      <a:pos x="55" y="1"/>
                    </a:cxn>
                  </a:cxnLst>
                  <a:rect l="0" t="0" r="r" b="b"/>
                  <a:pathLst>
                    <a:path w="73" h="153">
                      <a:moveTo>
                        <a:pt x="55" y="1"/>
                      </a:move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5" y="1"/>
                        <a:pt x="0" y="12"/>
                        <a:pt x="0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69"/>
                        <a:pt x="0" y="69"/>
                        <a:pt x="0" y="69"/>
                      </a:cubicBezTo>
                      <a:cubicBezTo>
                        <a:pt x="0" y="73"/>
                        <a:pt x="3" y="75"/>
                        <a:pt x="6" y="75"/>
                      </a:cubicBezTo>
                      <a:cubicBezTo>
                        <a:pt x="10" y="75"/>
                        <a:pt x="12" y="73"/>
                        <a:pt x="12" y="69"/>
                      </a:cubicBezTo>
                      <a:cubicBezTo>
                        <a:pt x="12" y="25"/>
                        <a:pt x="12" y="25"/>
                        <a:pt x="12" y="25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18" y="68"/>
                        <a:pt x="18" y="68"/>
                        <a:pt x="18" y="68"/>
                      </a:cubicBezTo>
                      <a:cubicBezTo>
                        <a:pt x="18" y="68"/>
                        <a:pt x="18" y="69"/>
                        <a:pt x="18" y="69"/>
                      </a:cubicBezTo>
                      <a:cubicBezTo>
                        <a:pt x="18" y="145"/>
                        <a:pt x="18" y="145"/>
                        <a:pt x="18" y="145"/>
                      </a:cubicBezTo>
                      <a:cubicBezTo>
                        <a:pt x="18" y="150"/>
                        <a:pt x="21" y="153"/>
                        <a:pt x="26" y="153"/>
                      </a:cubicBezTo>
                      <a:cubicBezTo>
                        <a:pt x="31" y="153"/>
                        <a:pt x="34" y="150"/>
                        <a:pt x="34" y="145"/>
                      </a:cubicBezTo>
                      <a:cubicBezTo>
                        <a:pt x="34" y="78"/>
                        <a:pt x="34" y="78"/>
                        <a:pt x="34" y="78"/>
                      </a:cubicBezTo>
                      <a:cubicBezTo>
                        <a:pt x="39" y="78"/>
                        <a:pt x="39" y="78"/>
                        <a:pt x="39" y="78"/>
                      </a:cubicBezTo>
                      <a:cubicBezTo>
                        <a:pt x="39" y="145"/>
                        <a:pt x="39" y="145"/>
                        <a:pt x="39" y="145"/>
                      </a:cubicBezTo>
                      <a:cubicBezTo>
                        <a:pt x="39" y="150"/>
                        <a:pt x="42" y="153"/>
                        <a:pt x="47" y="153"/>
                      </a:cubicBezTo>
                      <a:cubicBezTo>
                        <a:pt x="52" y="153"/>
                        <a:pt x="55" y="150"/>
                        <a:pt x="55" y="145"/>
                      </a:cubicBezTo>
                      <a:cubicBezTo>
                        <a:pt x="55" y="68"/>
                        <a:pt x="55" y="68"/>
                        <a:pt x="55" y="68"/>
                      </a:cubicBezTo>
                      <a:cubicBezTo>
                        <a:pt x="55" y="67"/>
                        <a:pt x="55" y="67"/>
                        <a:pt x="55" y="67"/>
                      </a:cubicBezTo>
                      <a:cubicBezTo>
                        <a:pt x="55" y="25"/>
                        <a:pt x="55" y="25"/>
                        <a:pt x="55" y="25"/>
                      </a:cubicBezTo>
                      <a:cubicBezTo>
                        <a:pt x="60" y="25"/>
                        <a:pt x="60" y="25"/>
                        <a:pt x="60" y="25"/>
                      </a:cubicBezTo>
                      <a:cubicBezTo>
                        <a:pt x="60" y="69"/>
                        <a:pt x="60" y="69"/>
                        <a:pt x="60" y="69"/>
                      </a:cubicBezTo>
                      <a:cubicBezTo>
                        <a:pt x="60" y="73"/>
                        <a:pt x="63" y="75"/>
                        <a:pt x="66" y="75"/>
                      </a:cubicBezTo>
                      <a:cubicBezTo>
                        <a:pt x="70" y="75"/>
                        <a:pt x="73" y="73"/>
                        <a:pt x="73" y="69"/>
                      </a:cubicBezTo>
                      <a:cubicBezTo>
                        <a:pt x="73" y="18"/>
                        <a:pt x="73" y="18"/>
                        <a:pt x="73" y="18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15"/>
                        <a:pt x="73" y="15"/>
                        <a:pt x="73" y="15"/>
                      </a:cubicBezTo>
                      <a:cubicBezTo>
                        <a:pt x="73" y="10"/>
                        <a:pt x="67" y="1"/>
                        <a:pt x="55" y="1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Oval 97"/>
                <p:cNvSpPr>
                  <a:spLocks noChangeArrowheads="1"/>
                </p:cNvSpPr>
                <p:nvPr/>
              </p:nvSpPr>
              <p:spPr bwMode="auto">
                <a:xfrm>
                  <a:off x="5110163" y="1652588"/>
                  <a:ext cx="74613" cy="76200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endParaRPr>
                </a:p>
              </p:txBody>
            </p:sp>
          </p:grpSp>
        </p:grpSp>
        <p:pic>
          <p:nvPicPr>
            <p:cNvPr id="123" name="Рисунок 122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  <a14:imgEffect>
                        <a14:saturation sat="18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150" r="-1"/>
            <a:stretch/>
          </p:blipFill>
          <p:spPr>
            <a:xfrm>
              <a:off x="1077227" y="3121419"/>
              <a:ext cx="590290" cy="586999"/>
            </a:xfrm>
            <a:prstGeom prst="rect">
              <a:avLst/>
            </a:prstGeom>
          </p:spPr>
        </p:pic>
        <p:sp>
          <p:nvSpPr>
            <p:cNvPr id="124" name="Прямоугольник 123"/>
            <p:cNvSpPr/>
            <p:nvPr/>
          </p:nvSpPr>
          <p:spPr>
            <a:xfrm>
              <a:off x="1671185" y="1439905"/>
              <a:ext cx="2657799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72000" marR="0" lvl="0" indent="-720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8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Эффективная гос. политика в сфере защиты детства</a:t>
              </a:r>
            </a:p>
            <a:p>
              <a:pPr marL="72000" marR="0" lvl="0" indent="-720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85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Привлечение и поддержка НКО со </a:t>
              </a:r>
              <a:r>
                <a:rPr kumimoji="0" lang="ru-RU" sz="8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стороны государства</a:t>
              </a:r>
            </a:p>
          </p:txBody>
        </p:sp>
        <p:sp>
          <p:nvSpPr>
            <p:cNvPr id="125" name="Прямоугольник 124"/>
            <p:cNvSpPr/>
            <p:nvPr/>
          </p:nvSpPr>
          <p:spPr>
            <a:xfrm>
              <a:off x="1685735" y="2320009"/>
              <a:ext cx="2643249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72000" marR="0" lvl="0" indent="-720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8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Неготовность к самостоятельной жизни, отсутствие опыта</a:t>
              </a:r>
            </a:p>
            <a:p>
              <a:pPr marL="72000" marR="0" lvl="0" indent="-720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8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Снижение уровня поддержки сирот после выпуска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878885" y="3553213"/>
              <a:ext cx="973971" cy="277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в</a:t>
              </a:r>
              <a:r>
                <a:rPr kumimoji="0" lang="ru-RU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нутренний потенциал</a:t>
              </a:r>
              <a:endPara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26" name="Прямоугольник 125"/>
            <p:cNvSpPr/>
            <p:nvPr/>
          </p:nvSpPr>
          <p:spPr>
            <a:xfrm>
              <a:off x="1667517" y="3185111"/>
              <a:ext cx="2643249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72000" marR="0" lvl="0" indent="-720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8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Наставничество на рабочем месте – сильная сторона </a:t>
              </a:r>
              <a:r>
                <a:rPr kumimoji="0" lang="en-US" sz="8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KFC</a:t>
              </a:r>
              <a:endParaRPr kumimoji="0" lang="ru-RU" sz="85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  <a:p>
              <a:pPr marL="72000" marR="0" lvl="0" indent="-720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8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Связи с другими работодателями в регионе</a:t>
              </a: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242771" y="924015"/>
            <a:ext cx="6164318" cy="2905785"/>
            <a:chOff x="219656" y="3929000"/>
            <a:chExt cx="5914614" cy="2905785"/>
          </a:xfrm>
        </p:grpSpPr>
        <p:sp>
          <p:nvSpPr>
            <p:cNvPr id="102" name="Right Arrow 74"/>
            <p:cNvSpPr/>
            <p:nvPr/>
          </p:nvSpPr>
          <p:spPr bwMode="auto">
            <a:xfrm>
              <a:off x="219656" y="3929000"/>
              <a:ext cx="5914614" cy="2905785"/>
            </a:xfrm>
            <a:prstGeom prst="rightArrow">
              <a:avLst>
                <a:gd name="adj1" fmla="val 81401"/>
                <a:gd name="adj2" fmla="val 50000"/>
              </a:avLst>
            </a:pr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vert270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ЗАЧЕМ ЭТО ФОНДУ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27" name="Прямоугольник 126"/>
            <p:cNvSpPr/>
            <p:nvPr/>
          </p:nvSpPr>
          <p:spPr>
            <a:xfrm>
              <a:off x="1005150" y="4303473"/>
              <a:ext cx="1750750" cy="1006269"/>
            </a:xfrm>
            <a:prstGeom prst="rect">
              <a:avLst/>
            </a:prstGeom>
            <a:solidFill>
              <a:schemeClr val="bg1"/>
            </a:solidFill>
            <a:effectLst>
              <a:outerShdw blurRad="482600" dist="88900" sx="104000" sy="104000" algn="tr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t" anchorCtr="0">
              <a:noAutofit/>
            </a:bodyPr>
            <a:lstStyle/>
            <a:p>
              <a:pPr marL="0" marR="0" lvl="0" indent="0" algn="l" defTabSz="10223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30" name="Прямоугольник 129"/>
            <p:cNvSpPr/>
            <p:nvPr/>
          </p:nvSpPr>
          <p:spPr>
            <a:xfrm>
              <a:off x="1005150" y="5428743"/>
              <a:ext cx="1750750" cy="1006269"/>
            </a:xfrm>
            <a:prstGeom prst="rect">
              <a:avLst/>
            </a:prstGeom>
            <a:solidFill>
              <a:schemeClr val="bg1"/>
            </a:solidFill>
            <a:effectLst>
              <a:outerShdw blurRad="482600" dist="88900" sx="104000" sy="104000" algn="tr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t" anchorCtr="0">
              <a:noAutofit/>
            </a:bodyPr>
            <a:lstStyle/>
            <a:p>
              <a:pPr marL="0" marR="0" lvl="0" indent="0" algn="l" defTabSz="10223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49" name="Прямоугольник 148"/>
            <p:cNvSpPr/>
            <p:nvPr/>
          </p:nvSpPr>
          <p:spPr>
            <a:xfrm>
              <a:off x="2862720" y="4305357"/>
              <a:ext cx="1750750" cy="1006269"/>
            </a:xfrm>
            <a:prstGeom prst="rect">
              <a:avLst/>
            </a:prstGeom>
            <a:solidFill>
              <a:schemeClr val="bg1"/>
            </a:solidFill>
            <a:effectLst>
              <a:outerShdw blurRad="482600" dist="88900" sx="104000" sy="104000" algn="tr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t" anchorCtr="0">
              <a:noAutofit/>
            </a:bodyPr>
            <a:lstStyle/>
            <a:p>
              <a:pPr marL="0" marR="0" lvl="0" indent="0" algn="l" defTabSz="10223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50" name="Прямоугольник 149"/>
            <p:cNvSpPr/>
            <p:nvPr/>
          </p:nvSpPr>
          <p:spPr>
            <a:xfrm>
              <a:off x="2862720" y="5430627"/>
              <a:ext cx="1750750" cy="1006269"/>
            </a:xfrm>
            <a:prstGeom prst="rect">
              <a:avLst/>
            </a:prstGeom>
            <a:solidFill>
              <a:schemeClr val="bg1"/>
            </a:solidFill>
            <a:effectLst>
              <a:outerShdw blurRad="482600" dist="88900" sx="104000" sy="104000" algn="tr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t" anchorCtr="0">
              <a:noAutofit/>
            </a:bodyPr>
            <a:lstStyle/>
            <a:p>
              <a:pPr marL="0" marR="0" lvl="0" indent="0" algn="l" defTabSz="10223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51" name="Прямоугольник 150"/>
            <p:cNvSpPr/>
            <p:nvPr/>
          </p:nvSpPr>
          <p:spPr>
            <a:xfrm>
              <a:off x="1126466" y="4740965"/>
              <a:ext cx="1652265" cy="4847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5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Дальнейшая работа с подопечными фонда – участниками программы</a:t>
              </a:r>
              <a:endParaRPr kumimoji="0" lang="ru-RU" sz="85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52" name="Прямоугольник 151"/>
            <p:cNvSpPr/>
            <p:nvPr/>
          </p:nvSpPr>
          <p:spPr>
            <a:xfrm>
              <a:off x="1126466" y="5865730"/>
              <a:ext cx="1736254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Получить </a:t>
              </a:r>
              <a:r>
                <a:rPr kumimoji="0" lang="ru-RU" sz="85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более конкретные </a:t>
              </a:r>
              <a:r>
                <a:rPr kumimoji="0" lang="ru-RU" sz="8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и видимые результаты помощи (успешность в самостоятельной жизни)</a:t>
              </a:r>
            </a:p>
          </p:txBody>
        </p:sp>
        <p:sp>
          <p:nvSpPr>
            <p:cNvPr id="154" name="Прямоугольник 153"/>
            <p:cNvSpPr/>
            <p:nvPr/>
          </p:nvSpPr>
          <p:spPr>
            <a:xfrm>
              <a:off x="2895473" y="5861227"/>
              <a:ext cx="1652265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Опередить «моду» и создать новый тренд в корпоративной благотворительности</a:t>
              </a:r>
            </a:p>
          </p:txBody>
        </p:sp>
        <p:sp>
          <p:nvSpPr>
            <p:cNvPr id="155" name="Freeform 144"/>
            <p:cNvSpPr>
              <a:spLocks noEditPoints="1"/>
            </p:cNvSpPr>
            <p:nvPr/>
          </p:nvSpPr>
          <p:spPr bwMode="auto">
            <a:xfrm>
              <a:off x="1180149" y="4417106"/>
              <a:ext cx="487368" cy="307288"/>
            </a:xfrm>
            <a:custGeom>
              <a:avLst/>
              <a:gdLst/>
              <a:ahLst/>
              <a:cxnLst>
                <a:cxn ang="0">
                  <a:pos x="67" y="55"/>
                </a:cxn>
                <a:cxn ang="0">
                  <a:pos x="65" y="56"/>
                </a:cxn>
                <a:cxn ang="0">
                  <a:pos x="8" y="56"/>
                </a:cxn>
                <a:cxn ang="0">
                  <a:pos x="6" y="55"/>
                </a:cxn>
                <a:cxn ang="0">
                  <a:pos x="0" y="36"/>
                </a:cxn>
                <a:cxn ang="0">
                  <a:pos x="36" y="0"/>
                </a:cxn>
                <a:cxn ang="0">
                  <a:pos x="72" y="36"/>
                </a:cxn>
                <a:cxn ang="0">
                  <a:pos x="67" y="55"/>
                </a:cxn>
                <a:cxn ang="0">
                  <a:pos x="11" y="30"/>
                </a:cxn>
                <a:cxn ang="0">
                  <a:pos x="6" y="36"/>
                </a:cxn>
                <a:cxn ang="0">
                  <a:pos x="11" y="41"/>
                </a:cxn>
                <a:cxn ang="0">
                  <a:pos x="16" y="36"/>
                </a:cxn>
                <a:cxn ang="0">
                  <a:pos x="11" y="30"/>
                </a:cxn>
                <a:cxn ang="0">
                  <a:pos x="18" y="12"/>
                </a:cxn>
                <a:cxn ang="0">
                  <a:pos x="13" y="18"/>
                </a:cxn>
                <a:cxn ang="0">
                  <a:pos x="18" y="23"/>
                </a:cxn>
                <a:cxn ang="0">
                  <a:pos x="24" y="18"/>
                </a:cxn>
                <a:cxn ang="0">
                  <a:pos x="18" y="12"/>
                </a:cxn>
                <a:cxn ang="0">
                  <a:pos x="45" y="22"/>
                </a:cxn>
                <a:cxn ang="0">
                  <a:pos x="43" y="18"/>
                </a:cxn>
                <a:cxn ang="0">
                  <a:pos x="40" y="20"/>
                </a:cxn>
                <a:cxn ang="0">
                  <a:pos x="36" y="36"/>
                </a:cxn>
                <a:cxn ang="0">
                  <a:pos x="29" y="41"/>
                </a:cxn>
                <a:cxn ang="0">
                  <a:pos x="34" y="51"/>
                </a:cxn>
                <a:cxn ang="0">
                  <a:pos x="44" y="45"/>
                </a:cxn>
                <a:cxn ang="0">
                  <a:pos x="41" y="37"/>
                </a:cxn>
                <a:cxn ang="0">
                  <a:pos x="45" y="22"/>
                </a:cxn>
                <a:cxn ang="0">
                  <a:pos x="36" y="5"/>
                </a:cxn>
                <a:cxn ang="0">
                  <a:pos x="31" y="10"/>
                </a:cxn>
                <a:cxn ang="0">
                  <a:pos x="36" y="15"/>
                </a:cxn>
                <a:cxn ang="0">
                  <a:pos x="42" y="10"/>
                </a:cxn>
                <a:cxn ang="0">
                  <a:pos x="36" y="5"/>
                </a:cxn>
                <a:cxn ang="0">
                  <a:pos x="54" y="12"/>
                </a:cxn>
                <a:cxn ang="0">
                  <a:pos x="49" y="18"/>
                </a:cxn>
                <a:cxn ang="0">
                  <a:pos x="54" y="23"/>
                </a:cxn>
                <a:cxn ang="0">
                  <a:pos x="60" y="18"/>
                </a:cxn>
                <a:cxn ang="0">
                  <a:pos x="54" y="12"/>
                </a:cxn>
                <a:cxn ang="0">
                  <a:pos x="62" y="30"/>
                </a:cxn>
                <a:cxn ang="0">
                  <a:pos x="57" y="36"/>
                </a:cxn>
                <a:cxn ang="0">
                  <a:pos x="62" y="41"/>
                </a:cxn>
                <a:cxn ang="0">
                  <a:pos x="67" y="36"/>
                </a:cxn>
                <a:cxn ang="0">
                  <a:pos x="62" y="30"/>
                </a:cxn>
              </a:cxnLst>
              <a:rect l="0" t="0" r="r" b="b"/>
              <a:pathLst>
                <a:path w="72" h="56">
                  <a:moveTo>
                    <a:pt x="67" y="55"/>
                  </a:moveTo>
                  <a:cubicBezTo>
                    <a:pt x="66" y="56"/>
                    <a:pt x="66" y="56"/>
                    <a:pt x="65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7" y="56"/>
                    <a:pt x="7" y="56"/>
                    <a:pt x="6" y="55"/>
                  </a:cubicBezTo>
                  <a:cubicBezTo>
                    <a:pt x="2" y="49"/>
                    <a:pt x="0" y="42"/>
                    <a:pt x="0" y="36"/>
                  </a:cubicBezTo>
                  <a:cubicBezTo>
                    <a:pt x="0" y="16"/>
                    <a:pt x="17" y="0"/>
                    <a:pt x="36" y="0"/>
                  </a:cubicBezTo>
                  <a:cubicBezTo>
                    <a:pt x="56" y="0"/>
                    <a:pt x="72" y="16"/>
                    <a:pt x="72" y="36"/>
                  </a:cubicBezTo>
                  <a:cubicBezTo>
                    <a:pt x="72" y="42"/>
                    <a:pt x="70" y="49"/>
                    <a:pt x="67" y="55"/>
                  </a:cubicBezTo>
                  <a:close/>
                  <a:moveTo>
                    <a:pt x="11" y="30"/>
                  </a:moveTo>
                  <a:cubicBezTo>
                    <a:pt x="8" y="30"/>
                    <a:pt x="6" y="33"/>
                    <a:pt x="6" y="36"/>
                  </a:cubicBezTo>
                  <a:cubicBezTo>
                    <a:pt x="6" y="38"/>
                    <a:pt x="8" y="41"/>
                    <a:pt x="11" y="41"/>
                  </a:cubicBezTo>
                  <a:cubicBezTo>
                    <a:pt x="14" y="41"/>
                    <a:pt x="16" y="38"/>
                    <a:pt x="16" y="36"/>
                  </a:cubicBezTo>
                  <a:cubicBezTo>
                    <a:pt x="16" y="33"/>
                    <a:pt x="14" y="30"/>
                    <a:pt x="11" y="30"/>
                  </a:cubicBezTo>
                  <a:close/>
                  <a:moveTo>
                    <a:pt x="18" y="12"/>
                  </a:moveTo>
                  <a:cubicBezTo>
                    <a:pt x="16" y="12"/>
                    <a:pt x="13" y="15"/>
                    <a:pt x="13" y="18"/>
                  </a:cubicBezTo>
                  <a:cubicBezTo>
                    <a:pt x="13" y="20"/>
                    <a:pt x="16" y="23"/>
                    <a:pt x="18" y="23"/>
                  </a:cubicBezTo>
                  <a:cubicBezTo>
                    <a:pt x="21" y="23"/>
                    <a:pt x="24" y="20"/>
                    <a:pt x="24" y="18"/>
                  </a:cubicBezTo>
                  <a:cubicBezTo>
                    <a:pt x="24" y="15"/>
                    <a:pt x="21" y="12"/>
                    <a:pt x="18" y="12"/>
                  </a:cubicBezTo>
                  <a:close/>
                  <a:moveTo>
                    <a:pt x="45" y="22"/>
                  </a:moveTo>
                  <a:cubicBezTo>
                    <a:pt x="45" y="20"/>
                    <a:pt x="44" y="19"/>
                    <a:pt x="43" y="18"/>
                  </a:cubicBezTo>
                  <a:cubicBezTo>
                    <a:pt x="42" y="18"/>
                    <a:pt x="40" y="19"/>
                    <a:pt x="40" y="20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3" y="36"/>
                    <a:pt x="30" y="38"/>
                    <a:pt x="29" y="41"/>
                  </a:cubicBezTo>
                  <a:cubicBezTo>
                    <a:pt x="28" y="45"/>
                    <a:pt x="30" y="50"/>
                    <a:pt x="34" y="51"/>
                  </a:cubicBezTo>
                  <a:cubicBezTo>
                    <a:pt x="39" y="52"/>
                    <a:pt x="43" y="49"/>
                    <a:pt x="44" y="45"/>
                  </a:cubicBezTo>
                  <a:cubicBezTo>
                    <a:pt x="45" y="42"/>
                    <a:pt x="43" y="39"/>
                    <a:pt x="41" y="37"/>
                  </a:cubicBezTo>
                  <a:lnTo>
                    <a:pt x="45" y="22"/>
                  </a:lnTo>
                  <a:close/>
                  <a:moveTo>
                    <a:pt x="36" y="5"/>
                  </a:moveTo>
                  <a:cubicBezTo>
                    <a:pt x="34" y="5"/>
                    <a:pt x="31" y="7"/>
                    <a:pt x="31" y="10"/>
                  </a:cubicBezTo>
                  <a:cubicBezTo>
                    <a:pt x="31" y="13"/>
                    <a:pt x="34" y="15"/>
                    <a:pt x="36" y="15"/>
                  </a:cubicBezTo>
                  <a:cubicBezTo>
                    <a:pt x="39" y="15"/>
                    <a:pt x="42" y="13"/>
                    <a:pt x="42" y="10"/>
                  </a:cubicBezTo>
                  <a:cubicBezTo>
                    <a:pt x="42" y="7"/>
                    <a:pt x="39" y="5"/>
                    <a:pt x="36" y="5"/>
                  </a:cubicBezTo>
                  <a:close/>
                  <a:moveTo>
                    <a:pt x="54" y="12"/>
                  </a:moveTo>
                  <a:cubicBezTo>
                    <a:pt x="52" y="12"/>
                    <a:pt x="49" y="15"/>
                    <a:pt x="49" y="18"/>
                  </a:cubicBezTo>
                  <a:cubicBezTo>
                    <a:pt x="49" y="20"/>
                    <a:pt x="52" y="23"/>
                    <a:pt x="54" y="23"/>
                  </a:cubicBezTo>
                  <a:cubicBezTo>
                    <a:pt x="57" y="23"/>
                    <a:pt x="60" y="20"/>
                    <a:pt x="60" y="18"/>
                  </a:cubicBezTo>
                  <a:cubicBezTo>
                    <a:pt x="60" y="15"/>
                    <a:pt x="57" y="12"/>
                    <a:pt x="54" y="12"/>
                  </a:cubicBezTo>
                  <a:close/>
                  <a:moveTo>
                    <a:pt x="62" y="30"/>
                  </a:moveTo>
                  <a:cubicBezTo>
                    <a:pt x="59" y="30"/>
                    <a:pt x="57" y="33"/>
                    <a:pt x="57" y="36"/>
                  </a:cubicBezTo>
                  <a:cubicBezTo>
                    <a:pt x="57" y="38"/>
                    <a:pt x="59" y="41"/>
                    <a:pt x="62" y="41"/>
                  </a:cubicBezTo>
                  <a:cubicBezTo>
                    <a:pt x="65" y="41"/>
                    <a:pt x="67" y="38"/>
                    <a:pt x="67" y="36"/>
                  </a:cubicBezTo>
                  <a:cubicBezTo>
                    <a:pt x="67" y="33"/>
                    <a:pt x="65" y="30"/>
                    <a:pt x="62" y="3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6" name="Freeform 15"/>
            <p:cNvSpPr>
              <a:spLocks noEditPoints="1"/>
            </p:cNvSpPr>
            <p:nvPr/>
          </p:nvSpPr>
          <p:spPr bwMode="auto">
            <a:xfrm>
              <a:off x="1190952" y="5507754"/>
              <a:ext cx="490518" cy="367889"/>
            </a:xfrm>
            <a:custGeom>
              <a:avLst/>
              <a:gdLst/>
              <a:ahLst/>
              <a:cxnLst>
                <a:cxn ang="0">
                  <a:pos x="168" y="126"/>
                </a:cxn>
                <a:cxn ang="0">
                  <a:pos x="0" y="126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115"/>
                </a:cxn>
                <a:cxn ang="0">
                  <a:pos x="168" y="115"/>
                </a:cxn>
                <a:cxn ang="0">
                  <a:pos x="168" y="126"/>
                </a:cxn>
                <a:cxn ang="0">
                  <a:pos x="54" y="104"/>
                </a:cxn>
                <a:cxn ang="0">
                  <a:pos x="32" y="104"/>
                </a:cxn>
                <a:cxn ang="0">
                  <a:pos x="32" y="63"/>
                </a:cxn>
                <a:cxn ang="0">
                  <a:pos x="54" y="63"/>
                </a:cxn>
                <a:cxn ang="0">
                  <a:pos x="54" y="104"/>
                </a:cxn>
                <a:cxn ang="0">
                  <a:pos x="84" y="104"/>
                </a:cxn>
                <a:cxn ang="0">
                  <a:pos x="64" y="104"/>
                </a:cxn>
                <a:cxn ang="0">
                  <a:pos x="64" y="19"/>
                </a:cxn>
                <a:cxn ang="0">
                  <a:pos x="84" y="19"/>
                </a:cxn>
                <a:cxn ang="0">
                  <a:pos x="84" y="104"/>
                </a:cxn>
                <a:cxn ang="0">
                  <a:pos x="116" y="104"/>
                </a:cxn>
                <a:cxn ang="0">
                  <a:pos x="95" y="104"/>
                </a:cxn>
                <a:cxn ang="0">
                  <a:pos x="95" y="41"/>
                </a:cxn>
                <a:cxn ang="0">
                  <a:pos x="116" y="41"/>
                </a:cxn>
                <a:cxn ang="0">
                  <a:pos x="116" y="104"/>
                </a:cxn>
                <a:cxn ang="0">
                  <a:pos x="147" y="104"/>
                </a:cxn>
                <a:cxn ang="0">
                  <a:pos x="127" y="104"/>
                </a:cxn>
                <a:cxn ang="0">
                  <a:pos x="127" y="9"/>
                </a:cxn>
                <a:cxn ang="0">
                  <a:pos x="147" y="9"/>
                </a:cxn>
                <a:cxn ang="0">
                  <a:pos x="147" y="104"/>
                </a:cxn>
              </a:cxnLst>
              <a:rect l="0" t="0" r="r" b="b"/>
              <a:pathLst>
                <a:path w="168" h="126">
                  <a:moveTo>
                    <a:pt x="168" y="126"/>
                  </a:moveTo>
                  <a:lnTo>
                    <a:pt x="0" y="12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115"/>
                  </a:lnTo>
                  <a:lnTo>
                    <a:pt x="168" y="115"/>
                  </a:lnTo>
                  <a:lnTo>
                    <a:pt x="168" y="126"/>
                  </a:lnTo>
                  <a:close/>
                  <a:moveTo>
                    <a:pt x="54" y="104"/>
                  </a:moveTo>
                  <a:lnTo>
                    <a:pt x="32" y="104"/>
                  </a:lnTo>
                  <a:lnTo>
                    <a:pt x="32" y="63"/>
                  </a:lnTo>
                  <a:lnTo>
                    <a:pt x="54" y="63"/>
                  </a:lnTo>
                  <a:lnTo>
                    <a:pt x="54" y="104"/>
                  </a:lnTo>
                  <a:close/>
                  <a:moveTo>
                    <a:pt x="84" y="104"/>
                  </a:moveTo>
                  <a:lnTo>
                    <a:pt x="64" y="104"/>
                  </a:lnTo>
                  <a:lnTo>
                    <a:pt x="64" y="19"/>
                  </a:lnTo>
                  <a:lnTo>
                    <a:pt x="84" y="19"/>
                  </a:lnTo>
                  <a:lnTo>
                    <a:pt x="84" y="104"/>
                  </a:lnTo>
                  <a:close/>
                  <a:moveTo>
                    <a:pt x="116" y="104"/>
                  </a:moveTo>
                  <a:lnTo>
                    <a:pt x="95" y="104"/>
                  </a:lnTo>
                  <a:lnTo>
                    <a:pt x="95" y="41"/>
                  </a:lnTo>
                  <a:lnTo>
                    <a:pt x="116" y="41"/>
                  </a:lnTo>
                  <a:lnTo>
                    <a:pt x="116" y="104"/>
                  </a:lnTo>
                  <a:close/>
                  <a:moveTo>
                    <a:pt x="147" y="104"/>
                  </a:moveTo>
                  <a:lnTo>
                    <a:pt x="127" y="104"/>
                  </a:lnTo>
                  <a:lnTo>
                    <a:pt x="127" y="9"/>
                  </a:lnTo>
                  <a:lnTo>
                    <a:pt x="147" y="9"/>
                  </a:lnTo>
                  <a:lnTo>
                    <a:pt x="147" y="10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7" name="Freeform 5"/>
            <p:cNvSpPr>
              <a:spLocks noEditPoints="1"/>
            </p:cNvSpPr>
            <p:nvPr/>
          </p:nvSpPr>
          <p:spPr bwMode="auto">
            <a:xfrm>
              <a:off x="3031461" y="5503222"/>
              <a:ext cx="399430" cy="372421"/>
            </a:xfrm>
            <a:custGeom>
              <a:avLst/>
              <a:gdLst/>
              <a:ahLst/>
              <a:cxnLst>
                <a:cxn ang="0">
                  <a:pos x="671" y="73"/>
                </a:cxn>
                <a:cxn ang="0">
                  <a:pos x="569" y="25"/>
                </a:cxn>
                <a:cxn ang="0">
                  <a:pos x="576" y="4"/>
                </a:cxn>
                <a:cxn ang="0">
                  <a:pos x="567" y="0"/>
                </a:cxn>
                <a:cxn ang="0">
                  <a:pos x="111" y="1"/>
                </a:cxn>
                <a:cxn ang="0">
                  <a:pos x="107" y="18"/>
                </a:cxn>
                <a:cxn ang="0">
                  <a:pos x="103" y="73"/>
                </a:cxn>
                <a:cxn ang="0">
                  <a:pos x="4" y="77"/>
                </a:cxn>
                <a:cxn ang="0">
                  <a:pos x="67" y="254"/>
                </a:cxn>
                <a:cxn ang="0">
                  <a:pos x="241" y="392"/>
                </a:cxn>
                <a:cxn ang="0">
                  <a:pos x="271" y="444"/>
                </a:cxn>
                <a:cxn ang="0">
                  <a:pos x="292" y="590"/>
                </a:cxn>
                <a:cxn ang="0">
                  <a:pos x="254" y="594"/>
                </a:cxn>
                <a:cxn ang="0">
                  <a:pos x="204" y="629"/>
                </a:cxn>
                <a:cxn ang="0">
                  <a:pos x="213" y="662"/>
                </a:cxn>
                <a:cxn ang="0">
                  <a:pos x="479" y="654"/>
                </a:cxn>
                <a:cxn ang="0">
                  <a:pos x="472" y="617"/>
                </a:cxn>
                <a:cxn ang="0">
                  <a:pos x="414" y="590"/>
                </a:cxn>
                <a:cxn ang="0">
                  <a:pos x="416" y="455"/>
                </a:cxn>
                <a:cxn ang="0">
                  <a:pos x="406" y="437"/>
                </a:cxn>
                <a:cxn ang="0">
                  <a:pos x="431" y="397"/>
                </a:cxn>
                <a:cxn ang="0">
                  <a:pos x="455" y="357"/>
                </a:cxn>
                <a:cxn ang="0">
                  <a:pos x="683" y="85"/>
                </a:cxn>
                <a:cxn ang="0">
                  <a:pos x="146" y="288"/>
                </a:cxn>
                <a:cxn ang="0">
                  <a:pos x="95" y="244"/>
                </a:cxn>
                <a:cxn ang="0">
                  <a:pos x="81" y="229"/>
                </a:cxn>
                <a:cxn ang="0">
                  <a:pos x="78" y="224"/>
                </a:cxn>
                <a:cxn ang="0">
                  <a:pos x="43" y="166"/>
                </a:cxn>
                <a:cxn ang="0">
                  <a:pos x="41" y="161"/>
                </a:cxn>
                <a:cxn ang="0">
                  <a:pos x="30" y="130"/>
                </a:cxn>
                <a:cxn ang="0">
                  <a:pos x="23" y="97"/>
                </a:cxn>
                <a:cxn ang="0">
                  <a:pos x="180" y="307"/>
                </a:cxn>
                <a:cxn ang="0">
                  <a:pos x="453" y="141"/>
                </a:cxn>
                <a:cxn ang="0">
                  <a:pos x="413" y="266"/>
                </a:cxn>
                <a:cxn ang="0">
                  <a:pos x="342" y="222"/>
                </a:cxn>
                <a:cxn ang="0">
                  <a:pos x="271" y="266"/>
                </a:cxn>
                <a:cxn ang="0">
                  <a:pos x="230" y="141"/>
                </a:cxn>
                <a:cxn ang="0">
                  <a:pos x="314" y="135"/>
                </a:cxn>
                <a:cxn ang="0">
                  <a:pos x="345" y="57"/>
                </a:cxn>
                <a:cxn ang="0">
                  <a:pos x="452" y="135"/>
                </a:cxn>
                <a:cxn ang="0">
                  <a:pos x="653" y="103"/>
                </a:cxn>
                <a:cxn ang="0">
                  <a:pos x="638" y="156"/>
                </a:cxn>
                <a:cxn ang="0">
                  <a:pos x="635" y="163"/>
                </a:cxn>
                <a:cxn ang="0">
                  <a:pos x="627" y="179"/>
                </a:cxn>
                <a:cxn ang="0">
                  <a:pos x="598" y="226"/>
                </a:cxn>
                <a:cxn ang="0">
                  <a:pos x="591" y="234"/>
                </a:cxn>
                <a:cxn ang="0">
                  <a:pos x="563" y="263"/>
                </a:cxn>
                <a:cxn ang="0">
                  <a:pos x="497" y="307"/>
                </a:cxn>
                <a:cxn ang="0">
                  <a:pos x="654" y="97"/>
                </a:cxn>
                <a:cxn ang="0">
                  <a:pos x="653" y="103"/>
                </a:cxn>
              </a:cxnLst>
              <a:rect l="0" t="0" r="r" b="b"/>
              <a:pathLst>
                <a:path w="683" h="662">
                  <a:moveTo>
                    <a:pt x="680" y="78"/>
                  </a:moveTo>
                  <a:cubicBezTo>
                    <a:pt x="678" y="75"/>
                    <a:pt x="675" y="73"/>
                    <a:pt x="671" y="73"/>
                  </a:cubicBezTo>
                  <a:cubicBezTo>
                    <a:pt x="580" y="73"/>
                    <a:pt x="580" y="73"/>
                    <a:pt x="580" y="73"/>
                  </a:cubicBezTo>
                  <a:cubicBezTo>
                    <a:pt x="577" y="49"/>
                    <a:pt x="571" y="32"/>
                    <a:pt x="569" y="25"/>
                  </a:cubicBezTo>
                  <a:cubicBezTo>
                    <a:pt x="572" y="23"/>
                    <a:pt x="574" y="20"/>
                    <a:pt x="576" y="18"/>
                  </a:cubicBezTo>
                  <a:cubicBezTo>
                    <a:pt x="580" y="14"/>
                    <a:pt x="580" y="8"/>
                    <a:pt x="576" y="4"/>
                  </a:cubicBezTo>
                  <a:cubicBezTo>
                    <a:pt x="575" y="3"/>
                    <a:pt x="574" y="2"/>
                    <a:pt x="572" y="1"/>
                  </a:cubicBezTo>
                  <a:cubicBezTo>
                    <a:pt x="571" y="1"/>
                    <a:pt x="569" y="0"/>
                    <a:pt x="567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4" y="0"/>
                    <a:pt x="112" y="1"/>
                    <a:pt x="111" y="1"/>
                  </a:cubicBezTo>
                  <a:cubicBezTo>
                    <a:pt x="109" y="2"/>
                    <a:pt x="108" y="3"/>
                    <a:pt x="107" y="4"/>
                  </a:cubicBezTo>
                  <a:cubicBezTo>
                    <a:pt x="103" y="8"/>
                    <a:pt x="103" y="14"/>
                    <a:pt x="107" y="18"/>
                  </a:cubicBezTo>
                  <a:cubicBezTo>
                    <a:pt x="109" y="20"/>
                    <a:pt x="111" y="23"/>
                    <a:pt x="114" y="25"/>
                  </a:cubicBezTo>
                  <a:cubicBezTo>
                    <a:pt x="112" y="32"/>
                    <a:pt x="107" y="49"/>
                    <a:pt x="103" y="73"/>
                  </a:cubicBezTo>
                  <a:cubicBezTo>
                    <a:pt x="13" y="73"/>
                    <a:pt x="13" y="73"/>
                    <a:pt x="13" y="73"/>
                  </a:cubicBezTo>
                  <a:cubicBezTo>
                    <a:pt x="8" y="73"/>
                    <a:pt x="6" y="75"/>
                    <a:pt x="4" y="77"/>
                  </a:cubicBezTo>
                  <a:cubicBezTo>
                    <a:pt x="1" y="79"/>
                    <a:pt x="0" y="82"/>
                    <a:pt x="0" y="85"/>
                  </a:cubicBezTo>
                  <a:cubicBezTo>
                    <a:pt x="5" y="147"/>
                    <a:pt x="28" y="206"/>
                    <a:pt x="67" y="254"/>
                  </a:cubicBezTo>
                  <a:cubicBezTo>
                    <a:pt x="108" y="304"/>
                    <a:pt x="165" y="341"/>
                    <a:pt x="228" y="357"/>
                  </a:cubicBezTo>
                  <a:cubicBezTo>
                    <a:pt x="225" y="368"/>
                    <a:pt x="224" y="385"/>
                    <a:pt x="241" y="392"/>
                  </a:cubicBezTo>
                  <a:cubicBezTo>
                    <a:pt x="253" y="397"/>
                    <a:pt x="266" y="403"/>
                    <a:pt x="275" y="413"/>
                  </a:cubicBezTo>
                  <a:cubicBezTo>
                    <a:pt x="284" y="423"/>
                    <a:pt x="281" y="435"/>
                    <a:pt x="271" y="444"/>
                  </a:cubicBezTo>
                  <a:cubicBezTo>
                    <a:pt x="268" y="447"/>
                    <a:pt x="267" y="450"/>
                    <a:pt x="268" y="455"/>
                  </a:cubicBezTo>
                  <a:cubicBezTo>
                    <a:pt x="292" y="590"/>
                    <a:pt x="292" y="590"/>
                    <a:pt x="292" y="590"/>
                  </a:cubicBezTo>
                  <a:cubicBezTo>
                    <a:pt x="269" y="590"/>
                    <a:pt x="269" y="590"/>
                    <a:pt x="269" y="590"/>
                  </a:cubicBezTo>
                  <a:cubicBezTo>
                    <a:pt x="264" y="590"/>
                    <a:pt x="258" y="591"/>
                    <a:pt x="254" y="594"/>
                  </a:cubicBezTo>
                  <a:cubicBezTo>
                    <a:pt x="212" y="617"/>
                    <a:pt x="212" y="617"/>
                    <a:pt x="212" y="617"/>
                  </a:cubicBezTo>
                  <a:cubicBezTo>
                    <a:pt x="208" y="619"/>
                    <a:pt x="204" y="624"/>
                    <a:pt x="204" y="629"/>
                  </a:cubicBezTo>
                  <a:cubicBezTo>
                    <a:pt x="204" y="654"/>
                    <a:pt x="204" y="654"/>
                    <a:pt x="204" y="654"/>
                  </a:cubicBezTo>
                  <a:cubicBezTo>
                    <a:pt x="204" y="659"/>
                    <a:pt x="208" y="662"/>
                    <a:pt x="213" y="662"/>
                  </a:cubicBezTo>
                  <a:cubicBezTo>
                    <a:pt x="471" y="662"/>
                    <a:pt x="471" y="662"/>
                    <a:pt x="471" y="662"/>
                  </a:cubicBezTo>
                  <a:cubicBezTo>
                    <a:pt x="475" y="662"/>
                    <a:pt x="479" y="659"/>
                    <a:pt x="479" y="654"/>
                  </a:cubicBezTo>
                  <a:cubicBezTo>
                    <a:pt x="479" y="628"/>
                    <a:pt x="479" y="628"/>
                    <a:pt x="479" y="628"/>
                  </a:cubicBezTo>
                  <a:cubicBezTo>
                    <a:pt x="479" y="624"/>
                    <a:pt x="476" y="619"/>
                    <a:pt x="472" y="617"/>
                  </a:cubicBezTo>
                  <a:cubicBezTo>
                    <a:pt x="461" y="611"/>
                    <a:pt x="440" y="600"/>
                    <a:pt x="429" y="594"/>
                  </a:cubicBezTo>
                  <a:cubicBezTo>
                    <a:pt x="426" y="591"/>
                    <a:pt x="419" y="590"/>
                    <a:pt x="414" y="590"/>
                  </a:cubicBezTo>
                  <a:cubicBezTo>
                    <a:pt x="392" y="590"/>
                    <a:pt x="392" y="590"/>
                    <a:pt x="392" y="590"/>
                  </a:cubicBezTo>
                  <a:cubicBezTo>
                    <a:pt x="392" y="590"/>
                    <a:pt x="415" y="456"/>
                    <a:pt x="416" y="455"/>
                  </a:cubicBezTo>
                  <a:cubicBezTo>
                    <a:pt x="416" y="452"/>
                    <a:pt x="416" y="448"/>
                    <a:pt x="414" y="446"/>
                  </a:cubicBezTo>
                  <a:cubicBezTo>
                    <a:pt x="411" y="443"/>
                    <a:pt x="408" y="440"/>
                    <a:pt x="406" y="437"/>
                  </a:cubicBezTo>
                  <a:cubicBezTo>
                    <a:pt x="403" y="432"/>
                    <a:pt x="402" y="427"/>
                    <a:pt x="403" y="421"/>
                  </a:cubicBezTo>
                  <a:cubicBezTo>
                    <a:pt x="407" y="409"/>
                    <a:pt x="421" y="402"/>
                    <a:pt x="431" y="397"/>
                  </a:cubicBezTo>
                  <a:cubicBezTo>
                    <a:pt x="435" y="395"/>
                    <a:pt x="438" y="394"/>
                    <a:pt x="442" y="392"/>
                  </a:cubicBezTo>
                  <a:cubicBezTo>
                    <a:pt x="460" y="385"/>
                    <a:pt x="458" y="368"/>
                    <a:pt x="455" y="357"/>
                  </a:cubicBezTo>
                  <a:cubicBezTo>
                    <a:pt x="518" y="340"/>
                    <a:pt x="575" y="304"/>
                    <a:pt x="616" y="254"/>
                  </a:cubicBezTo>
                  <a:cubicBezTo>
                    <a:pt x="655" y="206"/>
                    <a:pt x="679" y="147"/>
                    <a:pt x="683" y="85"/>
                  </a:cubicBezTo>
                  <a:cubicBezTo>
                    <a:pt x="683" y="83"/>
                    <a:pt x="682" y="80"/>
                    <a:pt x="680" y="78"/>
                  </a:cubicBezTo>
                  <a:close/>
                  <a:moveTo>
                    <a:pt x="146" y="288"/>
                  </a:moveTo>
                  <a:cubicBezTo>
                    <a:pt x="133" y="279"/>
                    <a:pt x="125" y="273"/>
                    <a:pt x="114" y="263"/>
                  </a:cubicBezTo>
                  <a:cubicBezTo>
                    <a:pt x="108" y="257"/>
                    <a:pt x="101" y="251"/>
                    <a:pt x="95" y="244"/>
                  </a:cubicBezTo>
                  <a:cubicBezTo>
                    <a:pt x="91" y="241"/>
                    <a:pt x="88" y="237"/>
                    <a:pt x="85" y="234"/>
                  </a:cubicBezTo>
                  <a:cubicBezTo>
                    <a:pt x="84" y="232"/>
                    <a:pt x="82" y="230"/>
                    <a:pt x="81" y="229"/>
                  </a:cubicBezTo>
                  <a:cubicBezTo>
                    <a:pt x="80" y="228"/>
                    <a:pt x="80" y="227"/>
                    <a:pt x="79" y="226"/>
                  </a:cubicBezTo>
                  <a:cubicBezTo>
                    <a:pt x="79" y="226"/>
                    <a:pt x="78" y="225"/>
                    <a:pt x="78" y="224"/>
                  </a:cubicBezTo>
                  <a:cubicBezTo>
                    <a:pt x="67" y="210"/>
                    <a:pt x="57" y="195"/>
                    <a:pt x="49" y="179"/>
                  </a:cubicBezTo>
                  <a:cubicBezTo>
                    <a:pt x="47" y="175"/>
                    <a:pt x="45" y="171"/>
                    <a:pt x="43" y="166"/>
                  </a:cubicBezTo>
                  <a:cubicBezTo>
                    <a:pt x="42" y="163"/>
                    <a:pt x="42" y="163"/>
                    <a:pt x="42" y="163"/>
                  </a:cubicBezTo>
                  <a:cubicBezTo>
                    <a:pt x="42" y="163"/>
                    <a:pt x="41" y="161"/>
                    <a:pt x="41" y="161"/>
                  </a:cubicBezTo>
                  <a:cubicBezTo>
                    <a:pt x="40" y="159"/>
                    <a:pt x="40" y="158"/>
                    <a:pt x="39" y="156"/>
                  </a:cubicBezTo>
                  <a:cubicBezTo>
                    <a:pt x="36" y="147"/>
                    <a:pt x="33" y="139"/>
                    <a:pt x="30" y="130"/>
                  </a:cubicBezTo>
                  <a:cubicBezTo>
                    <a:pt x="28" y="121"/>
                    <a:pt x="26" y="112"/>
                    <a:pt x="24" y="103"/>
                  </a:cubicBezTo>
                  <a:cubicBezTo>
                    <a:pt x="24" y="101"/>
                    <a:pt x="23" y="99"/>
                    <a:pt x="23" y="97"/>
                  </a:cubicBezTo>
                  <a:cubicBezTo>
                    <a:pt x="97" y="97"/>
                    <a:pt x="97" y="97"/>
                    <a:pt x="97" y="97"/>
                  </a:cubicBezTo>
                  <a:cubicBezTo>
                    <a:pt x="93" y="159"/>
                    <a:pt x="105" y="244"/>
                    <a:pt x="180" y="307"/>
                  </a:cubicBezTo>
                  <a:cubicBezTo>
                    <a:pt x="168" y="301"/>
                    <a:pt x="156" y="295"/>
                    <a:pt x="146" y="288"/>
                  </a:cubicBezTo>
                  <a:close/>
                  <a:moveTo>
                    <a:pt x="453" y="141"/>
                  </a:moveTo>
                  <a:cubicBezTo>
                    <a:pt x="388" y="188"/>
                    <a:pt x="388" y="188"/>
                    <a:pt x="388" y="188"/>
                  </a:cubicBezTo>
                  <a:cubicBezTo>
                    <a:pt x="413" y="266"/>
                    <a:pt x="413" y="266"/>
                    <a:pt x="413" y="266"/>
                  </a:cubicBezTo>
                  <a:cubicBezTo>
                    <a:pt x="415" y="271"/>
                    <a:pt x="412" y="273"/>
                    <a:pt x="408" y="270"/>
                  </a:cubicBezTo>
                  <a:cubicBezTo>
                    <a:pt x="342" y="222"/>
                    <a:pt x="342" y="222"/>
                    <a:pt x="342" y="222"/>
                  </a:cubicBezTo>
                  <a:cubicBezTo>
                    <a:pt x="276" y="270"/>
                    <a:pt x="276" y="270"/>
                    <a:pt x="276" y="270"/>
                  </a:cubicBezTo>
                  <a:cubicBezTo>
                    <a:pt x="271" y="273"/>
                    <a:pt x="269" y="271"/>
                    <a:pt x="271" y="266"/>
                  </a:cubicBezTo>
                  <a:cubicBezTo>
                    <a:pt x="296" y="188"/>
                    <a:pt x="296" y="188"/>
                    <a:pt x="296" y="188"/>
                  </a:cubicBezTo>
                  <a:cubicBezTo>
                    <a:pt x="230" y="141"/>
                    <a:pt x="230" y="141"/>
                    <a:pt x="230" y="141"/>
                  </a:cubicBezTo>
                  <a:cubicBezTo>
                    <a:pt x="225" y="137"/>
                    <a:pt x="226" y="135"/>
                    <a:pt x="232" y="135"/>
                  </a:cubicBezTo>
                  <a:cubicBezTo>
                    <a:pt x="314" y="135"/>
                    <a:pt x="314" y="135"/>
                    <a:pt x="314" y="135"/>
                  </a:cubicBezTo>
                  <a:cubicBezTo>
                    <a:pt x="339" y="57"/>
                    <a:pt x="339" y="57"/>
                    <a:pt x="339" y="57"/>
                  </a:cubicBezTo>
                  <a:cubicBezTo>
                    <a:pt x="340" y="52"/>
                    <a:pt x="343" y="52"/>
                    <a:pt x="345" y="57"/>
                  </a:cubicBezTo>
                  <a:cubicBezTo>
                    <a:pt x="370" y="135"/>
                    <a:pt x="370" y="135"/>
                    <a:pt x="370" y="135"/>
                  </a:cubicBezTo>
                  <a:cubicBezTo>
                    <a:pt x="452" y="135"/>
                    <a:pt x="452" y="135"/>
                    <a:pt x="452" y="135"/>
                  </a:cubicBezTo>
                  <a:cubicBezTo>
                    <a:pt x="457" y="134"/>
                    <a:pt x="458" y="137"/>
                    <a:pt x="453" y="141"/>
                  </a:cubicBezTo>
                  <a:close/>
                  <a:moveTo>
                    <a:pt x="653" y="103"/>
                  </a:moveTo>
                  <a:cubicBezTo>
                    <a:pt x="651" y="112"/>
                    <a:pt x="649" y="121"/>
                    <a:pt x="647" y="130"/>
                  </a:cubicBezTo>
                  <a:cubicBezTo>
                    <a:pt x="644" y="139"/>
                    <a:pt x="641" y="147"/>
                    <a:pt x="638" y="156"/>
                  </a:cubicBezTo>
                  <a:cubicBezTo>
                    <a:pt x="637" y="158"/>
                    <a:pt x="636" y="159"/>
                    <a:pt x="636" y="161"/>
                  </a:cubicBezTo>
                  <a:cubicBezTo>
                    <a:pt x="636" y="161"/>
                    <a:pt x="635" y="163"/>
                    <a:pt x="635" y="163"/>
                  </a:cubicBezTo>
                  <a:cubicBezTo>
                    <a:pt x="634" y="166"/>
                    <a:pt x="634" y="166"/>
                    <a:pt x="634" y="166"/>
                  </a:cubicBezTo>
                  <a:cubicBezTo>
                    <a:pt x="632" y="171"/>
                    <a:pt x="630" y="175"/>
                    <a:pt x="627" y="179"/>
                  </a:cubicBezTo>
                  <a:cubicBezTo>
                    <a:pt x="619" y="195"/>
                    <a:pt x="610" y="210"/>
                    <a:pt x="599" y="224"/>
                  </a:cubicBezTo>
                  <a:cubicBezTo>
                    <a:pt x="599" y="225"/>
                    <a:pt x="598" y="226"/>
                    <a:pt x="598" y="226"/>
                  </a:cubicBezTo>
                  <a:cubicBezTo>
                    <a:pt x="597" y="227"/>
                    <a:pt x="596" y="228"/>
                    <a:pt x="596" y="229"/>
                  </a:cubicBezTo>
                  <a:cubicBezTo>
                    <a:pt x="594" y="230"/>
                    <a:pt x="593" y="232"/>
                    <a:pt x="591" y="234"/>
                  </a:cubicBezTo>
                  <a:cubicBezTo>
                    <a:pt x="588" y="237"/>
                    <a:pt x="585" y="241"/>
                    <a:pt x="582" y="244"/>
                  </a:cubicBezTo>
                  <a:cubicBezTo>
                    <a:pt x="576" y="251"/>
                    <a:pt x="569" y="257"/>
                    <a:pt x="563" y="263"/>
                  </a:cubicBezTo>
                  <a:cubicBezTo>
                    <a:pt x="551" y="273"/>
                    <a:pt x="544" y="279"/>
                    <a:pt x="531" y="288"/>
                  </a:cubicBezTo>
                  <a:cubicBezTo>
                    <a:pt x="520" y="295"/>
                    <a:pt x="509" y="301"/>
                    <a:pt x="497" y="307"/>
                  </a:cubicBezTo>
                  <a:cubicBezTo>
                    <a:pt x="571" y="244"/>
                    <a:pt x="584" y="159"/>
                    <a:pt x="580" y="97"/>
                  </a:cubicBezTo>
                  <a:cubicBezTo>
                    <a:pt x="654" y="97"/>
                    <a:pt x="654" y="97"/>
                    <a:pt x="654" y="97"/>
                  </a:cubicBezTo>
                  <a:cubicBezTo>
                    <a:pt x="653" y="99"/>
                    <a:pt x="653" y="101"/>
                    <a:pt x="653" y="103"/>
                  </a:cubicBezTo>
                  <a:close/>
                  <a:moveTo>
                    <a:pt x="653" y="103"/>
                  </a:moveTo>
                  <a:cubicBezTo>
                    <a:pt x="653" y="103"/>
                    <a:pt x="653" y="103"/>
                    <a:pt x="653" y="103"/>
                  </a:cubicBezTo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59" name="Рисунок 158"/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  <a14:imgEffect>
                        <a14:saturation sat="18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150" r="-1"/>
            <a:stretch/>
          </p:blipFill>
          <p:spPr>
            <a:xfrm>
              <a:off x="2989141" y="4324650"/>
              <a:ext cx="590290" cy="586999"/>
            </a:xfrm>
            <a:prstGeom prst="rect">
              <a:avLst/>
            </a:prstGeom>
          </p:spPr>
        </p:pic>
        <p:sp>
          <p:nvSpPr>
            <p:cNvPr id="153" name="Прямоугольник 152"/>
            <p:cNvSpPr/>
            <p:nvPr/>
          </p:nvSpPr>
          <p:spPr>
            <a:xfrm>
              <a:off x="2880750" y="4740965"/>
              <a:ext cx="1652265" cy="4847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Выпускники - потенциальные сотрудники и гости </a:t>
              </a:r>
              <a:r>
                <a:rPr kumimoji="0" lang="en-US" sz="85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KFC</a:t>
              </a:r>
              <a:endParaRPr kumimoji="0" lang="ru-RU" sz="85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429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43"/>
          <p:cNvSpPr/>
          <p:nvPr/>
        </p:nvSpPr>
        <p:spPr>
          <a:xfrm>
            <a:off x="6133915" y="1420655"/>
            <a:ext cx="5845235" cy="248861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028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8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133911" y="3873234"/>
            <a:ext cx="5845239" cy="2417119"/>
          </a:xfrm>
          <a:prstGeom prst="rect">
            <a:avLst/>
          </a:prstGeom>
          <a:solidFill>
            <a:srgbClr val="E41E2E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028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84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73348" y="3873234"/>
            <a:ext cx="5660563" cy="24171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028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8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73349" y="1420654"/>
            <a:ext cx="5660562" cy="2452580"/>
          </a:xfrm>
          <a:prstGeom prst="rect">
            <a:avLst/>
          </a:prstGeom>
          <a:solidFill>
            <a:srgbClr val="E41E2E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028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84" b="0" i="0" u="none" strike="noStrike" kern="1200" cap="none" spc="0" normalizeH="0" baseline="0" noProof="0">
              <a:ln>
                <a:noFill/>
              </a:ln>
              <a:solidFill>
                <a:srgbClr val="E41E2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026979" y="294798"/>
            <a:ext cx="6380972" cy="90933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E41E2E"/>
                </a:solidFill>
                <a:latin typeface="Century Gothic" panose="020B0502020202020204" pitchFamily="34" charset="0"/>
                <a:ea typeface="+mn-ea"/>
                <a:cs typeface="Gotham Pro" pitchFamily="2" charset="0"/>
              </a:rPr>
              <a:t>НАПРАВЛЕНИЯ ОКАЗАНИЯ ПОДДЕРЖКИ</a:t>
            </a:r>
            <a:endParaRPr lang="ru-RU" sz="2400" b="1" dirty="0">
              <a:solidFill>
                <a:srgbClr val="E41E2E"/>
              </a:solidFill>
              <a:latin typeface="Century Gothic" panose="020B0502020202020204" pitchFamily="34" charset="0"/>
              <a:ea typeface="+mn-ea"/>
              <a:cs typeface="Gotham Pro" pitchFamily="2" charset="0"/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909350" y="1738296"/>
            <a:ext cx="4741039" cy="1812777"/>
          </a:xfrm>
          <a:custGeom>
            <a:avLst/>
            <a:gdLst>
              <a:gd name="connsiteX0" fmla="*/ 0 w 2507920"/>
              <a:gd name="connsiteY0" fmla="*/ 0 h 1504752"/>
              <a:gd name="connsiteX1" fmla="*/ 2507920 w 2507920"/>
              <a:gd name="connsiteY1" fmla="*/ 0 h 1504752"/>
              <a:gd name="connsiteX2" fmla="*/ 2507920 w 2507920"/>
              <a:gd name="connsiteY2" fmla="*/ 1504752 h 1504752"/>
              <a:gd name="connsiteX3" fmla="*/ 0 w 2507920"/>
              <a:gd name="connsiteY3" fmla="*/ 1504752 h 1504752"/>
              <a:gd name="connsiteX4" fmla="*/ 0 w 2507920"/>
              <a:gd name="connsiteY4" fmla="*/ 0 h 1504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7920" h="1504752">
                <a:moveTo>
                  <a:pt x="0" y="0"/>
                </a:moveTo>
                <a:lnTo>
                  <a:pt x="2507920" y="0"/>
                </a:lnTo>
                <a:lnTo>
                  <a:pt x="2507920" y="1504752"/>
                </a:lnTo>
                <a:lnTo>
                  <a:pt x="0" y="150475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effectLst>
            <a:outerShdw blurRad="482600" dist="88900" sx="104000" sy="104000" algn="tr" rotWithShape="0">
              <a:prstClr val="black">
                <a:alpha val="12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7630" tIns="87630" rIns="87630" bIns="87630" numCol="1" spcCol="1270" anchor="t" anchorCtr="0">
            <a:noAutofit/>
          </a:bodyPr>
          <a:lstStyle/>
          <a:p>
            <a:pPr marL="0" marR="0" lvl="0" indent="0" algn="l" defTabSz="10223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" name="Полилиния 6"/>
          <p:cNvSpPr/>
          <p:nvPr/>
        </p:nvSpPr>
        <p:spPr>
          <a:xfrm>
            <a:off x="6630275" y="1712696"/>
            <a:ext cx="4852511" cy="1861516"/>
          </a:xfrm>
          <a:custGeom>
            <a:avLst/>
            <a:gdLst>
              <a:gd name="connsiteX0" fmla="*/ 0 w 2507920"/>
              <a:gd name="connsiteY0" fmla="*/ 0 h 1504752"/>
              <a:gd name="connsiteX1" fmla="*/ 2507920 w 2507920"/>
              <a:gd name="connsiteY1" fmla="*/ 0 h 1504752"/>
              <a:gd name="connsiteX2" fmla="*/ 2507920 w 2507920"/>
              <a:gd name="connsiteY2" fmla="*/ 1504752 h 1504752"/>
              <a:gd name="connsiteX3" fmla="*/ 0 w 2507920"/>
              <a:gd name="connsiteY3" fmla="*/ 1504752 h 1504752"/>
              <a:gd name="connsiteX4" fmla="*/ 0 w 2507920"/>
              <a:gd name="connsiteY4" fmla="*/ 0 h 1504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7920" h="1504752">
                <a:moveTo>
                  <a:pt x="0" y="0"/>
                </a:moveTo>
                <a:lnTo>
                  <a:pt x="2507920" y="0"/>
                </a:lnTo>
                <a:lnTo>
                  <a:pt x="2507920" y="1504752"/>
                </a:lnTo>
                <a:lnTo>
                  <a:pt x="0" y="150475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effectLst>
            <a:outerShdw blurRad="482600" dist="88900" sx="104000" sy="104000" algn="tr" rotWithShape="0">
              <a:prstClr val="black">
                <a:alpha val="12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7630" tIns="87630" rIns="87630" bIns="87630" numCol="1" spcCol="1270" anchor="t" anchorCtr="0">
            <a:noAutofit/>
          </a:bodyPr>
          <a:lstStyle/>
          <a:p>
            <a:pPr marL="0" marR="0" lvl="0" indent="0" algn="r" defTabSz="10223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0" name="Полилиния 9"/>
          <p:cNvSpPr/>
          <p:nvPr/>
        </p:nvSpPr>
        <p:spPr>
          <a:xfrm>
            <a:off x="909351" y="4095109"/>
            <a:ext cx="4741039" cy="1950058"/>
          </a:xfrm>
          <a:custGeom>
            <a:avLst/>
            <a:gdLst>
              <a:gd name="connsiteX0" fmla="*/ 0 w 2507920"/>
              <a:gd name="connsiteY0" fmla="*/ 0 h 1504752"/>
              <a:gd name="connsiteX1" fmla="*/ 2507920 w 2507920"/>
              <a:gd name="connsiteY1" fmla="*/ 0 h 1504752"/>
              <a:gd name="connsiteX2" fmla="*/ 2507920 w 2507920"/>
              <a:gd name="connsiteY2" fmla="*/ 1504752 h 1504752"/>
              <a:gd name="connsiteX3" fmla="*/ 0 w 2507920"/>
              <a:gd name="connsiteY3" fmla="*/ 1504752 h 1504752"/>
              <a:gd name="connsiteX4" fmla="*/ 0 w 2507920"/>
              <a:gd name="connsiteY4" fmla="*/ 0 h 1504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7920" h="1504752">
                <a:moveTo>
                  <a:pt x="0" y="0"/>
                </a:moveTo>
                <a:lnTo>
                  <a:pt x="2507920" y="0"/>
                </a:lnTo>
                <a:lnTo>
                  <a:pt x="2507920" y="1504752"/>
                </a:lnTo>
                <a:lnTo>
                  <a:pt x="0" y="150475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effectLst>
            <a:outerShdw blurRad="482600" dist="88900" sx="104000" sy="104000" algn="tr" rotWithShape="0">
              <a:prstClr val="black">
                <a:alpha val="12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7630" tIns="87630" rIns="87630" bIns="87630" numCol="1" spcCol="1270" anchor="b" anchorCtr="0">
            <a:noAutofit/>
          </a:bodyPr>
          <a:lstStyle/>
          <a:p>
            <a:pPr marL="0" marR="0" lvl="0" indent="0" algn="l" defTabSz="10223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1" name="Полилиния 10"/>
          <p:cNvSpPr/>
          <p:nvPr/>
        </p:nvSpPr>
        <p:spPr>
          <a:xfrm>
            <a:off x="6630275" y="4259568"/>
            <a:ext cx="4852511" cy="1898321"/>
          </a:xfrm>
          <a:custGeom>
            <a:avLst/>
            <a:gdLst>
              <a:gd name="connsiteX0" fmla="*/ 0 w 2507920"/>
              <a:gd name="connsiteY0" fmla="*/ 0 h 1504752"/>
              <a:gd name="connsiteX1" fmla="*/ 2507920 w 2507920"/>
              <a:gd name="connsiteY1" fmla="*/ 0 h 1504752"/>
              <a:gd name="connsiteX2" fmla="*/ 2507920 w 2507920"/>
              <a:gd name="connsiteY2" fmla="*/ 1504752 h 1504752"/>
              <a:gd name="connsiteX3" fmla="*/ 0 w 2507920"/>
              <a:gd name="connsiteY3" fmla="*/ 1504752 h 1504752"/>
              <a:gd name="connsiteX4" fmla="*/ 0 w 2507920"/>
              <a:gd name="connsiteY4" fmla="*/ 0 h 1504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7920" h="1504752">
                <a:moveTo>
                  <a:pt x="0" y="0"/>
                </a:moveTo>
                <a:lnTo>
                  <a:pt x="2507920" y="0"/>
                </a:lnTo>
                <a:lnTo>
                  <a:pt x="2507920" y="1504752"/>
                </a:lnTo>
                <a:lnTo>
                  <a:pt x="0" y="150475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effectLst>
            <a:outerShdw blurRad="482600" dist="88900" sx="104000" sy="104000" algn="tr" rotWithShape="0">
              <a:prstClr val="black">
                <a:alpha val="12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7630" tIns="87630" rIns="87630" bIns="87630" numCol="1" spcCol="1270" anchor="b" anchorCtr="0">
            <a:noAutofit/>
          </a:bodyPr>
          <a:lstStyle/>
          <a:p>
            <a:pPr marL="0" marR="0" lvl="0" indent="0" algn="r" defTabSz="10223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719974" y="1808106"/>
            <a:ext cx="2196435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0223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ТРУДОУСТРОЙС</a:t>
            </a:r>
            <a:r>
              <a:rPr lang="ru-RU" sz="1600" b="1" dirty="0">
                <a:latin typeface="Century Gothic" panose="020B0502020202020204" pitchFamily="34" charset="0"/>
              </a:rPr>
              <a:t>Т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ВО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19974" y="2078214"/>
            <a:ext cx="30023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Навыки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 MS Office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Поиск вакансий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 smtClean="0">
                <a:latin typeface="Century Gothic" panose="020B0502020202020204" pitchFamily="34" charset="0"/>
              </a:rPr>
              <a:t>Тренировочные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 собеседования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 smtClean="0">
                <a:latin typeface="Century Gothic" panose="020B0502020202020204" pitchFamily="34" charset="0"/>
              </a:rPr>
              <a:t>Трудоустройство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676376" y="4729904"/>
            <a:ext cx="308950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Сопровождение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Консультации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Направление </a:t>
            </a:r>
            <a:endParaRPr lang="ru-RU" sz="1600" dirty="0"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Помощь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в оформлении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865005" y="4259568"/>
            <a:ext cx="1465466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0223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ДОКУМЕНТЫ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8067675" y="1843826"/>
            <a:ext cx="3515706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0223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 smtClean="0">
                <a:latin typeface="Century Gothic" panose="020B0502020202020204" pitchFamily="34" charset="0"/>
              </a:rPr>
              <a:t>ЭМОЦИОНАЛЬНАЯ ПОДДЕРЖКА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963991" y="2299814"/>
            <a:ext cx="157927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Значимый взрослый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Поддержка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Мероприятия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8936879" y="4259568"/>
            <a:ext cx="2113673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0223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БЫТ и УЧЕБА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853732" y="4711318"/>
            <a:ext cx="258555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Личный бюджет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Поступление в УЗ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Помощь в учебе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Ориентирование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Налаживание быта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026" y="4455916"/>
            <a:ext cx="1144800" cy="107780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469" y="2078214"/>
            <a:ext cx="1144800" cy="10778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536" y="4622153"/>
            <a:ext cx="1047251" cy="10472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979" y="2017504"/>
            <a:ext cx="1142846" cy="114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68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88952" y="2905780"/>
            <a:ext cx="40911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Истории выпускников</a:t>
            </a:r>
            <a:endParaRPr lang="ru-RU" sz="28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22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51D24250-C189-411A-ABC7-9B6B06C87EBE}"/>
              </a:ext>
            </a:extLst>
          </p:cNvPr>
          <p:cNvSpPr/>
          <p:nvPr/>
        </p:nvSpPr>
        <p:spPr>
          <a:xfrm>
            <a:off x="0" y="723435"/>
            <a:ext cx="6551720" cy="691407"/>
          </a:xfrm>
          <a:prstGeom prst="rect">
            <a:avLst/>
          </a:prstGeom>
          <a:solidFill>
            <a:srgbClr val="E40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E52A129-E67A-491A-9AD4-A27D05D94A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51"/>
          <a:stretch/>
        </p:blipFill>
        <p:spPr>
          <a:xfrm>
            <a:off x="912559" y="2585196"/>
            <a:ext cx="3388496" cy="2314575"/>
          </a:xfrm>
          <a:prstGeom prst="rect">
            <a:avLst/>
          </a:prstGeom>
          <a:ln>
            <a:solidFill>
              <a:srgbClr val="E4002B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675F5DF-E7A3-43DF-A98E-9C53E7236937}"/>
              </a:ext>
            </a:extLst>
          </p:cNvPr>
          <p:cNvSpPr txBox="1"/>
          <p:nvPr/>
        </p:nvSpPr>
        <p:spPr>
          <a:xfrm>
            <a:off x="4509149" y="6079587"/>
            <a:ext cx="7315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rgbClr val="E4002B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Аня</a:t>
            </a:r>
            <a:r>
              <a:rPr lang="en-US" sz="1200" dirty="0">
                <a:solidFill>
                  <a:srgbClr val="E4002B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endParaRPr lang="ru-RU" sz="1200" dirty="0">
              <a:solidFill>
                <a:srgbClr val="E4002B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200" dirty="0">
                <a:solidFill>
                  <a:srgbClr val="E4002B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Член команды ресторана </a:t>
            </a:r>
            <a:r>
              <a:rPr lang="en-US" sz="1200" dirty="0">
                <a:solidFill>
                  <a:srgbClr val="E4002B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KFC </a:t>
            </a:r>
            <a:r>
              <a:rPr lang="ru-RU" sz="1200" dirty="0">
                <a:solidFill>
                  <a:srgbClr val="E4002B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КЭМП Щелково</a:t>
            </a:r>
          </a:p>
          <a:p>
            <a:pPr algn="r"/>
            <a:r>
              <a:rPr lang="ru-RU" sz="1200" dirty="0">
                <a:solidFill>
                  <a:srgbClr val="E4002B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Московская область, </a:t>
            </a:r>
            <a:r>
              <a:rPr lang="en-US" sz="1200" dirty="0">
                <a:solidFill>
                  <a:srgbClr val="E4002B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IRB</a:t>
            </a:r>
            <a:r>
              <a:rPr lang="ru-RU" sz="1200" dirty="0">
                <a:solidFill>
                  <a:srgbClr val="E4002B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7FAF88-5D53-4019-A861-EED3E64E540E}"/>
              </a:ext>
            </a:extLst>
          </p:cNvPr>
          <p:cNvSpPr txBox="1"/>
          <p:nvPr/>
        </p:nvSpPr>
        <p:spPr>
          <a:xfrm>
            <a:off x="6625322" y="4021783"/>
            <a:ext cx="52689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«Волонтеры помогли составить хорошее резюме, а потом подготовили к собеседованию и </a:t>
            </a:r>
            <a:r>
              <a:rPr lang="ru-RU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я прошла! </a:t>
            </a:r>
          </a:p>
          <a:p>
            <a:pPr algn="just"/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Потом я еще несколько раз обращалась за помощью в оформлении медицинской книжки. </a:t>
            </a:r>
            <a:r>
              <a:rPr lang="ru-RU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И вот, 17 февраля – состоялся мой первый рабочий день!»</a:t>
            </a:r>
          </a:p>
          <a:p>
            <a:pPr algn="just"/>
            <a:endParaRPr lang="ru-RU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B75ABAE-536D-4990-BD79-363221D190E5}"/>
              </a:ext>
            </a:extLst>
          </p:cNvPr>
          <p:cNvSpPr/>
          <p:nvPr/>
        </p:nvSpPr>
        <p:spPr>
          <a:xfrm>
            <a:off x="5168928" y="1697193"/>
            <a:ext cx="66558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«Я Аня, мне 20. Несколько лет я прожила в детском доме, потом меня забрали в приемную семью. </a:t>
            </a:r>
            <a:r>
              <a:rPr lang="ru-RU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Сейчас я живу одна с  трехлетним сыном.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b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29A08A0-F7C8-434C-B9BC-EEEEDAC25FEA}"/>
              </a:ext>
            </a:extLst>
          </p:cNvPr>
          <p:cNvSpPr/>
          <p:nvPr/>
        </p:nvSpPr>
        <p:spPr>
          <a:xfrm>
            <a:off x="6555836" y="2373177"/>
            <a:ext cx="52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«В прошлом году я приходила в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KFC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, чтобы устроиться на работу, но, к сожалению</a:t>
            </a:r>
            <a:r>
              <a:rPr lang="ru-RU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, не прошла собеседование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.»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ED6E69E-FDD4-4473-8F9D-6620A5C25AD3}"/>
              </a:ext>
            </a:extLst>
          </p:cNvPr>
          <p:cNvSpPr/>
          <p:nvPr/>
        </p:nvSpPr>
        <p:spPr>
          <a:xfrm>
            <a:off x="5168928" y="3052837"/>
            <a:ext cx="67253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«В феврале 2021, я </a:t>
            </a:r>
            <a:r>
              <a:rPr lang="ru-RU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узнала через знакомого о программе фонда - «Поддержка выпускников детских домов» 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и решилась обратиться с просьбой о помощи в трудоустройстве, так как социальных выплат на жизнь и обеспечение сына мне сильно не хватает.»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AD9D73E-F2C8-4E2C-9DAB-23C4F098E772}"/>
              </a:ext>
            </a:extLst>
          </p:cNvPr>
          <p:cNvSpPr/>
          <p:nvPr/>
        </p:nvSpPr>
        <p:spPr>
          <a:xfrm>
            <a:off x="6555837" y="5202974"/>
            <a:ext cx="52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«Я очень счастлива и благодарна волонтерам и куратору программы – Маше. Они, кстати, продолжают держать со мной связь и поддерживают, а я осваиваюсь в новой команде и горжусь тем, что я здесь, </a:t>
            </a:r>
            <a:r>
              <a:rPr lang="ru-RU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что я смогу заработать и обеспечить сына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!»</a:t>
            </a:r>
          </a:p>
        </p:txBody>
      </p:sp>
      <p:pic>
        <p:nvPicPr>
          <p:cNvPr id="15" name="Рисунок 14" descr="Конференц-зал">
            <a:extLst>
              <a:ext uri="{FF2B5EF4-FFF2-40B4-BE49-F238E27FC236}">
                <a16:creationId xmlns:a16="http://schemas.microsoft.com/office/drawing/2014/main" id="{E340AA7F-D8AE-408E-8DB1-1559E006E6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688356" y="2185598"/>
            <a:ext cx="799197" cy="799197"/>
          </a:xfrm>
          <a:prstGeom prst="rect">
            <a:avLst/>
          </a:prstGeom>
        </p:spPr>
      </p:pic>
      <p:pic>
        <p:nvPicPr>
          <p:cNvPr id="17" name="Рисунок 16" descr="Значок сотрудника">
            <a:extLst>
              <a:ext uri="{FF2B5EF4-FFF2-40B4-BE49-F238E27FC236}">
                <a16:creationId xmlns:a16="http://schemas.microsoft.com/office/drawing/2014/main" id="{5C518FDA-B45D-4239-9D08-9AFA34CDE27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794975" y="5200871"/>
            <a:ext cx="638543" cy="638543"/>
          </a:xfrm>
          <a:prstGeom prst="rect">
            <a:avLst/>
          </a:prstGeom>
        </p:spPr>
      </p:pic>
      <p:pic>
        <p:nvPicPr>
          <p:cNvPr id="23" name="Рисунок 22" descr="Облачко с мыслями">
            <a:extLst>
              <a:ext uri="{FF2B5EF4-FFF2-40B4-BE49-F238E27FC236}">
                <a16:creationId xmlns:a16="http://schemas.microsoft.com/office/drawing/2014/main" id="{9BBEA575-BAE0-4FA4-8820-8C6CDB89F0A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590346" y="3211182"/>
            <a:ext cx="610336" cy="610336"/>
          </a:xfrm>
          <a:prstGeom prst="rect">
            <a:avLst/>
          </a:prstGeom>
        </p:spPr>
      </p:pic>
      <p:pic>
        <p:nvPicPr>
          <p:cNvPr id="25" name="Рисунок 24" descr="Женщина с младенцем">
            <a:extLst>
              <a:ext uri="{FF2B5EF4-FFF2-40B4-BE49-F238E27FC236}">
                <a16:creationId xmlns:a16="http://schemas.microsoft.com/office/drawing/2014/main" id="{166E89B6-662E-4CCD-A32F-CF50886CA83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4622100" y="1666775"/>
            <a:ext cx="546829" cy="546829"/>
          </a:xfrm>
          <a:prstGeom prst="rect">
            <a:avLst/>
          </a:prstGeom>
        </p:spPr>
      </p:pic>
      <p:pic>
        <p:nvPicPr>
          <p:cNvPr id="27" name="Рисунок 26" descr="Успех группы">
            <a:extLst>
              <a:ext uri="{FF2B5EF4-FFF2-40B4-BE49-F238E27FC236}">
                <a16:creationId xmlns:a16="http://schemas.microsoft.com/office/drawing/2014/main" id="{8141FD77-66A5-4BE1-9823-231907D5211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5742143" y="3951876"/>
            <a:ext cx="744209" cy="744209"/>
          </a:xfrm>
          <a:prstGeom prst="rect">
            <a:avLst/>
          </a:prstGeom>
        </p:spPr>
      </p:pic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4483A6AD-CA3D-4F9B-875B-7139C067EF3C}"/>
              </a:ext>
            </a:extLst>
          </p:cNvPr>
          <p:cNvCxnSpPr/>
          <p:nvPr/>
        </p:nvCxnSpPr>
        <p:spPr>
          <a:xfrm>
            <a:off x="5090393" y="2185598"/>
            <a:ext cx="457200" cy="225968"/>
          </a:xfrm>
          <a:prstGeom prst="straightConnector1">
            <a:avLst/>
          </a:prstGeom>
          <a:ln>
            <a:solidFill>
              <a:srgbClr val="E4002B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id="{FCFF5CA9-81A4-4663-8E8E-1FEA279502E3}"/>
              </a:ext>
            </a:extLst>
          </p:cNvPr>
          <p:cNvCxnSpPr>
            <a:cxnSpLocks/>
          </p:cNvCxnSpPr>
          <p:nvPr/>
        </p:nvCxnSpPr>
        <p:spPr>
          <a:xfrm flipH="1">
            <a:off x="5116059" y="2745313"/>
            <a:ext cx="387962" cy="378368"/>
          </a:xfrm>
          <a:prstGeom prst="straightConnector1">
            <a:avLst/>
          </a:prstGeom>
          <a:ln>
            <a:solidFill>
              <a:srgbClr val="E4002B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id="{752A0583-814D-462C-9C3B-BBC2029FEB72}"/>
              </a:ext>
            </a:extLst>
          </p:cNvPr>
          <p:cNvCxnSpPr/>
          <p:nvPr/>
        </p:nvCxnSpPr>
        <p:spPr>
          <a:xfrm>
            <a:off x="5091245" y="3936269"/>
            <a:ext cx="457200" cy="225968"/>
          </a:xfrm>
          <a:prstGeom prst="straightConnector1">
            <a:avLst/>
          </a:prstGeom>
          <a:ln>
            <a:solidFill>
              <a:srgbClr val="E4002B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id="{AFADED44-FA20-41F3-8E6E-EBAB8DD8C854}"/>
              </a:ext>
            </a:extLst>
          </p:cNvPr>
          <p:cNvCxnSpPr>
            <a:cxnSpLocks/>
          </p:cNvCxnSpPr>
          <p:nvPr/>
        </p:nvCxnSpPr>
        <p:spPr>
          <a:xfrm>
            <a:off x="6114246" y="4714280"/>
            <a:ext cx="0" cy="430803"/>
          </a:xfrm>
          <a:prstGeom prst="straightConnector1">
            <a:avLst/>
          </a:prstGeom>
          <a:ln>
            <a:solidFill>
              <a:srgbClr val="E4002B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30BDDABD-09AF-444C-80A5-C502B312D820}"/>
              </a:ext>
            </a:extLst>
          </p:cNvPr>
          <p:cNvSpPr/>
          <p:nvPr/>
        </p:nvSpPr>
        <p:spPr>
          <a:xfrm>
            <a:off x="818119" y="75301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«17 февраля – состоялся мой первый рабочий день!»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3" name="Рисунок 42" descr="Кавычки">
            <a:extLst>
              <a:ext uri="{FF2B5EF4-FFF2-40B4-BE49-F238E27FC236}">
                <a16:creationId xmlns:a16="http://schemas.microsoft.com/office/drawing/2014/main" id="{04929E16-51F4-41E5-A449-1BFB5B27741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149946" y="765026"/>
            <a:ext cx="629009" cy="62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2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51D24250-C189-411A-ABC7-9B6B06C87EBE}"/>
              </a:ext>
            </a:extLst>
          </p:cNvPr>
          <p:cNvSpPr/>
          <p:nvPr/>
        </p:nvSpPr>
        <p:spPr>
          <a:xfrm>
            <a:off x="0" y="723435"/>
            <a:ext cx="6096000" cy="691407"/>
          </a:xfrm>
          <a:prstGeom prst="rect">
            <a:avLst/>
          </a:prstGeom>
          <a:solidFill>
            <a:srgbClr val="E40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/>
              <a:t>“</a:t>
            </a:r>
            <a:r>
              <a:rPr lang="ru-RU" i="1" dirty="0" smtClean="0"/>
              <a:t>Попросить помощи – это слабость</a:t>
            </a:r>
            <a:r>
              <a:rPr lang="en-US" i="1" dirty="0" smtClean="0"/>
              <a:t>”</a:t>
            </a:r>
            <a:endParaRPr lang="ru-RU" i="1" dirty="0"/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30BDDABD-09AF-444C-80A5-C502B312D820}"/>
              </a:ext>
            </a:extLst>
          </p:cNvPr>
          <p:cNvSpPr/>
          <p:nvPr/>
        </p:nvSpPr>
        <p:spPr>
          <a:xfrm>
            <a:off x="818119" y="75301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3" name="Рисунок 42" descr="Кавычки">
            <a:extLst>
              <a:ext uri="{FF2B5EF4-FFF2-40B4-BE49-F238E27FC236}">
                <a16:creationId xmlns:a16="http://schemas.microsoft.com/office/drawing/2014/main" id="{04929E16-51F4-41E5-A449-1BFB5B2774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0" y="754633"/>
            <a:ext cx="629009" cy="62900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14504" y="2259277"/>
            <a:ext cx="569253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400"/>
              </a:spcBef>
              <a:spcAft>
                <a:spcPts val="600"/>
              </a:spcAft>
            </a:pPr>
            <a:r>
              <a:rPr lang="ru-RU" sz="1400" i="1" dirty="0">
                <a:solidFill>
                  <a:schemeClr val="dk1"/>
                </a:solidFill>
              </a:rPr>
              <a:t>Мама-одиночка, которая никогда ни у кого не просила помощи, считая, что это проявление слабости (в детских домах за слабость иногда били). </a:t>
            </a:r>
            <a:br>
              <a:rPr lang="ru-RU" sz="1400" i="1" dirty="0">
                <a:solidFill>
                  <a:schemeClr val="dk1"/>
                </a:solidFill>
              </a:rPr>
            </a:br>
            <a:r>
              <a:rPr lang="ru-RU" sz="1400" i="1" dirty="0">
                <a:solidFill>
                  <a:schemeClr val="dk1"/>
                </a:solidFill>
              </a:rPr>
              <a:t>После длительного обсуждения с координатором, решилась попросить помощи с ремонтом розеток в квартире, где она проживает с маленьким ребенком.</a:t>
            </a:r>
            <a:br>
              <a:rPr lang="ru-RU" sz="1400" i="1" dirty="0">
                <a:solidFill>
                  <a:schemeClr val="dk1"/>
                </a:solidFill>
              </a:rPr>
            </a:br>
            <a:r>
              <a:rPr lang="ru-RU" sz="1400" i="1" dirty="0">
                <a:solidFill>
                  <a:schemeClr val="dk1"/>
                </a:solidFill>
              </a:rPr>
              <a:t>На следующий день к ней приехали волонтеры и все починили.</a:t>
            </a:r>
            <a:br>
              <a:rPr lang="ru-RU" sz="1400" i="1" dirty="0">
                <a:solidFill>
                  <a:schemeClr val="dk1"/>
                </a:solidFill>
              </a:rPr>
            </a:br>
            <a:r>
              <a:rPr lang="ru-RU" sz="1400" i="1" dirty="0">
                <a:solidFill>
                  <a:schemeClr val="dk1"/>
                </a:solidFill>
              </a:rPr>
              <a:t>По итогам ситуации и ее обсуждения, Аня стала иначе относиться к идее просить о помощи других людей</a:t>
            </a:r>
            <a:r>
              <a:rPr lang="ru-RU" sz="1400" i="1" dirty="0" smtClean="0">
                <a:solidFill>
                  <a:schemeClr val="dk1"/>
                </a:solidFill>
              </a:rPr>
              <a:t>.</a:t>
            </a:r>
            <a:endParaRPr lang="en-US" sz="1400" i="1" dirty="0" smtClean="0">
              <a:solidFill>
                <a:schemeClr val="dk1"/>
              </a:solidFill>
            </a:endParaRPr>
          </a:p>
          <a:p>
            <a:pPr>
              <a:spcBef>
                <a:spcPts val="600"/>
              </a:spcBef>
            </a:pPr>
            <a:r>
              <a:rPr lang="ru-RU" sz="1400" i="1" dirty="0" smtClean="0">
                <a:solidFill>
                  <a:schemeClr val="dk1"/>
                </a:solidFill>
              </a:rPr>
              <a:t> </a:t>
            </a:r>
            <a:r>
              <a:rPr lang="ru-RU" sz="1400" i="1" dirty="0">
                <a:solidFill>
                  <a:schemeClr val="dk1"/>
                </a:solidFill>
              </a:rPr>
              <a:t>Цитата: "После нашего разговора я поняла, что здоровье и безопасность моего ребенка более важны, чем страх показаться слабой и неуверенной. Я вам очень сильно благодарна за то что вы мне помогли , спасибо вам огромное".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459FE73-F712-402F-9F48-3113FCCFF66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787890" y="2259277"/>
            <a:ext cx="4145747" cy="3109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047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51D24250-C189-411A-ABC7-9B6B06C87EBE}"/>
              </a:ext>
            </a:extLst>
          </p:cNvPr>
          <p:cNvSpPr/>
          <p:nvPr/>
        </p:nvSpPr>
        <p:spPr>
          <a:xfrm>
            <a:off x="0" y="723435"/>
            <a:ext cx="6096000" cy="691407"/>
          </a:xfrm>
          <a:prstGeom prst="rect">
            <a:avLst/>
          </a:prstGeom>
          <a:solidFill>
            <a:srgbClr val="E40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/>
              <a:t>“</a:t>
            </a:r>
            <a:r>
              <a:rPr lang="ru-RU" i="1" dirty="0" smtClean="0"/>
              <a:t>Мне было сложно прийти в программу</a:t>
            </a:r>
            <a:r>
              <a:rPr lang="en-US" i="1" dirty="0" smtClean="0"/>
              <a:t>”</a:t>
            </a:r>
            <a:endParaRPr lang="ru-RU" i="1" dirty="0"/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30BDDABD-09AF-444C-80A5-C502B312D820}"/>
              </a:ext>
            </a:extLst>
          </p:cNvPr>
          <p:cNvSpPr/>
          <p:nvPr/>
        </p:nvSpPr>
        <p:spPr>
          <a:xfrm>
            <a:off x="818119" y="75301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3" name="Рисунок 42" descr="Кавычки">
            <a:extLst>
              <a:ext uri="{FF2B5EF4-FFF2-40B4-BE49-F238E27FC236}">
                <a16:creationId xmlns:a16="http://schemas.microsoft.com/office/drawing/2014/main" id="{04929E16-51F4-41E5-A449-1BFB5B2774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0" y="754633"/>
            <a:ext cx="629009" cy="62900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7750" y="1784056"/>
            <a:ext cx="593825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>
                <a:solidFill>
                  <a:schemeClr val="dk1"/>
                </a:solidFill>
              </a:rPr>
              <a:t>Вероника долго не хотела приходить к нам в программу, потому что не было доверия, и не понимала, чем мы можем помочь. Но в какой-то момент решилась и началось активное сотрудничество в рамках эмоциональной поддержки. </a:t>
            </a:r>
            <a:endParaRPr lang="ru-RU" sz="1600" i="1" dirty="0" smtClean="0">
              <a:solidFill>
                <a:schemeClr val="dk1"/>
              </a:solidFill>
            </a:endParaRPr>
          </a:p>
          <a:p>
            <a:endParaRPr lang="ru-RU" sz="1600" i="1" dirty="0">
              <a:solidFill>
                <a:schemeClr val="dk1"/>
              </a:solidFill>
            </a:endParaRPr>
          </a:p>
          <a:p>
            <a:r>
              <a:rPr lang="ru-RU" sz="1600" i="1" dirty="0">
                <a:solidFill>
                  <a:schemeClr val="dk1"/>
                </a:solidFill>
              </a:rPr>
              <a:t>Были еженедельные </a:t>
            </a:r>
            <a:r>
              <a:rPr lang="ru-RU" sz="1600" i="1" dirty="0" err="1">
                <a:solidFill>
                  <a:schemeClr val="dk1"/>
                </a:solidFill>
              </a:rPr>
              <a:t>созвоны</a:t>
            </a:r>
            <a:r>
              <a:rPr lang="ru-RU" sz="1600" i="1" dirty="0">
                <a:solidFill>
                  <a:schemeClr val="dk1"/>
                </a:solidFill>
              </a:rPr>
              <a:t>, обсуждение ее сложностей, три запроса: </a:t>
            </a:r>
            <a:r>
              <a:rPr lang="ru-RU" sz="1600" i="1" dirty="0" err="1">
                <a:solidFill>
                  <a:schemeClr val="dk1"/>
                </a:solidFill>
              </a:rPr>
              <a:t>эмоц</a:t>
            </a:r>
            <a:r>
              <a:rPr lang="ru-RU" sz="1600" i="1" dirty="0">
                <a:solidFill>
                  <a:schemeClr val="dk1"/>
                </a:solidFill>
              </a:rPr>
              <a:t>. поддержка, распределение личного бюджета (не понимала, куда улетают деньги). Волонтер помог, рассказал, как планировать, распределять деньги. Третий- помощь к подготовке к поступлению в колледж. Куратор помог ей найти репетитора по биологии, Спасибо за репетитора, позанимавшись, я поняла, что моих знаний недостаточно для поступления на кинолога в этом году. </a:t>
            </a:r>
            <a:endParaRPr lang="ru-RU" sz="1600" i="1" dirty="0" smtClean="0">
              <a:solidFill>
                <a:schemeClr val="dk1"/>
              </a:solidFill>
            </a:endParaRPr>
          </a:p>
          <a:p>
            <a:r>
              <a:rPr lang="en-US" sz="1600" i="1" dirty="0" smtClean="0">
                <a:solidFill>
                  <a:schemeClr val="dk1"/>
                </a:solidFill>
              </a:rPr>
              <a:t>“</a:t>
            </a:r>
            <a:r>
              <a:rPr lang="ru-RU" sz="1600" i="1" dirty="0">
                <a:solidFill>
                  <a:schemeClr val="dk1"/>
                </a:solidFill>
              </a:rPr>
              <a:t>Беру паузу в этом году, буду готовиться к поступлению в следующем году</a:t>
            </a:r>
            <a:r>
              <a:rPr lang="en-US" sz="1600" i="1" dirty="0" smtClean="0">
                <a:solidFill>
                  <a:schemeClr val="dk1"/>
                </a:solidFill>
              </a:rPr>
              <a:t>”.</a:t>
            </a:r>
            <a:endParaRPr lang="ru-RU" sz="1600" i="1" dirty="0" smtClean="0">
              <a:solidFill>
                <a:schemeClr val="dk1"/>
              </a:solidFill>
            </a:endParaRPr>
          </a:p>
          <a:p>
            <a:r>
              <a:rPr lang="ru-RU" sz="1600" i="1" dirty="0">
                <a:solidFill>
                  <a:schemeClr val="dk1"/>
                </a:solidFill>
              </a:rPr>
              <a:t/>
            </a:r>
            <a:br>
              <a:rPr lang="ru-RU" sz="1600" i="1" dirty="0">
                <a:solidFill>
                  <a:schemeClr val="dk1"/>
                </a:solidFill>
              </a:rPr>
            </a:br>
            <a:r>
              <a:rPr lang="ru-RU" sz="1600" i="1" dirty="0">
                <a:solidFill>
                  <a:schemeClr val="dk1"/>
                </a:solidFill>
              </a:rPr>
              <a:t>Цитата: понадобилось всего пару месяцев, чтобы сказать спасибо человеку за ту работу, которую со мной </a:t>
            </a:r>
            <a:r>
              <a:rPr lang="ru-RU" sz="1600" i="1" dirty="0" smtClean="0">
                <a:solidFill>
                  <a:schemeClr val="dk1"/>
                </a:solidFill>
              </a:rPr>
              <a:t>прошли!..." </a:t>
            </a:r>
            <a:endParaRPr lang="ru-RU" sz="1600" i="1" dirty="0">
              <a:solidFill>
                <a:schemeClr val="dk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262" y="2027896"/>
            <a:ext cx="456249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35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51D24250-C189-411A-ABC7-9B6B06C87EBE}"/>
              </a:ext>
            </a:extLst>
          </p:cNvPr>
          <p:cNvSpPr/>
          <p:nvPr/>
        </p:nvSpPr>
        <p:spPr>
          <a:xfrm>
            <a:off x="0" y="723435"/>
            <a:ext cx="6096000" cy="691407"/>
          </a:xfrm>
          <a:prstGeom prst="rect">
            <a:avLst/>
          </a:prstGeom>
          <a:solidFill>
            <a:srgbClr val="E40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 smtClean="0"/>
              <a:t>“</a:t>
            </a:r>
            <a:r>
              <a:rPr lang="ru-RU" sz="2000" i="1" dirty="0" smtClean="0"/>
              <a:t>Мне сложно устроиться на работу</a:t>
            </a:r>
            <a:r>
              <a:rPr lang="en-US" sz="2000" i="1" dirty="0" smtClean="0"/>
              <a:t>”</a:t>
            </a:r>
            <a:endParaRPr lang="ru-RU" sz="2000" i="1" dirty="0"/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30BDDABD-09AF-444C-80A5-C502B312D820}"/>
              </a:ext>
            </a:extLst>
          </p:cNvPr>
          <p:cNvSpPr/>
          <p:nvPr/>
        </p:nvSpPr>
        <p:spPr>
          <a:xfrm>
            <a:off x="818119" y="75301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3" name="Рисунок 42" descr="Кавычки">
            <a:extLst>
              <a:ext uri="{FF2B5EF4-FFF2-40B4-BE49-F238E27FC236}">
                <a16:creationId xmlns:a16="http://schemas.microsoft.com/office/drawing/2014/main" id="{04929E16-51F4-41E5-A449-1BFB5B2774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0" y="754633"/>
            <a:ext cx="629009" cy="62900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3840" y="1681842"/>
            <a:ext cx="6096000" cy="430887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i="1" dirty="0">
                <a:solidFill>
                  <a:schemeClr val="dk1"/>
                </a:solidFill>
              </a:rPr>
              <a:t>Саша и Саша. В связи с тем, что у Саши ДЦП, он не может работать стоя дольше 4-х часов. Мы помогали ему с трудоустройством. </a:t>
            </a:r>
            <a:endParaRPr lang="en-US" sz="1600" i="1" dirty="0" smtClean="0">
              <a:solidFill>
                <a:schemeClr val="dk1"/>
              </a:solidFill>
            </a:endParaRPr>
          </a:p>
          <a:p>
            <a:r>
              <a:rPr lang="ru-RU" sz="1600" i="1" dirty="0" smtClean="0">
                <a:solidFill>
                  <a:schemeClr val="dk1"/>
                </a:solidFill>
              </a:rPr>
              <a:t>Волонтер </a:t>
            </a:r>
            <a:r>
              <a:rPr lang="ru-RU" sz="1600" i="1" dirty="0">
                <a:solidFill>
                  <a:schemeClr val="dk1"/>
                </a:solidFill>
              </a:rPr>
              <a:t>Саша Бобров помогал ему в течение 2-х месяцев. Начали с того, что сделали выпускнику хорошее резюме, сделали несколько вариантов, обсудили вакансии, на которые он может пойти, выслали резюме работодателям</a:t>
            </a:r>
            <a:r>
              <a:rPr lang="ru-RU" sz="1600" i="1" dirty="0" smtClean="0">
                <a:solidFill>
                  <a:schemeClr val="dk1"/>
                </a:solidFill>
              </a:rPr>
              <a:t>.</a:t>
            </a:r>
            <a:endParaRPr lang="en-US" sz="1600" i="1" dirty="0" smtClean="0">
              <a:solidFill>
                <a:schemeClr val="dk1"/>
              </a:solidFill>
            </a:endParaRPr>
          </a:p>
          <a:p>
            <a:r>
              <a:rPr lang="ru-RU" sz="1600" i="1" dirty="0" smtClean="0">
                <a:solidFill>
                  <a:schemeClr val="dk1"/>
                </a:solidFill>
              </a:rPr>
              <a:t>Саша-волонтер </a:t>
            </a:r>
            <a:r>
              <a:rPr lang="ru-RU" sz="1600" i="1" dirty="0">
                <a:solidFill>
                  <a:schemeClr val="dk1"/>
                </a:solidFill>
              </a:rPr>
              <a:t>провел для Саши-выпускника несколько тренировочных собеседований, которые помогли тому чувствовать себя увереннее. </a:t>
            </a:r>
            <a:endParaRPr lang="en-US" sz="1600" i="1" dirty="0" smtClean="0">
              <a:solidFill>
                <a:schemeClr val="dk1"/>
              </a:solidFill>
            </a:endParaRPr>
          </a:p>
          <a:p>
            <a:r>
              <a:rPr lang="ru-RU" sz="1600" i="1" dirty="0" smtClean="0">
                <a:solidFill>
                  <a:schemeClr val="dk1"/>
                </a:solidFill>
              </a:rPr>
              <a:t>Он </a:t>
            </a:r>
            <a:r>
              <a:rPr lang="ru-RU" sz="1600" i="1" dirty="0">
                <a:solidFill>
                  <a:schemeClr val="dk1"/>
                </a:solidFill>
              </a:rPr>
              <a:t>сходил на 5 собеседований, но в течение долгого времени не мог трудоустроиться. Благодаря волонтеру, я смог увидеть шире возможности для себя, посмотреть на другие вакансии, по-другому начать разговаривать с работодателями, и чувствовать себя совсем по-другому, намного увереннее и спокойнее, и не бояться выбирать ту работу для себя, которая мне нужна, а не хвататься за первый подвернувшийся вариант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04"/>
          <a:stretch/>
        </p:blipFill>
        <p:spPr>
          <a:xfrm>
            <a:off x="7267167" y="1812481"/>
            <a:ext cx="3705632" cy="399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83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51D24250-C189-411A-ABC7-9B6B06C87EBE}"/>
              </a:ext>
            </a:extLst>
          </p:cNvPr>
          <p:cNvSpPr/>
          <p:nvPr/>
        </p:nvSpPr>
        <p:spPr>
          <a:xfrm>
            <a:off x="0" y="723435"/>
            <a:ext cx="6096000" cy="691407"/>
          </a:xfrm>
          <a:prstGeom prst="rect">
            <a:avLst/>
          </a:prstGeom>
          <a:solidFill>
            <a:srgbClr val="E40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/>
              <a:t>“</a:t>
            </a:r>
            <a:r>
              <a:rPr lang="ru-RU" i="1" dirty="0" smtClean="0"/>
              <a:t>Я не знаю как собрать шкаф</a:t>
            </a:r>
            <a:r>
              <a:rPr lang="en-US" i="1" dirty="0" smtClean="0"/>
              <a:t>”</a:t>
            </a:r>
            <a:endParaRPr lang="ru-RU" i="1" dirty="0"/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30BDDABD-09AF-444C-80A5-C502B312D820}"/>
              </a:ext>
            </a:extLst>
          </p:cNvPr>
          <p:cNvSpPr/>
          <p:nvPr/>
        </p:nvSpPr>
        <p:spPr>
          <a:xfrm>
            <a:off x="818119" y="75301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3" name="Рисунок 42" descr="Кавычки">
            <a:extLst>
              <a:ext uri="{FF2B5EF4-FFF2-40B4-BE49-F238E27FC236}">
                <a16:creationId xmlns:a16="http://schemas.microsoft.com/office/drawing/2014/main" id="{04929E16-51F4-41E5-A449-1BFB5B2774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0" y="754633"/>
            <a:ext cx="629009" cy="62900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14504" y="1907985"/>
            <a:ext cx="578149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>
                <a:solidFill>
                  <a:schemeClr val="dk1"/>
                </a:solidFill>
              </a:rPr>
              <a:t>Олег сам обратился к нам в программу, чтобы мы помогли ему в бытовом вопросе. </a:t>
            </a:r>
            <a:endParaRPr lang="en-US" sz="1600" i="1" dirty="0" smtClean="0">
              <a:solidFill>
                <a:schemeClr val="dk1"/>
              </a:solidFill>
            </a:endParaRPr>
          </a:p>
          <a:p>
            <a:r>
              <a:rPr lang="ru-RU" sz="1600" i="1" dirty="0" smtClean="0">
                <a:solidFill>
                  <a:schemeClr val="dk1"/>
                </a:solidFill>
              </a:rPr>
              <a:t>Возникли </a:t>
            </a:r>
            <a:r>
              <a:rPr lang="ru-RU" sz="1600" i="1" dirty="0">
                <a:solidFill>
                  <a:schemeClr val="dk1"/>
                </a:solidFill>
              </a:rPr>
              <a:t>сложности при сборке нового шкафа: не хватало опыта, знаний и элементарных инструментов. Мы сразу договорились с волонтером - Ириной Кириченко, она вместе с братом приехала к нему в выходной, чтобы помочь. </a:t>
            </a:r>
            <a:endParaRPr lang="en-US" sz="1600" i="1" dirty="0" smtClean="0">
              <a:solidFill>
                <a:schemeClr val="dk1"/>
              </a:solidFill>
            </a:endParaRPr>
          </a:p>
          <a:p>
            <a:r>
              <a:rPr lang="ru-RU" sz="1600" i="1" dirty="0" smtClean="0">
                <a:solidFill>
                  <a:schemeClr val="dk1"/>
                </a:solidFill>
              </a:rPr>
              <a:t>Олег </a:t>
            </a:r>
            <a:r>
              <a:rPr lang="ru-RU" sz="1600" i="1" dirty="0">
                <a:solidFill>
                  <a:schemeClr val="dk1"/>
                </a:solidFill>
              </a:rPr>
              <a:t>был так удивлен и вдохновлен оказанной помощью, что обращался после этого еще несколько раз по другим вопросам, в которых ему нужна была помощь. </a:t>
            </a:r>
            <a:endParaRPr lang="en-US" sz="1600" i="1" dirty="0" smtClean="0">
              <a:solidFill>
                <a:schemeClr val="dk1"/>
              </a:solidFill>
            </a:endParaRPr>
          </a:p>
          <a:p>
            <a:endParaRPr lang="en-US" sz="1600" i="1" dirty="0">
              <a:solidFill>
                <a:schemeClr val="dk1"/>
              </a:solidFill>
            </a:endParaRPr>
          </a:p>
          <a:p>
            <a:r>
              <a:rPr lang="ru-RU" sz="1600" i="1" dirty="0" smtClean="0">
                <a:solidFill>
                  <a:schemeClr val="dk1"/>
                </a:solidFill>
              </a:rPr>
              <a:t>Олег </a:t>
            </a:r>
            <a:r>
              <a:rPr lang="ru-RU" sz="1600" i="1" dirty="0">
                <a:solidFill>
                  <a:schemeClr val="dk1"/>
                </a:solidFill>
              </a:rPr>
              <a:t>сказал, что для него очень ценно участие в проекте, он готов продолжать участие и рекомендовать другим выпускникам. </a:t>
            </a:r>
          </a:p>
        </p:txBody>
      </p:sp>
      <p:pic>
        <p:nvPicPr>
          <p:cNvPr id="2050" name="Picture 2" descr="https://sun9-40.userapi.com/impg/6Z_8x5KMj3_8j6b2itfHlMSKlJ_7wWstR4SoQA/MaEUsF31LKg.jpg?size=1620x2160&amp;quality=96&amp;sign=95aceb974e2044215ff5d176cbf68acf&amp;type=album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8"/>
          <a:stretch/>
        </p:blipFill>
        <p:spPr bwMode="auto">
          <a:xfrm>
            <a:off x="7250544" y="1562416"/>
            <a:ext cx="3454401" cy="4250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73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околение выбор">
  <a:themeElements>
    <a:clrScheme name="Поколение выбор">
      <a:dk1>
        <a:srgbClr val="000000"/>
      </a:dk1>
      <a:lt1>
        <a:srgbClr val="FFFFFF"/>
      </a:lt1>
      <a:dk2>
        <a:srgbClr val="E41E2E"/>
      </a:dk2>
      <a:lt2>
        <a:srgbClr val="FFFFFF"/>
      </a:lt2>
      <a:accent1>
        <a:srgbClr val="E41E2E"/>
      </a:accent1>
      <a:accent2>
        <a:srgbClr val="FFFFFF"/>
      </a:accent2>
      <a:accent3>
        <a:srgbClr val="000000"/>
      </a:accent3>
      <a:accent4>
        <a:srgbClr val="E41E2E"/>
      </a:accent4>
      <a:accent5>
        <a:srgbClr val="E41E2E"/>
      </a:accent5>
      <a:accent6>
        <a:srgbClr val="000000"/>
      </a:accent6>
      <a:hlink>
        <a:srgbClr val="0070C0"/>
      </a:hlink>
      <a:folHlink>
        <a:srgbClr val="B9AD8D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околение выбор" id="{AD8347B4-50D5-4521-956D-A657322042CC}" vid="{34152526-AFE3-49FD-B895-E44F7D59139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Поколение выбор</Template>
  <TotalTime>17844</TotalTime>
  <Words>1074</Words>
  <Application>Microsoft Office PowerPoint</Application>
  <PresentationFormat>Широкоэкранный</PresentationFormat>
  <Paragraphs>94</Paragraphs>
  <Slides>10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1" baseType="lpstr">
      <vt:lpstr>Arial</vt:lpstr>
      <vt:lpstr>Arial Black</vt:lpstr>
      <vt:lpstr>Calibri</vt:lpstr>
      <vt:lpstr>Century Gothic</vt:lpstr>
      <vt:lpstr>Cera Condensed CY Black</vt:lpstr>
      <vt:lpstr>Cera CY</vt:lpstr>
      <vt:lpstr>Cera CY Light</vt:lpstr>
      <vt:lpstr>Gotham Pro</vt:lpstr>
      <vt:lpstr>Montserrat</vt:lpstr>
      <vt:lpstr>PFDinTextCompPro-Medium</vt:lpstr>
      <vt:lpstr>Поколение выбор</vt:lpstr>
      <vt:lpstr>Презентация PowerPoint</vt:lpstr>
      <vt:lpstr>Презентация PowerPoint</vt:lpstr>
      <vt:lpstr>НАПРАВЛЕНИЯ ОКАЗАНИЯ ПОДДЕРЖКИ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Yum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Andrievskaya, Lyudmila</dc:creator>
  <cp:lastModifiedBy>Andrievskaya, Lyudmila (Contractor)</cp:lastModifiedBy>
  <cp:revision>214</cp:revision>
  <dcterms:created xsi:type="dcterms:W3CDTF">2019-03-13T13:34:31Z</dcterms:created>
  <dcterms:modified xsi:type="dcterms:W3CDTF">2021-07-01T04:18:01Z</dcterms:modified>
</cp:coreProperties>
</file>