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Montserrat Black" panose="020B0604020202020204" charset="-52"/>
      <p:bold r:id="rId11"/>
      <p:boldItalic r:id="rId12"/>
    </p:embeddedFon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Montserrat SemiBold" panose="020B0604020202020204" charset="-52"/>
      <p:regular r:id="rId17"/>
      <p:bold r:id="rId18"/>
      <p:italic r:id="rId19"/>
      <p:boldItalic r:id="rId20"/>
    </p:embeddedFont>
    <p:embeddedFont>
      <p:font typeface="Microsoft Sans Serif" panose="020B060402020202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ExtraBold" panose="020B0604020202020204" charset="-52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3028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Центр 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jp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jp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jp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73977467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hyperlink" Target="https://rk-kmk.ru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vk.com/scte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73977467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rvilina2016@yandex.r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904662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РЕГИОНАЛЬНЫЙ ЭТАП</a:t>
            </a:r>
            <a:endParaRPr sz="2200" b="1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600020" y="5087165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00020" y="5600699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600020" y="6114233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490112" y="4964050"/>
            <a:ext cx="607325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ВОЛОНТЕРСКИЙ  ЦЕНТР «НЕРАВНОДУШНЫЕ»</a:t>
            </a:r>
            <a:endParaRPr lang="ru-RU" dirty="0"/>
          </a:p>
        </p:txBody>
      </p:sp>
      <p:sp>
        <p:nvSpPr>
          <p:cNvPr id="98" name="Google Shape;98;p1"/>
          <p:cNvSpPr/>
          <p:nvPr/>
        </p:nvSpPr>
        <p:spPr>
          <a:xfrm>
            <a:off x="4600020" y="5524773"/>
            <a:ext cx="5963347" cy="50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НОМИНАЦИЯ – «СТРАНА ВОЗМОЖНОСТЕЙ»</a:t>
            </a:r>
            <a:endParaRPr lang="ru-RU" sz="1800" dirty="0"/>
          </a:p>
        </p:txBody>
      </p:sp>
      <p:sp>
        <p:nvSpPr>
          <p:cNvPr id="99" name="Google Shape;99;p1"/>
          <p:cNvSpPr/>
          <p:nvPr/>
        </p:nvSpPr>
        <p:spPr>
          <a:xfrm>
            <a:off x="4749421" y="6053599"/>
            <a:ext cx="5565599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АВТОР – САРВИЛИНА АЛЕКСАНДРА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140190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07" y="1948341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738603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4703" y="1292739"/>
            <a:ext cx="2374195" cy="363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121625" y="3472092"/>
            <a:ext cx="5568286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Студенты Крымского многопрофильного колледжа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ru-RU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все курсы (15-20 лет)</a:t>
            </a:r>
            <a:endParaRPr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07" y="3263779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89279" y="3327703"/>
            <a:ext cx="4031204" cy="45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800"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</a:t>
            </a:r>
            <a:r>
              <a:rPr lang="ru-RU" sz="18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аудитория: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79" y="4299891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89279" y="4299891"/>
            <a:ext cx="3844467" cy="4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800"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" y="5397692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97453" y="5468953"/>
            <a:ext cx="4017424" cy="48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800"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</a:p>
        </p:txBody>
      </p:sp>
      <p:sp>
        <p:nvSpPr>
          <p:cNvPr id="124" name="Google Shape;124;p2"/>
          <p:cNvSpPr txBox="1"/>
          <p:nvPr/>
        </p:nvSpPr>
        <p:spPr>
          <a:xfrm>
            <a:off x="4112309" y="4146063"/>
            <a:ext cx="5577601" cy="114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Повышение 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социальной активности обучающихся </a:t>
            </a:r>
            <a:endParaRPr lang="ru-RU" dirty="0" smtClean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buClr>
                <a:schemeClr val="dk1"/>
              </a:buClr>
              <a:buSzPts val="1400"/>
            </a:pP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ГАПОУ 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РК </a:t>
            </a: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«КМК», 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посредством создания волонтерского центра </a:t>
            </a: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 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базе учебного заведения и вовлечение молодежи в активную общественную и волонтерскую деятельность. </a:t>
            </a:r>
            <a:endParaRPr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121624" y="5397692"/>
            <a:ext cx="5499511" cy="10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Информационное 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освещение деятельности </a:t>
            </a: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ВЦ, обучение, 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проведение мероприятий, способствующих выявлению потенциала </a:t>
            </a: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обучающихся.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776687" y="3184791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13" y="1948341"/>
            <a:ext cx="3889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Актуальность и социальная </a:t>
            </a:r>
            <a:endParaRPr lang="ru-RU" sz="18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значимость </a:t>
            </a:r>
            <a:r>
              <a:rPr lang="ru-RU" sz="18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r>
              <a:rPr lang="ru-RU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br>
              <a:rPr lang="ru-RU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7" t="14400" r="19219"/>
          <a:stretch/>
        </p:blipFill>
        <p:spPr>
          <a:xfrm>
            <a:off x="9630579" y="1768385"/>
            <a:ext cx="2582319" cy="2990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2309" y="1722139"/>
            <a:ext cx="57123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SemiBold" panose="020B0604020202020204" charset="-52"/>
              </a:rPr>
              <a:t>Низкая социальная активность обучающихся ГАПОУ РК «Крымский многопрофильный колледж». </a:t>
            </a:r>
            <a:r>
              <a:rPr lang="ru-RU" dirty="0" smtClean="0">
                <a:latin typeface="Montserrat SemiBold" panose="020B0604020202020204" charset="-52"/>
              </a:rPr>
              <a:t>Согласно Концепции развития добровольчества до 2025 г. результат - </a:t>
            </a:r>
            <a:r>
              <a:rPr lang="ru-RU" dirty="0">
                <a:latin typeface="Montserrat SemiBold" panose="020B0604020202020204" charset="-52"/>
              </a:rPr>
              <a:t>увеличение количества граждан, участвующих в </a:t>
            </a:r>
            <a:r>
              <a:rPr lang="ru-RU" dirty="0" smtClean="0">
                <a:latin typeface="Montserrat SemiBold" panose="020B0604020202020204" charset="-52"/>
              </a:rPr>
              <a:t>добровольческой (волонтерской</a:t>
            </a:r>
            <a:r>
              <a:rPr lang="ru-RU" dirty="0">
                <a:latin typeface="Montserrat SemiBold" panose="020B0604020202020204" charset="-52"/>
              </a:rPr>
              <a:t>) деятельности; обеспечение условий и расширение возможностей для </a:t>
            </a:r>
            <a:r>
              <a:rPr lang="ru-RU" dirty="0" smtClean="0">
                <a:latin typeface="Montserrat SemiBold" panose="020B0604020202020204" charset="-52"/>
              </a:rPr>
              <a:t>участия граждан РФ в добровольческой деятельности</a:t>
            </a:r>
            <a:r>
              <a:rPr lang="ru-RU" dirty="0">
                <a:latin typeface="Montserrat SemiBold" panose="020B0604020202020204" charset="-5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2764" y="2128901"/>
            <a:ext cx="7047795" cy="3451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1161895" y="2211074"/>
            <a:ext cx="7018664" cy="33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Основные мероприятия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( 2021 год)</a:t>
            </a:r>
            <a:endParaRPr sz="6400" dirty="0"/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 5 субботников;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- 14 </a:t>
            </a: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муниципальных и республиканских 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акций;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 </a:t>
            </a: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16 мероприятий в качестве 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участников;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 </a:t>
            </a: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 человека окружной Добро Фестиваль Мы 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вместе;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 </a:t>
            </a: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волонтеры акции взаимопомощи Мы вместе (в пунктах вакцинации, МФЦ, высадка аллеи на станции скорой помощи с. Почтовое, Бахчисарайского р-на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Городской </a:t>
            </a: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турнир по пейнтболу -1 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место;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спортивные </a:t>
            </a: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соревнования "Первый" 1 место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Волонтеры Республиканской премии общественного признания для детей и подростков с ОВЗ «Преград нет»;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Волонтеры Дня молодёжи 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6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Волонтеры Парада Победы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5492" y="2128901"/>
            <a:ext cx="2683956" cy="33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77608" y="4389573"/>
            <a:ext cx="6558105" cy="119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63599" y="3737554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r="14126"/>
          <a:stretch/>
        </p:blipFill>
        <p:spPr>
          <a:xfrm>
            <a:off x="8217410" y="1754403"/>
            <a:ext cx="3996035" cy="366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3900" y="1824359"/>
            <a:ext cx="7663650" cy="382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0" y="1915166"/>
            <a:ext cx="7802881" cy="366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Основные мероприятия:</a:t>
            </a:r>
            <a:endParaRPr dirty="0"/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Организовано 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общежитии колледжа и колледже 12 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акций;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-посещали ветеранов;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проведен 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ежегодный Урок добра в СОШ № 6 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                              г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Симферополя;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проведены тренинги при поддержке АНО «Дом молодёжи»;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Проведен турнир по волейболу между колледжами                             г. Симферополя;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Проведен конкурс видеороликов «Наша Победа!»;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Проведен </a:t>
            </a:r>
            <a:r>
              <a:rPr lang="ru-RU" sz="1800" dirty="0" err="1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квиз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ко Дню России;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      - 3 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человека финалисты Всероссийского конкурса 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                      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   «Большая перемена»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0768" y="2185295"/>
            <a:ext cx="2683956" cy="33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244777" y="4389573"/>
            <a:ext cx="6558105" cy="119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63599" y="3737554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16783" r="7442"/>
          <a:stretch/>
        </p:blipFill>
        <p:spPr>
          <a:xfrm>
            <a:off x="7750540" y="2185295"/>
            <a:ext cx="4448358" cy="32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907960"/>
            <a:ext cx="2099474" cy="52479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0" y="200114"/>
            <a:ext cx="37163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037231"/>
            <a:ext cx="1429039" cy="39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dirty="0"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924" y="1569493"/>
            <a:ext cx="7315049" cy="4806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1161895" y="2211075"/>
            <a:ext cx="6454450" cy="18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0768" y="2185295"/>
            <a:ext cx="2683956" cy="33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6950" y="1722138"/>
            <a:ext cx="6992114" cy="446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Качественные и количественные результаты:</a:t>
            </a:r>
            <a:endParaRPr dirty="0"/>
          </a:p>
          <a:p>
            <a:pPr lvl="0">
              <a:buClr>
                <a:schemeClr val="lt1"/>
              </a:buClr>
              <a:buSzPts val="1800"/>
            </a:pPr>
            <a:r>
              <a:rPr lang="ru-RU" sz="1600" dirty="0" smtClean="0">
                <a:latin typeface="Montserrat SemiBold" panose="020B0604020202020204" charset="-52"/>
              </a:rPr>
              <a:t>- Целевой </a:t>
            </a:r>
            <a:r>
              <a:rPr lang="ru-RU" sz="1600" dirty="0">
                <a:latin typeface="Montserrat SemiBold" panose="020B0604020202020204" charset="-52"/>
              </a:rPr>
              <a:t>показатель доли обучающихся, занимающихся систематической волонтерской деятельностью 52 </a:t>
            </a:r>
            <a:r>
              <a:rPr lang="ru-RU" sz="1600" dirty="0" smtClean="0">
                <a:latin typeface="Montserrat SemiBold" panose="020B0604020202020204" charset="-52"/>
              </a:rPr>
              <a:t>человека.</a:t>
            </a:r>
          </a:p>
          <a:p>
            <a:pPr lvl="0">
              <a:buClr>
                <a:schemeClr val="lt1"/>
              </a:buClr>
              <a:buSzPts val="1800"/>
            </a:pPr>
            <a:r>
              <a:rPr lang="ru-RU" sz="1600" dirty="0" smtClean="0">
                <a:latin typeface="Montserrat SemiBold" panose="020B0604020202020204" charset="-52"/>
              </a:rPr>
              <a:t>- Всероссийский </a:t>
            </a:r>
            <a:r>
              <a:rPr lang="ru-RU" sz="1600" dirty="0">
                <a:latin typeface="Montserrat SemiBold" panose="020B0604020202020204" charset="-52"/>
              </a:rPr>
              <a:t>конкурс «Регион добрых дел 2021» (получение гранта на создание волонтерского центра на безе ГАПОУ РК «КМК») </a:t>
            </a:r>
            <a:endParaRPr lang="ru-RU" sz="1600" dirty="0" smtClean="0">
              <a:latin typeface="Montserrat SemiBold" panose="020B0604020202020204" charset="-52"/>
            </a:endParaRPr>
          </a:p>
          <a:p>
            <a:pPr lvl="0">
              <a:buClr>
                <a:schemeClr val="lt1"/>
              </a:buClr>
              <a:buSzPts val="1800"/>
            </a:pPr>
            <a:r>
              <a:rPr lang="ru-RU" sz="1600" dirty="0" smtClean="0">
                <a:latin typeface="Montserrat SemiBold" panose="020B0604020202020204" charset="-52"/>
              </a:rPr>
              <a:t>- Всероссийский отбор </a:t>
            </a:r>
            <a:r>
              <a:rPr lang="ru-RU" sz="1600" dirty="0">
                <a:latin typeface="Montserrat SemiBold" panose="020B0604020202020204" charset="-52"/>
              </a:rPr>
              <a:t>«Передовые технологии подготовки профессиональных кадров» в номинации «Социальная практика» 2021 г</a:t>
            </a:r>
            <a:r>
              <a:rPr lang="ru-RU" sz="1600" dirty="0" smtClean="0">
                <a:latin typeface="Montserrat SemiBold" panose="020B0604020202020204" charset="-52"/>
              </a:rPr>
              <a:t>.(финалисты)</a:t>
            </a:r>
          </a:p>
          <a:p>
            <a:pPr lvl="0">
              <a:buClr>
                <a:schemeClr val="lt1"/>
              </a:buClr>
              <a:buSzPts val="1800"/>
            </a:pPr>
            <a:r>
              <a:rPr lang="ru-RU" sz="1600" dirty="0" smtClean="0">
                <a:latin typeface="Montserrat SemiBold" panose="020B0604020202020204" charset="-52"/>
              </a:rPr>
              <a:t>- Три финалиста </a:t>
            </a:r>
            <a:r>
              <a:rPr lang="ru-RU" sz="1600" dirty="0">
                <a:latin typeface="Montserrat SemiBold" panose="020B0604020202020204" charset="-52"/>
              </a:rPr>
              <a:t>Всероссийского конкурса «Большая перемена» 2021 </a:t>
            </a:r>
            <a:r>
              <a:rPr lang="ru-RU" sz="1600" dirty="0" smtClean="0">
                <a:latin typeface="Montserrat SemiBold" panose="020B0604020202020204" charset="-52"/>
              </a:rPr>
              <a:t>г</a:t>
            </a:r>
          </a:p>
          <a:p>
            <a:pPr lvl="0">
              <a:buClr>
                <a:schemeClr val="lt1"/>
              </a:buClr>
              <a:buSzPts val="1800"/>
            </a:pPr>
            <a:r>
              <a:rPr lang="ru-RU" sz="1600" dirty="0" smtClean="0">
                <a:latin typeface="Montserrat SemiBold" panose="020B0604020202020204" charset="-52"/>
              </a:rPr>
              <a:t> - Финалист </a:t>
            </a:r>
            <a:r>
              <a:rPr lang="en-US" sz="1600" dirty="0" smtClean="0">
                <a:latin typeface="Montserrat SemiBold" panose="020B0604020202020204" charset="-52"/>
              </a:rPr>
              <a:t>III</a:t>
            </a:r>
            <a:r>
              <a:rPr lang="ru-RU" sz="1600" dirty="0" smtClean="0">
                <a:latin typeface="Montserrat SemiBold" panose="020B0604020202020204" charset="-52"/>
              </a:rPr>
              <a:t> Всероссийского конкурса лучших практик               </a:t>
            </a:r>
          </a:p>
          <a:p>
            <a:pPr marL="285750" lvl="0" indent="-285750">
              <a:buClr>
                <a:schemeClr val="lt1"/>
              </a:buClr>
              <a:buSzPts val="1800"/>
              <a:buFontTx/>
              <a:buChar char="-"/>
            </a:pPr>
            <a:r>
              <a:rPr lang="ru-RU" sz="1600" dirty="0">
                <a:latin typeface="Montserrat SemiBold" panose="020B0604020202020204" charset="-52"/>
              </a:rPr>
              <a:t> </a:t>
            </a:r>
            <a:r>
              <a:rPr lang="ru-RU" sz="1600" dirty="0" smtClean="0">
                <a:latin typeface="Montserrat SemiBold" panose="020B0604020202020204" charset="-52"/>
              </a:rPr>
              <a:t> студенческих организаций ПОО в номинации «Лучшая  </a:t>
            </a:r>
          </a:p>
          <a:p>
            <a:pPr marL="285750" lvl="0" indent="-285750">
              <a:buClr>
                <a:schemeClr val="lt1"/>
              </a:buClr>
              <a:buSzPts val="1800"/>
              <a:buFontTx/>
              <a:buChar char="-"/>
            </a:pPr>
            <a:r>
              <a:rPr lang="ru-RU" sz="1600" dirty="0">
                <a:latin typeface="Montserrat SemiBold" panose="020B0604020202020204" charset="-52"/>
              </a:rPr>
              <a:t> </a:t>
            </a:r>
            <a:r>
              <a:rPr lang="ru-RU" sz="1600" dirty="0" smtClean="0">
                <a:latin typeface="Montserrat SemiBold" panose="020B0604020202020204" charset="-52"/>
              </a:rPr>
              <a:t>      практика в неформальном образовании и повышении  </a:t>
            </a:r>
          </a:p>
          <a:p>
            <a:pPr marL="285750" lvl="0" indent="-285750">
              <a:buClr>
                <a:schemeClr val="lt1"/>
              </a:buClr>
              <a:buSzPts val="1800"/>
              <a:buFontTx/>
              <a:buChar char="-"/>
            </a:pPr>
            <a:r>
              <a:rPr lang="ru-RU" sz="1600" dirty="0">
                <a:latin typeface="Montserrat SemiBold" panose="020B0604020202020204" charset="-52"/>
              </a:rPr>
              <a:t> </a:t>
            </a:r>
            <a:r>
              <a:rPr lang="ru-RU" sz="1600" dirty="0" smtClean="0">
                <a:latin typeface="Montserrat SemiBold" panose="020B0604020202020204" charset="-52"/>
              </a:rPr>
              <a:t>        компетентности студентов»  </a:t>
            </a:r>
            <a:endParaRPr sz="1600" dirty="0">
              <a:latin typeface="Montserrat SemiBold" panose="020B0604020202020204" charset="-52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63599" y="3737554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27" y="728017"/>
            <a:ext cx="4012716" cy="60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45521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4955" y="2686908"/>
            <a:ext cx="6292547" cy="3864016"/>
          </a:xfrm>
        </p:spPr>
        <p:txBody>
          <a:bodyPr/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vk.com/public173977467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vk.com/sctec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https://rk-kmk.ru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47" y="2606805"/>
            <a:ext cx="3373497" cy="3373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0" y="0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2"/>
            <a:ext cx="8963568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323833"/>
            <a:ext cx="10449600" cy="45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604777" y="1323833"/>
            <a:ext cx="10449601" cy="6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ветераны, дети с ОВЗ, беженцы, жители и гости Республики Крым </a:t>
            </a:r>
            <a:endParaRPr sz="1600" dirty="0"/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525" y="1929713"/>
            <a:ext cx="10449602" cy="49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665119" y="1775476"/>
            <a:ext cx="10682632" cy="91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Волонтеры: студенты Крымского многопрофильного колледжа</a:t>
            </a:r>
            <a:r>
              <a:rPr lang="ru-RU" sz="19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9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9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527" y="2478697"/>
            <a:ext cx="10449600" cy="13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678767" y="2478697"/>
            <a:ext cx="10276453" cy="136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buClr>
                <a:schemeClr val="lt1"/>
              </a:buClr>
              <a:buSzPts val="1400"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АНО «</a:t>
            </a: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Дом молодёжи», Ресурсный центр поддержки добровольчества в сфере культуры безопасности и ликвидации последствий стихийных 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бедствий«, Управление молодежи, спорта и туризма при администрации г. Симферополя, Республиканская Молодежная  библиотека, КРУНБ им. И.Я. Франко, НКО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118" y="3964276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678767" y="3964276"/>
            <a:ext cx="10449599" cy="62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 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Госкомитет Молодёжной политики Республики Крым, Администрация г. Симферополя</a:t>
            </a:r>
            <a:endParaRPr sz="16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678767" y="4711317"/>
            <a:ext cx="10375611" cy="67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600" b="1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Сайт колледжа, страница ВЦ в социальной сети  </a:t>
            </a:r>
            <a:r>
              <a:rPr lang="en-US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VK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сайт Управления молодёжи, спорта и туризма при администрации г. Симферополя</a:t>
            </a:r>
            <a:endParaRPr sz="1600" dirty="0"/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527" y="5513034"/>
            <a:ext cx="10443850" cy="101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665119" y="5513034"/>
            <a:ext cx="10389259" cy="10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 –Победители «Регион Добрых дел 2021»,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Финалисты Республиканской премии общественного признания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«Крым молодёжный» 2020 г. в номинации «Проект года»,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2021 г. в номинации «Наставник года»</a:t>
            </a:r>
            <a:endParaRPr sz="1600" dirty="0"/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80712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967785" y="2033311"/>
            <a:ext cx="5363570" cy="106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96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 sz="9600" dirty="0"/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en-US" sz="8600" b="1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e-mail</a:t>
            </a:r>
            <a:r>
              <a:rPr lang="ru-RU" sz="8600" b="1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</a:t>
            </a:r>
            <a:r>
              <a:rPr lang="en-US" sz="8600" b="1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6"/>
              </a:rPr>
              <a:t>sarvilina2016@yandex.ru</a:t>
            </a:r>
            <a:endParaRPr lang="ru-RU" sz="8600" b="1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ru-RU" sz="8600" b="1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+7(978) 788-23-72</a:t>
            </a: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7327" y="2033311"/>
            <a:ext cx="5982518" cy="106494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353890" y="3144355"/>
            <a:ext cx="6345955" cy="247852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157315" y="3317377"/>
            <a:ext cx="4614482" cy="69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3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САЙТЫ, QR-КОДЫ</a:t>
            </a:r>
            <a:endParaRPr dirty="0"/>
          </a:p>
          <a:p>
            <a:pPr marL="0" marR="0" lvl="0" indent="0" algn="ctr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7" y="2293776"/>
            <a:ext cx="2703995" cy="2703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9296" y="3974171"/>
            <a:ext cx="5732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8"/>
              </a:rPr>
              <a:t>https</a:t>
            </a:r>
            <a:r>
              <a:rPr 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  <a:hlinkClick r:id="rId8"/>
              </a:rPr>
              <a:t>://</a:t>
            </a:r>
            <a:r>
              <a:rPr lang="en-US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8"/>
              </a:rPr>
              <a:t>vk.com/public173977467</a:t>
            </a:r>
            <a:endParaRPr lang="ru-RU" sz="28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649</Words>
  <Application>Microsoft Office PowerPoint</Application>
  <PresentationFormat>Произвольный</PresentationFormat>
  <Paragraphs>87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Montserrat Black</vt:lpstr>
      <vt:lpstr>Montserrat</vt:lpstr>
      <vt:lpstr>Montserrat SemiBold</vt:lpstr>
      <vt:lpstr>Microsoft Sans Serif</vt:lpstr>
      <vt:lpstr>Calibri</vt:lpstr>
      <vt:lpstr>Montserrat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RePack by Diakov</cp:lastModifiedBy>
  <cp:revision>13</cp:revision>
  <dcterms:created xsi:type="dcterms:W3CDTF">2020-03-24T07:41:27Z</dcterms:created>
  <dcterms:modified xsi:type="dcterms:W3CDTF">2022-07-13T19:06:32Z</dcterms:modified>
</cp:coreProperties>
</file>