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4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2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18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6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6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4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4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28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85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10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8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3E96-5B8C-40B5-BE3A-F61BB1274E5A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C397-2DA5-4AF4-8EAE-78D5F132A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0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5115" y="800521"/>
            <a:ext cx="865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Общероссийское общественное движение </a:t>
            </a:r>
          </a:p>
          <a:p>
            <a:pPr algn="ctr"/>
            <a:r>
              <a:rPr lang="ru-RU" sz="3600" b="1" dirty="0"/>
              <a:t>«НАРОДНЫЙ ФРОНТ «ЗА РОССИЮ»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4422" y="3363293"/>
            <a:ext cx="66577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Проект </a:t>
            </a:r>
          </a:p>
          <a:p>
            <a:pPr algn="ctr"/>
            <a:r>
              <a:rPr lang="ru-RU" sz="3200" b="1" i="1" dirty="0"/>
              <a:t>«ИМЯ ГЕРОЯ – ШКОЛЕ»</a:t>
            </a:r>
          </a:p>
        </p:txBody>
      </p:sp>
    </p:spTree>
    <p:extLst>
      <p:ext uri="{BB962C8B-B14F-4D97-AF65-F5344CB8AC3E}">
        <p14:creationId xmlns:p14="http://schemas.microsoft.com/office/powerpoint/2010/main" val="96640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87" y="82514"/>
            <a:ext cx="2385958" cy="2055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" y="331237"/>
            <a:ext cx="2432367" cy="15575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6371" y="4021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Общероссийское общественное движение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«НАРОДНЫЙ ФРОНТ «ЗА РОССИЮ»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66166" y="1308033"/>
            <a:ext cx="3976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«Имя героя – школе»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1690" y="2247867"/>
            <a:ext cx="4195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 проекта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через механизм присвоения российским школам имен выдающихся соотечественников развивать у учащихся интерес к более глубокому изучению истории и культуры своей страны, формировать у них высокие моральные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ориентиры на основе выдающихся поступков конкретных людей, развивать у них мнение о России как стране Героев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2337" y="2794170"/>
            <a:ext cx="6130835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121410" algn="l"/>
              </a:tabLst>
            </a:pPr>
            <a:r>
              <a:rPr lang="ru-RU" sz="1600" i="1" dirty="0">
                <a:latin typeface="Times New Roman" panose="02020603050405020304" pitchFamily="18" charset="0"/>
              </a:rPr>
              <a:t>Чьё имя может быть увековечено в названии школы:</a:t>
            </a:r>
          </a:p>
          <a:p>
            <a:pPr algn="ctr">
              <a:tabLst>
                <a:tab pos="1121410" algn="l"/>
              </a:tabLst>
            </a:pPr>
            <a:endParaRPr lang="ru-RU" sz="500" dirty="0">
              <a:latin typeface="Times New Roman" panose="02020603050405020304" pitchFamily="18" charset="0"/>
            </a:endParaRPr>
          </a:p>
          <a:p>
            <a:pPr algn="ctr">
              <a:tabLst>
                <a:tab pos="1121410" algn="l"/>
              </a:tabLst>
            </a:pPr>
            <a:r>
              <a:rPr lang="ru-RU" sz="1600" dirty="0">
                <a:latin typeface="Times New Roman" panose="02020603050405020304" pitchFamily="18" charset="0"/>
              </a:rPr>
              <a:t>1. Тот, кто за </a:t>
            </a:r>
            <a:r>
              <a:rPr lang="ru-RU" sz="1600" dirty="0">
                <a:effectLst/>
                <a:latin typeface="Times New Roman" panose="02020603050405020304" pitchFamily="18" charset="0"/>
              </a:rPr>
              <a:t>свой героический поступок награждён государственной наградой: героя СССР / Российской Федерации, орденом Мужества, медалью «За отвагу», другими наградами.</a:t>
            </a:r>
          </a:p>
          <a:p>
            <a:pPr algn="ctr">
              <a:tabLst>
                <a:tab pos="1121410" algn="l"/>
              </a:tabLst>
            </a:pPr>
            <a:endParaRPr lang="ru-RU" sz="500" dirty="0">
              <a:effectLst/>
              <a:latin typeface="Times New Roman" panose="02020603050405020304" pitchFamily="18" charset="0"/>
            </a:endParaRPr>
          </a:p>
          <a:p>
            <a:pPr algn="ctr">
              <a:tabLst>
                <a:tab pos="112141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</a:rPr>
              <a:t>2. Известный в регионе человек, внёсший свой вклад в защиту Отечества, отдавший жизнь за свою страну, за спасение других, ставший примером мужества, храбрости и самоотверженности, но по тем или иным причинам не получивший официального признания в виде государственных наград и званий.</a:t>
            </a:r>
          </a:p>
          <a:p>
            <a:pPr algn="ctr">
              <a:tabLst>
                <a:tab pos="1121410" algn="l"/>
              </a:tabLst>
            </a:pPr>
            <a:endParaRPr lang="ru-RU" sz="500" dirty="0">
              <a:effectLst/>
              <a:latin typeface="Times New Roman" panose="02020603050405020304" pitchFamily="18" charset="0"/>
            </a:endParaRPr>
          </a:p>
          <a:p>
            <a:pPr algn="ctr">
              <a:tabLst>
                <a:tab pos="1121410" algn="l"/>
              </a:tabLst>
            </a:pPr>
            <a:r>
              <a:rPr lang="ru-RU" sz="1600" dirty="0">
                <a:effectLst/>
                <a:latin typeface="Times New Roman" panose="02020603050405020304" pitchFamily="18" charset="0"/>
              </a:rPr>
              <a:t>3. Ими могут быть не только отдельные люди, но и воинские формирования, боевые отряды, совершившие подвиг как в годы Великой Отечественной войны, так и в других войнах и конфликтах, в которых принимала участие наша страна.</a:t>
            </a:r>
            <a:endParaRPr lang="ru-RU" sz="1600" dirty="0">
              <a:effectLst/>
            </a:endParaRPr>
          </a:p>
        </p:txBody>
      </p:sp>
      <p:pic>
        <p:nvPicPr>
          <p:cNvPr id="14" name="Picture 6" descr="http://img01.chitalnya.ru/upload/567/70670498209074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47" y="4788018"/>
            <a:ext cx="2856413" cy="181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24757" y="113031"/>
            <a:ext cx="340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реализации проекта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7500" y="606368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/>
              <a:t>Этапы проекта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024300" y="606368"/>
            <a:ext cx="2889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/>
              <a:t>Дополнения и разъяснения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4392" y="1286595"/>
            <a:ext cx="3100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Совещание в школе с участием руководства учебного заведения, классных руководителей, учителей, активистов ОНФ </a:t>
            </a:r>
          </a:p>
        </p:txBody>
      </p:sp>
      <p:sp>
        <p:nvSpPr>
          <p:cNvPr id="3072" name="Прямоугольник 3071"/>
          <p:cNvSpPr/>
          <p:nvPr/>
        </p:nvSpPr>
        <p:spPr>
          <a:xfrm>
            <a:off x="5314950" y="1286595"/>
            <a:ext cx="654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Определяются временные рамки реализации проекта, количество участвующих в нём групп школьников, их численный состав, из числа учителей назначаются кураторы групп, а из числа школьников - ответственные за отдельные направления реализации проекта</a:t>
            </a:r>
            <a:endParaRPr lang="ru-RU" sz="1600" dirty="0">
              <a:effectLst/>
            </a:endParaRPr>
          </a:p>
        </p:txBody>
      </p:sp>
      <p:sp>
        <p:nvSpPr>
          <p:cNvPr id="3073" name="Прямоугольник 3072"/>
          <p:cNvSpPr/>
          <p:nvPr/>
        </p:nvSpPr>
        <p:spPr>
          <a:xfrm>
            <a:off x="194392" y="2752323"/>
            <a:ext cx="2991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cs typeface="Times New Roman" panose="02020603050405020304" pitchFamily="18" charset="0"/>
              </a:rPr>
              <a:t>Работа коллективов школьников при поддержке </a:t>
            </a:r>
            <a:r>
              <a:rPr lang="ru-RU" sz="1600" dirty="0"/>
              <a:t>активистов РШ ОНФ, представителей патриотических и общественных организаций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075" name="Прямоугольник 3074"/>
          <p:cNvSpPr/>
          <p:nvPr/>
        </p:nvSpPr>
        <p:spPr>
          <a:xfrm>
            <a:off x="5314950" y="2629213"/>
            <a:ext cx="6470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Учащиеся общаются со своими родственниками, педагогами, работают с книгами, учебниками, интернет-ресурсами, собирают материал и делают выбор в пользу одного из героев. Затем педагоги распределяют обязанности между школьниками по организации основного мероприятия: подготовка текста выступления, презентации, поиск и печать наглядных материалов. Школьники работают над проектом.</a:t>
            </a:r>
          </a:p>
        </p:txBody>
      </p:sp>
      <p:sp>
        <p:nvSpPr>
          <p:cNvPr id="3077" name="Прямоугольник 3076"/>
          <p:cNvSpPr/>
          <p:nvPr/>
        </p:nvSpPr>
        <p:spPr>
          <a:xfrm>
            <a:off x="406989" y="4514400"/>
            <a:ext cx="23187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Подготовка и проведение торжественного мероприятия</a:t>
            </a:r>
          </a:p>
        </p:txBody>
      </p:sp>
      <p:sp>
        <p:nvSpPr>
          <p:cNvPr id="3079" name="Прямоугольник 3078"/>
          <p:cNvSpPr/>
          <p:nvPr/>
        </p:nvSpPr>
        <p:spPr>
          <a:xfrm>
            <a:off x="908674" y="5911937"/>
            <a:ext cx="131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Дальнейшие действия</a:t>
            </a:r>
          </a:p>
        </p:txBody>
      </p:sp>
      <p:sp>
        <p:nvSpPr>
          <p:cNvPr id="3081" name="Прямоугольник 3080"/>
          <p:cNvSpPr/>
          <p:nvPr/>
        </p:nvSpPr>
        <p:spPr>
          <a:xfrm>
            <a:off x="4621002" y="5911937"/>
            <a:ext cx="7255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школе может быть создан стенд, посвященный герою; открыт музей; организован уход за памятником герою, возможны другие форматы.</a:t>
            </a:r>
          </a:p>
        </p:txBody>
      </p:sp>
      <p:sp>
        <p:nvSpPr>
          <p:cNvPr id="3082" name="Прямоугольник 3081"/>
          <p:cNvSpPr/>
          <p:nvPr/>
        </p:nvSpPr>
        <p:spPr>
          <a:xfrm>
            <a:off x="4607582" y="4514400"/>
            <a:ext cx="7255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Культурно-патриотическое мероприятие в актовом зале – кульминация работы учащихся школы и педагогического коллектива. </a:t>
            </a:r>
            <a:r>
              <a:rPr lang="ru-RU" sz="1600" dirty="0">
                <a:cs typeface="Times New Roman" panose="02020603050405020304" pitchFamily="18" charset="0"/>
              </a:rPr>
              <a:t>Группы школьников поочерёдно презентуют свои проекты, отстаивая кандидатуру своего героя. По завершению выступлений проходит голосование за представленные кандидатуры.</a:t>
            </a:r>
          </a:p>
        </p:txBody>
      </p:sp>
      <p:sp>
        <p:nvSpPr>
          <p:cNvPr id="3083" name="Стрелка вправо 3082"/>
          <p:cNvSpPr/>
          <p:nvPr/>
        </p:nvSpPr>
        <p:spPr>
          <a:xfrm>
            <a:off x="3907693" y="1618479"/>
            <a:ext cx="795757" cy="39052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907693" y="3218779"/>
            <a:ext cx="795757" cy="39052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3186374" y="4857745"/>
            <a:ext cx="795757" cy="39052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3186374" y="6009061"/>
            <a:ext cx="795757" cy="390525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2" y="230160"/>
            <a:ext cx="1204968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453471" y="319344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ea typeface="Times New Roman" panose="02020603050405020304" pitchFamily="18" charset="0"/>
              </a:rPr>
              <a:t>Школьники, 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их учителя и родители (при желании они могут выполнять роль «группы поддержки»), руководство школы, ветераны Великой Отечественной войны, участники других войн и вооружённых конфликтов, активисты ОНФ, представители администрации, общественных организаций, региональной топонимической комиссии, историки, родственники, либо потомки героя (по возможности), другие категории участников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09330" y="149229"/>
            <a:ext cx="618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торжественного мероприятия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03022" y="617177"/>
            <a:ext cx="25574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Подготовка мероприятия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86492" y="1299678"/>
            <a:ext cx="56678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Предусматривает проработку следующих вопросов: регистрация участников, подготовка раздаточных материалов, гардероб, кофе-брейк (по возможности), внутреннее оформление школы (шары в цветах российского флага, Георгиевская лента, местная символика), стенды с наглядными материалами, приглашение представителей СМИ</a:t>
            </a:r>
            <a:endParaRPr lang="ru-RU" sz="1400" dirty="0"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66405" y="2680997"/>
            <a:ext cx="2430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Участники мероприятия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00073" y="4744817"/>
            <a:ext cx="2563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Содержание мероприятия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53471" y="523246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Группы школьников поочерёдно презентуют свои проекты, отстаивая кандидатуру своего героя. Затем проходит голосование за представленные кандидатуры и объявляются результаты. Директор учебного заведения, кто-то из родителей школьников, участники боевых действий делают краткие выступления перед аудиторией. Представители общественных организаций могут выступить с программой патриотического содержания</a:t>
            </a:r>
          </a:p>
        </p:txBody>
      </p:sp>
      <p:pic>
        <p:nvPicPr>
          <p:cNvPr id="22" name="Рисунок 21" descr="http://onf.ru/sites/default/files/cms/wp-content/uploads/2014/01/IMG_84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" y="5152626"/>
            <a:ext cx="2361157" cy="154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descr="http://onf.ru/sites/default/files/cms/wp-content/uploads/2014/01/IMG_84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1" y="3038592"/>
            <a:ext cx="2361157" cy="15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76" y="5152626"/>
            <a:ext cx="2361157" cy="15608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42" y="230160"/>
            <a:ext cx="1204968" cy="1037844"/>
          </a:xfrm>
          <a:prstGeom prst="rect">
            <a:avLst/>
          </a:prstGeom>
        </p:spPr>
      </p:pic>
      <p:pic>
        <p:nvPicPr>
          <p:cNvPr id="4098" name="Picture 2" descr="http://mosaica.ru/sites/default/files/news/preview/2011/05/30/d0bfd183d188d0bad0b8d0b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" y="945575"/>
            <a:ext cx="2361157" cy="15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44.ru/media/k2/items/cache/0a47a31ecf1649c40be3821bbc214aed_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62" y="960958"/>
            <a:ext cx="2361157" cy="15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n-museum.ru/vestnik/photo10/decade11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001" y="3100328"/>
            <a:ext cx="2350918" cy="155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8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onf.ru/sites/default/files/cms/wp-content/uploads/2014/01/IMG_84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07" y="1257604"/>
            <a:ext cx="2785428" cy="181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onf.ru/sites/default/files/cms/wp-content/uploads/2014/01/IMG_8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898" y="1739639"/>
            <a:ext cx="2785428" cy="181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nf.ru/sites/default/files/cms/wp-content/uploads/2014/02/Makovkin-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3" y="4288071"/>
            <a:ext cx="2785428" cy="18120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2924" y="219760"/>
            <a:ext cx="6657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торжественного мероприятия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4075" y="4068763"/>
            <a:ext cx="5053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Санкт-Петербурге 25 января 2014 г. в преддверии празднования 70-летнего юбилея освобождения Ленинграда от фашистской блокады.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Санкт-Петербургской школы № 377, расположенной в Кировском районе было присвоено имя Первой кировской дивизии, сформированной в их родном районе.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524" y="1238794"/>
            <a:ext cx="5456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селе Садовое Сарпинского района Республики Калмыкия 26 февраля 2014 г. по инициативе активистов ОНФ увековечено имя Дмитрия Маковкина. Старший сержант полиции ценой собственной жизни преградил путь террористу-смертнику 29 декабря 2013 г. на железнодорожном вокзале Волгограда. За этот подвиг он был посмертно награжден орденом Мужества. Школа №2, которую закончил Дмитрий, теперь носит его имя, а в самом здании открыт мемориал в память о погибшем герое.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99" y="4702204"/>
            <a:ext cx="2787105" cy="18580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208" y="219760"/>
            <a:ext cx="1204968" cy="103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7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687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Акишев Максим Сергеевич</dc:creator>
  <cp:lastModifiedBy>Pro</cp:lastModifiedBy>
  <cp:revision>28</cp:revision>
  <dcterms:created xsi:type="dcterms:W3CDTF">2014-05-29T08:43:26Z</dcterms:created>
  <dcterms:modified xsi:type="dcterms:W3CDTF">2025-04-24T18:01:03Z</dcterms:modified>
</cp:coreProperties>
</file>