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9" r:id="rId3"/>
    <p:sldId id="280" r:id="rId4"/>
    <p:sldId id="281" r:id="rId5"/>
    <p:sldId id="282" r:id="rId6"/>
    <p:sldId id="261" r:id="rId7"/>
    <p:sldId id="270" r:id="rId8"/>
    <p:sldId id="271" r:id="rId9"/>
    <p:sldId id="272" r:id="rId10"/>
    <p:sldId id="277" r:id="rId11"/>
    <p:sldId id="283" r:id="rId12"/>
    <p:sldId id="274" r:id="rId13"/>
    <p:sldId id="275" r:id="rId14"/>
    <p:sldId id="260" r:id="rId15"/>
    <p:sldId id="276" r:id="rId16"/>
    <p:sldId id="259" r:id="rId17"/>
    <p:sldId id="284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4%20&#1082;&#1072;&#1073;&#1080;&#1085;&#1077;&#1090;\Desktop\&#1090;&#1072;&#1073;&#1083;&#1080;&#1094;&#1072;%20&#1087;&#1086;%20&#1084;&#1091;&#1079;&#1077;&#1102;,%20&#1087;&#1088;&#1080;&#1083;&#1086;&#1078;&#1077;&#1085;&#1080;&#1077;%2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title>
      <c:tx>
        <c:rich>
          <a:bodyPr/>
          <a:lstStyle/>
          <a:p>
            <a:pPr>
              <a:defRPr/>
            </a:pPr>
            <a:r>
              <a:rPr lang="ru-RU"/>
              <a:t>название пункта, данные опроса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Лист2!$A$1:$A$4</c:f>
              <c:strCache>
                <c:ptCount val="4"/>
                <c:pt idx="0">
                  <c:v>Вера</c:v>
                </c:pt>
                <c:pt idx="1">
                  <c:v>Близко к сердцу</c:v>
                </c:pt>
                <c:pt idx="2">
                  <c:v>Горячие сердца</c:v>
                </c:pt>
                <c:pt idx="3">
                  <c:v>Твори добро</c:v>
                </c:pt>
              </c:strCache>
            </c:str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18</c:v>
                </c:pt>
                <c:pt idx="3">
                  <c:v>11</c:v>
                </c:pt>
              </c:numCache>
            </c:numRef>
          </c:val>
        </c:ser>
        <c:shape val="box"/>
        <c:axId val="117113216"/>
        <c:axId val="117114752"/>
        <c:axId val="0"/>
      </c:bar3DChart>
      <c:catAx>
        <c:axId val="117113216"/>
        <c:scaling>
          <c:orientation val="minMax"/>
        </c:scaling>
        <c:axPos val="b"/>
        <c:majorTickMark val="none"/>
        <c:tickLblPos val="nextTo"/>
        <c:crossAx val="117114752"/>
        <c:crosses val="autoZero"/>
        <c:auto val="1"/>
        <c:lblAlgn val="ctr"/>
        <c:lblOffset val="100"/>
      </c:catAx>
      <c:valAx>
        <c:axId val="117114752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17113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313B-12DF-419B-B812-D06148D230E9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9E6FA-CFFA-45B3-B98C-490E716A40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833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9E6FA-CFFA-45B3-B98C-490E716A408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17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71480"/>
            <a:ext cx="7772400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rgbClr val="FFFF00"/>
                </a:solidFill>
              </a:rPr>
              <a:t>Муниципальное бюджетное общеобразовательное учреждение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«</a:t>
            </a:r>
            <a:r>
              <a:rPr lang="ru-RU" sz="1400" dirty="0" err="1" smtClean="0">
                <a:solidFill>
                  <a:srgbClr val="FFFF00"/>
                </a:solidFill>
              </a:rPr>
              <a:t>карымкарская</a:t>
            </a:r>
            <a:r>
              <a:rPr lang="ru-RU" sz="1400" dirty="0" smtClean="0">
                <a:solidFill>
                  <a:srgbClr val="FFFF00"/>
                </a:solidFill>
              </a:rPr>
              <a:t> средняя общеобразовательная школа»</a:t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/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/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социальный </a:t>
            </a:r>
            <a:r>
              <a:rPr lang="ru-RU" sz="2200" dirty="0" smtClean="0">
                <a:solidFill>
                  <a:schemeClr val="bg1"/>
                </a:solidFill>
              </a:rPr>
              <a:t>проект по теме:</a:t>
            </a:r>
            <a:r>
              <a:rPr lang="ru-RU" sz="1400" dirty="0" smtClean="0">
                <a:solidFill>
                  <a:srgbClr val="FFFF00"/>
                </a:solidFill>
              </a:rPr>
              <a:t/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/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/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/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2700" dirty="0" smtClean="0"/>
              <a:t>«Благотворительность и</a:t>
            </a:r>
            <a:br>
              <a:rPr lang="ru-RU" sz="2700" dirty="0" smtClean="0"/>
            </a:br>
            <a:r>
              <a:rPr lang="ru-RU" sz="2700" dirty="0" smtClean="0"/>
              <a:t>сбор гуманитарной помощи</a:t>
            </a:r>
            <a:br>
              <a:rPr lang="ru-RU" sz="2700" dirty="0" smtClean="0"/>
            </a:br>
            <a:r>
              <a:rPr lang="ru-RU" sz="2700" dirty="0" smtClean="0"/>
              <a:t> участникам СВО</a:t>
            </a:r>
            <a:br>
              <a:rPr lang="ru-RU" sz="2700" dirty="0" smtClean="0"/>
            </a:br>
            <a:r>
              <a:rPr lang="ru-RU" sz="2700" dirty="0" smtClean="0"/>
              <a:t> в МБОУ «Карымкарская СОШ»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714752"/>
            <a:ext cx="6400800" cy="2907008"/>
          </a:xfrm>
        </p:spPr>
        <p:txBody>
          <a:bodyPr>
            <a:normAutofit/>
          </a:bodyPr>
          <a:lstStyle/>
          <a:p>
            <a:pPr algn="r"/>
            <a:r>
              <a:rPr lang="ru-RU" sz="2000" b="1" u="sng" dirty="0" smtClean="0"/>
              <a:t>Выполнили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r>
              <a:rPr lang="ru-RU" sz="2000" dirty="0" smtClean="0"/>
              <a:t>в</a:t>
            </a:r>
            <a:r>
              <a:rPr lang="ru-RU" sz="2000" dirty="0" smtClean="0"/>
              <a:t>олонтеры волонтерского объединения</a:t>
            </a:r>
          </a:p>
          <a:p>
            <a:r>
              <a:rPr lang="ru-RU" sz="2000" dirty="0" smtClean="0"/>
              <a:t>«Горячие сердца»</a:t>
            </a:r>
            <a:endParaRPr lang="ru-RU" sz="2000" dirty="0" smtClean="0"/>
          </a:p>
          <a:p>
            <a:pPr algn="r"/>
            <a:r>
              <a:rPr lang="ru-RU" sz="2000" b="1" u="sng" dirty="0" smtClean="0"/>
              <a:t>Руководитель проекта</a:t>
            </a:r>
            <a:r>
              <a:rPr lang="ru-RU" sz="2000" dirty="0" smtClean="0"/>
              <a:t>: </a:t>
            </a:r>
          </a:p>
          <a:p>
            <a:pPr algn="r"/>
            <a:r>
              <a:rPr lang="ru-RU" sz="2000" dirty="0" smtClean="0"/>
              <a:t>Мальцева Лариса Анатольевна,</a:t>
            </a:r>
          </a:p>
          <a:p>
            <a:pPr algn="r"/>
            <a:r>
              <a:rPr lang="ru-RU" sz="2000" dirty="0" smtClean="0"/>
              <a:t>руководитель школьного музея и волонтерского объединения «Горячие сердца»</a:t>
            </a:r>
          </a:p>
          <a:p>
            <a:pPr algn="ctr"/>
            <a:r>
              <a:rPr lang="ru-RU" sz="2000" dirty="0" smtClean="0"/>
              <a:t>п. </a:t>
            </a:r>
            <a:r>
              <a:rPr lang="ru-RU" sz="2000" dirty="0" err="1" smtClean="0"/>
              <a:t>Карымкары</a:t>
            </a:r>
            <a:r>
              <a:rPr lang="ru-RU" sz="2000" dirty="0" smtClean="0"/>
              <a:t>, 2024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359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Общая сумма денег, вырученных за все ярмарки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85992"/>
            <a:ext cx="7239000" cy="4169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/>
          </a:p>
          <a:p>
            <a:pPr marL="0" indent="0" algn="ctr">
              <a:buNone/>
            </a:pPr>
            <a:r>
              <a:rPr lang="ru-RU" sz="6000" dirty="0" smtClean="0"/>
              <a:t>277 915 рублей</a:t>
            </a:r>
          </a:p>
          <a:p>
            <a:pPr marL="0" indent="0" algn="ctr">
              <a:buNone/>
            </a:pPr>
            <a:r>
              <a:rPr lang="ru-RU" sz="2000" dirty="0" smtClean="0"/>
              <a:t>(двести семьдесят семь тысяч девятьсот пятнадцать)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383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Изготовление «сопелок» и окопных свечей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019" b="-261"/>
          <a:stretch>
            <a:fillRect/>
          </a:stretch>
        </p:blipFill>
        <p:spPr>
          <a:xfrm>
            <a:off x="500034" y="2000240"/>
            <a:ext cx="4305763" cy="242889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2857496"/>
            <a:ext cx="3810027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840427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032448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5" y="3435288"/>
            <a:ext cx="4283968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02" b="-261"/>
          <a:stretch/>
        </p:blipFill>
        <p:spPr>
          <a:xfrm>
            <a:off x="4644008" y="3420050"/>
            <a:ext cx="3780928" cy="3437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90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714356"/>
            <a:ext cx="4704523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76872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6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Диаграмма опроса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35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Плакат для нашего пункта сбора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="" xmlns:p14="http://schemas.microsoft.com/office/powerpoint/2010/main" val="38907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01738430"/>
              </p:ext>
            </p:extLst>
          </p:nvPr>
        </p:nvGraphicFramePr>
        <p:xfrm>
          <a:off x="323528" y="332656"/>
          <a:ext cx="4189064" cy="633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266"/>
                <a:gridCol w="2107703"/>
                <a:gridCol w="1392095"/>
              </a:tblGrid>
              <a:tr h="37625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Мероприятия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Дата проведения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</a:tr>
              <a:tr h="993421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Благотворительные ярмарки «Твори добро! Мы вместе!»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16.11.2022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06.03. 2023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15.11. 2023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15.03.2024</a:t>
                      </a:r>
                      <a:endParaRPr lang="ru-RU" sz="1100" dirty="0">
                        <a:effectLst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</a:tr>
              <a:tr h="79473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Участие в акции «Письмо герою» написание писем волонтерами нашим защитникам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19.10.22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</a:tr>
              <a:tr h="79473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ярмарке, изготовление талисманов, сувенирной продукции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Октябрь 2022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Февраль 2023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Октябрь 2023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Февраль 2023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</a:tr>
              <a:tr h="79473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Изготовление хантыйского талисмана талисмана для участников СВО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01.11. 2022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</a:tr>
              <a:tr h="993421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5.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Изготовление поздравительных открыток руками обучающихся к новому году и дню защитника отечества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07.12.2022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01.02.2023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14.12.2023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25.01.2024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</a:tr>
              <a:tr h="1589474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Отправка гуманитарной помощи в зону СВО (продукты питания, медикаментов, вещей) через гуманитарные пункты города Сургута и районного пункта «Мы вместе 86»</a:t>
                      </a:r>
                      <a:endParaRPr lang="ru-R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14.12.2022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03.02.2023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15.03. 2023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21.12.2023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02.02.2024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13.02.2024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05.03.2024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308" marR="30308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9596158"/>
              </p:ext>
            </p:extLst>
          </p:nvPr>
        </p:nvGraphicFramePr>
        <p:xfrm>
          <a:off x="4932040" y="332656"/>
          <a:ext cx="3312368" cy="6420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747"/>
                <a:gridCol w="1864260"/>
                <a:gridCol w="1104361"/>
              </a:tblGrid>
              <a:tr h="3433708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Колка парафина и заливка окопных свечей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10.01.2024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19.01.2024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24.01. 2024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01.02. 2024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12.02. 2024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29.02. 2024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01.03. 2024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05.03. 2024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Изготовление  сопелок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11.01. 2024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19.01.</a:t>
                      </a:r>
                      <a:r>
                        <a:rPr lang="ru-RU" sz="1100" baseline="300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24.01.</a:t>
                      </a:r>
                      <a:r>
                        <a:rPr lang="ru-RU" sz="1100" baseline="300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12.02. 2024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29.02.</a:t>
                      </a:r>
                      <a:r>
                        <a:rPr lang="ru-RU" sz="1100" baseline="300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05.03.</a:t>
                      </a:r>
                      <a:r>
                        <a:rPr lang="ru-RU" sz="1100" baseline="3000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2024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Изготовление браслетов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06.12. 2023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Встреча с участниками СВО:</a:t>
                      </a:r>
                      <a:endParaRPr lang="ru-RU" sz="900">
                        <a:effectLst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 Скородумовым Ильей</a:t>
                      </a:r>
                      <a:endParaRPr lang="ru-RU" sz="900">
                        <a:effectLst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Сырковым Михаилом</a:t>
                      </a:r>
                      <a:endParaRPr lang="ru-RU" sz="900">
                        <a:effectLst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 Корсадыковым Николаем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21.11.2023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01.09.2023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09.02. 2024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816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Заключение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Таким образом, поддержка военнослужащих в зоне вооруженного конфликта является комплексным процессом, включающим в себя социальную защиту, гуманитарную помощь, благотворительность и другие меры, направленные на обеспечение их благополучия и эффективности службы. Разнообразие подходов к помощи военнослужащим позволяет создать условия для успешного выполнения ими своих задач в условиях вооруженного конфликта.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862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/>
              <a:t>«Благотворительность и сбор гуманитарной помощи</a:t>
            </a:r>
            <a:br>
              <a:rPr lang="ru-RU" sz="2200" dirty="0" smtClean="0"/>
            </a:br>
            <a:r>
              <a:rPr lang="ru-RU" sz="2200" dirty="0" smtClean="0"/>
              <a:t> участникам СВО в МБОУ «</a:t>
            </a:r>
            <a:r>
              <a:rPr lang="ru-RU" sz="2200" dirty="0" err="1" smtClean="0"/>
              <a:t>Карымкарская</a:t>
            </a:r>
            <a:r>
              <a:rPr lang="ru-RU" sz="2200" dirty="0" smtClean="0"/>
              <a:t> СОШ»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Актуальность темы. </a:t>
            </a:r>
            <a:r>
              <a:rPr lang="ru-RU" sz="1600" dirty="0" smtClean="0"/>
              <a:t>В современном мире вооруженные конфликты оставляют за собой тяжелые последствия для многих людей, включая военнослужащих, находящихся в зоне боевых действий. Недостаток ресурсов и поддержки для этих бойцов становится одной из главных проблем, требующих немедленного вмешательства. В данном контексте актуальность работы по оказанию помощи военнослужащим на СВО неоспорима.</a:t>
            </a:r>
          </a:p>
          <a:p>
            <a:pPr>
              <a:buNone/>
            </a:pPr>
            <a:r>
              <a:rPr lang="ru-RU" sz="1600" b="1" dirty="0" smtClean="0"/>
              <a:t>Целью</a:t>
            </a:r>
            <a:r>
              <a:rPr lang="ru-RU" sz="1600" dirty="0" smtClean="0"/>
              <a:t> данного проекта является сбор информации о предоставление различных видов помощи военнослужащим, а также ознакомление с деятельностью нашей школы в благотворительной и гуманитарной миссии для участников СВО.</a:t>
            </a:r>
          </a:p>
          <a:p>
            <a:pPr>
              <a:buFontTx/>
              <a:buChar char="-"/>
            </a:pPr>
            <a:r>
              <a:rPr lang="ru-RU" sz="1600" dirty="0" smtClean="0"/>
              <a:t>  организацию сбора гуманитарной помощи;</a:t>
            </a:r>
          </a:p>
          <a:p>
            <a:pPr>
              <a:buFontTx/>
              <a:buChar char="-"/>
            </a:pPr>
            <a:r>
              <a:rPr lang="ru-RU" sz="1600" dirty="0" smtClean="0"/>
              <a:t>  изготовление маскировочных сетей;</a:t>
            </a:r>
          </a:p>
          <a:p>
            <a:pPr>
              <a:buFontTx/>
              <a:buChar char="-"/>
            </a:pPr>
            <a:r>
              <a:rPr lang="ru-RU" sz="1600" dirty="0" smtClean="0"/>
              <a:t>  окопных свечей  и других предметов для бойцов;</a:t>
            </a:r>
          </a:p>
          <a:p>
            <a:pPr>
              <a:buFontTx/>
              <a:buChar char="-"/>
            </a:pPr>
            <a:r>
              <a:rPr lang="ru-RU" sz="1600" dirty="0" smtClean="0"/>
              <a:t>  оказание моральной поддержки  военнослужащих в сложных условиях. (написание писем, поздравление с праздниками и </a:t>
            </a:r>
            <a:r>
              <a:rPr lang="ru-RU" sz="1600" dirty="0" err="1" smtClean="0"/>
              <a:t>т.д</a:t>
            </a:r>
            <a:r>
              <a:rPr lang="ru-RU" sz="1600" dirty="0" smtClean="0"/>
              <a:t>)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Добровольческие организации помощи</a:t>
            </a:r>
            <a:br>
              <a:rPr lang="ru-RU" sz="2000" dirty="0" smtClean="0"/>
            </a:br>
            <a:r>
              <a:rPr lang="ru-RU" sz="2000" dirty="0" smtClean="0"/>
              <a:t> бойцам на СВО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МЫВместе86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Партия  «Единой России»</a:t>
            </a:r>
          </a:p>
          <a:p>
            <a:pPr>
              <a:buNone/>
            </a:pPr>
            <a:r>
              <a:rPr lang="ru-RU" sz="2400" dirty="0" smtClean="0"/>
              <a:t>Волонтеры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Оказание гуманитарной помощи</a:t>
            </a:r>
          </a:p>
          <a:p>
            <a:pPr>
              <a:buNone/>
            </a:pPr>
            <a:r>
              <a:rPr lang="ru-RU" sz="2000" b="1" dirty="0" smtClean="0"/>
              <a:t> для военнослужащих на СВО.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714488"/>
            <a:ext cx="2437100" cy="182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4143380"/>
            <a:ext cx="2762269" cy="2071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4143380"/>
            <a:ext cx="2877501" cy="2158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/>
              <a:t>Организация сбора гуманитарной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Гуманитарная помощь может включать в себя различные виды продуктов питания, медикаменты, теплую одежду, предметы гигиены и другие необходимые вещи. </a:t>
            </a:r>
          </a:p>
          <a:p>
            <a:pPr>
              <a:buNone/>
            </a:pPr>
            <a:r>
              <a:rPr lang="ru-RU" dirty="0" smtClean="0"/>
              <a:t>Организация сбора гуманитарной помощи требует хорошо налаженной системы, чтобы обеспечить военнослужащих всем необходимым в условиях вооруженного конфликта.</a:t>
            </a:r>
          </a:p>
          <a:p>
            <a:pPr>
              <a:buNone/>
            </a:pPr>
            <a:r>
              <a:rPr lang="ru-RU" dirty="0" smtClean="0"/>
              <a:t>Существует сбор гуманитарной помощи для мирного населения в зонах вооруженных конфликтов.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Деятельность пункта сбора гуманитарной помощи на базе МБОУ «</a:t>
            </a:r>
            <a:r>
              <a:rPr lang="ru-RU" sz="2200" dirty="0" err="1" smtClean="0"/>
              <a:t>Карымкарская</a:t>
            </a:r>
            <a:r>
              <a:rPr lang="ru-RU" sz="2200" dirty="0" smtClean="0"/>
              <a:t> СОШ»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Более полутора лет назад,  на базе  нашей школы был организован один из пунктов сбора гуманитарной помощи в поселении </a:t>
            </a:r>
            <a:r>
              <a:rPr lang="ru-RU" dirty="0" err="1" smtClean="0"/>
              <a:t>Карымкары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r>
              <a:rPr lang="ru-RU" dirty="0" smtClean="0"/>
              <a:t>Стратегия России направлена на оказание реальной помощи нашим защитникам СВО (специальной военной операции). </a:t>
            </a:r>
          </a:p>
          <a:p>
            <a:pPr fontAlgn="base">
              <a:buNone/>
            </a:pPr>
            <a:r>
              <a:rPr lang="ru-RU" dirty="0" smtClean="0"/>
              <a:t>Чем может помочь обычный школьник, ребенок?</a:t>
            </a:r>
          </a:p>
          <a:p>
            <a:pPr fontAlgn="base">
              <a:buNone/>
            </a:pPr>
            <a:r>
              <a:rPr lang="ru-RU" dirty="0" smtClean="0"/>
              <a:t>Мы взяли за основу идею проведения в нашей школе Благотворительной ярмарки «Твори добро! Своих не  бросаем!»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Ярмарка 16.11.2022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Общая сумма вырученных средств: 56 800 руб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143116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928802"/>
            <a:ext cx="3442708" cy="1941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4286256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46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Ярмарка 06.03.2023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Общая сумма вырученных средств: 65 400 руб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16"/>
            <a:ext cx="4446240" cy="3334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214686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84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Ярмарка 15.11.2023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Общая сумма вырученных средств: 92 210 руб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496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1571612"/>
            <a:ext cx="3966187" cy="2974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00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Ярмарка 15.03.2024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Общая сумма вырученных средств: 63 505 руб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4" y="2636912"/>
            <a:ext cx="3900394" cy="3551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143116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98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</TotalTime>
  <Words>638</Words>
  <Application>Microsoft Office PowerPoint</Application>
  <PresentationFormat>Экран (4:3)</PresentationFormat>
  <Paragraphs>121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          Муниципальное бюджетное общеобразовательное учреждение «карымкарская средняя общеобразовательная школа»   социальный проект по теме:    «Благотворительность и сбор гуманитарной помощи  участникам СВО  в МБОУ «Карымкарская СОШ»</vt:lpstr>
      <vt:lpstr> «Благотворительность и сбор гуманитарной помощи  участникам СВО в МБОУ «Карымкарская СОШ»</vt:lpstr>
      <vt:lpstr>Добровольческие организации помощи  бойцам на СВО </vt:lpstr>
      <vt:lpstr>Организация сбора гуманитарной помощи </vt:lpstr>
      <vt:lpstr>Деятельность пункта сбора гуманитарной помощи на базе МБОУ «Карымкарская СОШ» </vt:lpstr>
      <vt:lpstr>Ярмарка 16.11.2022</vt:lpstr>
      <vt:lpstr>Ярмарка 06.03.2023</vt:lpstr>
      <vt:lpstr>Ярмарка 15.11.2023</vt:lpstr>
      <vt:lpstr>Ярмарка 15.03.2024</vt:lpstr>
      <vt:lpstr>Общая сумма денег, вырученных за все ярмарки</vt:lpstr>
      <vt:lpstr>Изготовление «сопелок» и окопных свечей</vt:lpstr>
      <vt:lpstr>Слайд 12</vt:lpstr>
      <vt:lpstr>Слайд 13</vt:lpstr>
      <vt:lpstr>Диаграмма опроса</vt:lpstr>
      <vt:lpstr>Плакат для нашего пункта сбора</vt:lpstr>
      <vt:lpstr>Слайд 16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«Благотворительность сбор гуманитарной помощи участникам СВО в МБОУ «Карымкарская СОШ»</dc:title>
  <dc:creator>№2</dc:creator>
  <cp:lastModifiedBy>14 кабинет</cp:lastModifiedBy>
  <cp:revision>17</cp:revision>
  <dcterms:created xsi:type="dcterms:W3CDTF">2024-05-16T06:27:53Z</dcterms:created>
  <dcterms:modified xsi:type="dcterms:W3CDTF">2024-06-10T05:49:56Z</dcterms:modified>
</cp:coreProperties>
</file>