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8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73" r:id="rId14"/>
    <p:sldId id="275" r:id="rId15"/>
    <p:sldId id="276" r:id="rId16"/>
    <p:sldId id="279" r:id="rId17"/>
    <p:sldId id="282" r:id="rId18"/>
    <p:sldId id="28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99CCFF"/>
    </p:penClr>
  </p:showPr>
  <p:clrMru>
    <a:srgbClr val="89CCFF"/>
    <a:srgbClr val="47B0FF"/>
    <a:srgbClr val="DDF1FF"/>
    <a:srgbClr val="BAE2FE"/>
    <a:srgbClr val="D2FED4"/>
    <a:srgbClr val="9AFC9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40CDF-9876-4F54-B3AF-5C28A60F30A2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C46E4-BD8D-444B-BF21-649BB9A73E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29CBEC-F012-4ECD-9F07-2601A67ABF1B}" type="slidenum">
              <a:rPr lang="ru-RU"/>
              <a:pPr/>
              <a:t>2</a:t>
            </a:fld>
            <a:endParaRPr lang="ru-RU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418BBE-E4A6-4642-9C56-30F11F549377}" type="slidenum">
              <a:rPr lang="ru-RU"/>
              <a:pPr/>
              <a:t>12</a:t>
            </a:fld>
            <a:endParaRPr lang="ru-RU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C6CE79-4B31-4933-81D9-E94EFF2CB8F5}" type="slidenum">
              <a:rPr lang="ru-RU"/>
              <a:pPr/>
              <a:t>13</a:t>
            </a:fld>
            <a:endParaRPr lang="ru-RU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10544B-45D3-4FA4-8AAF-CEF12F663A73}" type="slidenum">
              <a:rPr lang="ru-RU"/>
              <a:pPr/>
              <a:t>14</a:t>
            </a:fld>
            <a:endParaRPr lang="ru-RU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F5572C-96B7-47D0-8BF2-E63B356D31EF}" type="slidenum">
              <a:rPr lang="ru-RU"/>
              <a:pPr/>
              <a:t>15</a:t>
            </a:fld>
            <a:endParaRPr lang="ru-RU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CB479D-95C5-4EAE-8DF7-10DE8029C870}" type="slidenum">
              <a:rPr lang="ru-RU"/>
              <a:pPr/>
              <a:t>16</a:t>
            </a:fld>
            <a:endParaRPr lang="ru-RU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B2B24B-CCD9-4127-ADD7-84B433151954}" type="slidenum">
              <a:rPr lang="ru-RU"/>
              <a:pPr/>
              <a:t>17</a:t>
            </a:fld>
            <a:endParaRPr lang="ru-RU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64CAA9-3CBB-4782-9AE4-5AF9CA0AA643}" type="slidenum">
              <a:rPr lang="ru-RU"/>
              <a:pPr/>
              <a:t>18</a:t>
            </a:fld>
            <a:endParaRPr lang="ru-RU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CFB66A-54EB-4B62-9F87-CCCBBA9DD935}" type="slidenum">
              <a:rPr lang="ru-RU"/>
              <a:pPr/>
              <a:t>4</a:t>
            </a:fld>
            <a:endParaRPr lang="ru-RU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91C195-10B8-4028-B103-80C6EC56AAF7}" type="slidenum">
              <a:rPr lang="ru-RU"/>
              <a:pPr/>
              <a:t>5</a:t>
            </a:fld>
            <a:endParaRPr lang="ru-RU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7B99A3-E2B1-4E6F-A659-FA28CB24E49E}" type="slidenum">
              <a:rPr lang="ru-RU"/>
              <a:pPr/>
              <a:t>6</a:t>
            </a:fld>
            <a:endParaRPr lang="ru-RU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633B1E-8A1F-4C98-8D29-7215AA451E46}" type="slidenum">
              <a:rPr lang="ru-RU"/>
              <a:pPr/>
              <a:t>7</a:t>
            </a:fld>
            <a:endParaRPr lang="ru-RU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463482-6BED-4942-88A1-E30E1C3DDB61}" type="slidenum">
              <a:rPr lang="ru-RU"/>
              <a:pPr/>
              <a:t>8</a:t>
            </a:fld>
            <a:endParaRPr lang="ru-RU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A94441-DFE8-4DAC-A677-5C52E7856FCF}" type="slidenum">
              <a:rPr lang="ru-RU"/>
              <a:pPr/>
              <a:t>9</a:t>
            </a:fld>
            <a:endParaRPr lang="ru-RU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B816AA-1540-4ED8-8CB0-C07B62B1B7DB}" type="slidenum">
              <a:rPr lang="ru-RU"/>
              <a:pPr/>
              <a:t>10</a:t>
            </a:fld>
            <a:endParaRPr lang="ru-RU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670C8A-76D5-4EAD-8CB5-FD291753F2D1}" type="slidenum">
              <a:rPr lang="ru-RU"/>
              <a:pPr/>
              <a:t>11</a:t>
            </a:fld>
            <a:endParaRPr lang="ru-RU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611E-C524-48F8-BA03-31A4432912A5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1394-93B7-4A3D-B278-ACD3AF4815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611E-C524-48F8-BA03-31A4432912A5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1394-93B7-4A3D-B278-ACD3AF4815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611E-C524-48F8-BA03-31A4432912A5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1394-93B7-4A3D-B278-ACD3AF4815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611E-C524-48F8-BA03-31A4432912A5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1394-93B7-4A3D-B278-ACD3AF4815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611E-C524-48F8-BA03-31A4432912A5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1394-93B7-4A3D-B278-ACD3AF4815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611E-C524-48F8-BA03-31A4432912A5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1394-93B7-4A3D-B278-ACD3AF4815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611E-C524-48F8-BA03-31A4432912A5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1394-93B7-4A3D-B278-ACD3AF4815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611E-C524-48F8-BA03-31A4432912A5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1394-93B7-4A3D-B278-ACD3AF4815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611E-C524-48F8-BA03-31A4432912A5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1394-93B7-4A3D-B278-ACD3AF4815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611E-C524-48F8-BA03-31A4432912A5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1394-93B7-4A3D-B278-ACD3AF4815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611E-C524-48F8-BA03-31A4432912A5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1394-93B7-4A3D-B278-ACD3AF4815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AE2FE"/>
            </a:gs>
            <a:gs pos="100000">
              <a:srgbClr val="DDF1FF"/>
            </a:gs>
            <a:gs pos="0">
              <a:srgbClr val="89CCF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5611E-C524-48F8-BA03-31A4432912A5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31394-93B7-4A3D-B278-ACD3AF4815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2977" y="2571744"/>
            <a:ext cx="752030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Волонтерский отряд</a:t>
            </a:r>
            <a:endParaRPr lang="ru-RU" sz="5400" b="1" cap="none" spc="50" dirty="0" smtClean="0">
              <a:ln w="11430"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ru-RU" sz="7200" b="1" spc="50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Альтаир</a:t>
            </a:r>
            <a:endParaRPr lang="ru-RU" sz="7200" b="1" spc="50" dirty="0">
              <a:ln w="11430">
                <a:solidFill>
                  <a:schemeClr val="accent2">
                    <a:lumMod val="75000"/>
                  </a:schemeClr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728" y="571480"/>
            <a:ext cx="6429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МБОУ «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Яншихово-Норвашская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средняя общеобразовательная школа» Янтиковского района Чувашской Республики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dirty="0"/>
              <a:t> </a:t>
            </a:r>
          </a:p>
        </p:txBody>
      </p:sp>
      <p:pic>
        <p:nvPicPr>
          <p:cNvPr id="15364" name="Picture 4" descr="DSC001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700213"/>
            <a:ext cx="4103688" cy="3263900"/>
          </a:xfrm>
          <a:prstGeom prst="rect">
            <a:avLst/>
          </a:prstGeom>
          <a:noFill/>
        </p:spPr>
      </p:pic>
      <p:pic>
        <p:nvPicPr>
          <p:cNvPr id="15366" name="Picture 6" descr="DSC00085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4787900" y="2924175"/>
            <a:ext cx="403225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547813" y="260350"/>
            <a:ext cx="47529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dirty="0"/>
              <a:t>       </a:t>
            </a:r>
            <a:r>
              <a:rPr lang="ru-RU" sz="4400" b="1" dirty="0"/>
              <a:t>Аллея Добра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" y="5143512"/>
            <a:ext cx="49164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Волонтеры школы  </a:t>
            </a:r>
            <a:r>
              <a:rPr lang="ru-RU" sz="2400" b="1" dirty="0"/>
              <a:t>посадили     около     500      берез </a:t>
            </a:r>
            <a:r>
              <a:rPr lang="ru-RU" sz="2400" b="1" dirty="0" smtClean="0"/>
              <a:t> вокруг     </a:t>
            </a:r>
            <a:r>
              <a:rPr lang="ru-RU" sz="2400" b="1" dirty="0"/>
              <a:t>нового   стадиона   села</a:t>
            </a:r>
          </a:p>
          <a:p>
            <a:pPr algn="ctr"/>
            <a:r>
              <a:rPr lang="ru-RU" sz="2400" b="1" dirty="0" err="1"/>
              <a:t>Яншихово</a:t>
            </a:r>
            <a:r>
              <a:rPr lang="ru-RU" sz="2400" b="1" dirty="0"/>
              <a:t> - </a:t>
            </a:r>
            <a:r>
              <a:rPr lang="ru-RU" sz="2400" b="1" dirty="0" err="1"/>
              <a:t>Норваши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/>
              <a:t>  </a:t>
            </a:r>
          </a:p>
        </p:txBody>
      </p:sp>
      <p:pic>
        <p:nvPicPr>
          <p:cNvPr id="72709" name="Picture 5" descr="Сажаем деревья2"/>
          <p:cNvPicPr>
            <a:picLocks noChangeAspect="1" noChangeArrowheads="1"/>
          </p:cNvPicPr>
          <p:nvPr/>
        </p:nvPicPr>
        <p:blipFill>
          <a:blip r:embed="rId3" cstate="print">
            <a:lum contrast="18000"/>
          </a:blip>
          <a:srcRect/>
          <a:stretch>
            <a:fillRect/>
          </a:stretch>
        </p:blipFill>
        <p:spPr bwMode="auto">
          <a:xfrm>
            <a:off x="250825" y="1196975"/>
            <a:ext cx="4321175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0" name="Picture 6" descr="Изображение 05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3141663"/>
            <a:ext cx="4105275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4" name="Rectangle 10"/>
          <p:cNvSpPr>
            <a:spLocks noChangeArrowheads="1"/>
          </p:cNvSpPr>
          <p:nvPr/>
        </p:nvSpPr>
        <p:spPr bwMode="auto">
          <a:xfrm>
            <a:off x="4859338" y="1341438"/>
            <a:ext cx="4033837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 dirty="0"/>
              <a:t>Добрые   дела  –   это   не  просто </a:t>
            </a:r>
          </a:p>
          <a:p>
            <a:r>
              <a:rPr lang="ru-RU" sz="2000" b="1" dirty="0"/>
              <a:t>Хорошие    манеры.    Каждое    из таких дел несет дополнительный заряд  нашей  доброты  и нашего</a:t>
            </a:r>
          </a:p>
          <a:p>
            <a:r>
              <a:rPr lang="ru-RU" sz="2000" b="1" dirty="0"/>
              <a:t>неравнодушия</a:t>
            </a:r>
          </a:p>
          <a:p>
            <a:endParaRPr lang="ru-RU" dirty="0"/>
          </a:p>
        </p:txBody>
      </p:sp>
      <p:sp>
        <p:nvSpPr>
          <p:cNvPr id="72715" name="Rectangle 11"/>
          <p:cNvSpPr>
            <a:spLocks noChangeArrowheads="1"/>
          </p:cNvSpPr>
          <p:nvPr/>
        </p:nvSpPr>
        <p:spPr bwMode="auto">
          <a:xfrm>
            <a:off x="395289" y="5084763"/>
            <a:ext cx="374808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/>
              <a:t>   Ежегодно мы  сажаем </a:t>
            </a:r>
            <a:r>
              <a:rPr lang="ru-RU" sz="2400" b="1" dirty="0" smtClean="0"/>
              <a:t>       около   </a:t>
            </a:r>
            <a:r>
              <a:rPr lang="ru-RU" sz="2400" b="1" dirty="0"/>
              <a:t>5000 саженцев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71670" y="142852"/>
            <a:ext cx="58528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Юные экологи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SC007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429000"/>
            <a:ext cx="3835400" cy="2876550"/>
          </a:xfrm>
          <a:prstGeom prst="rect">
            <a:avLst/>
          </a:prstGeom>
          <a:noFill/>
        </p:spPr>
      </p:pic>
      <p:pic>
        <p:nvPicPr>
          <p:cNvPr id="25603" name="Picture 3" descr="DSC008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295400"/>
            <a:ext cx="4267200" cy="3276600"/>
          </a:xfrm>
          <a:prstGeom prst="rect">
            <a:avLst/>
          </a:prstGeom>
          <a:noFill/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642910" y="4876800"/>
            <a:ext cx="416086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/>
              <a:t>Не    видна    из    грядки,</a:t>
            </a:r>
          </a:p>
          <a:p>
            <a:r>
              <a:rPr lang="ru-RU" sz="2400" b="1" dirty="0"/>
              <a:t>Играет с  нами  в  прятки.</a:t>
            </a:r>
          </a:p>
          <a:p>
            <a:r>
              <a:rPr lang="ru-RU" sz="2400" b="1" dirty="0"/>
              <a:t>И  никто   бы   не  нашел.</a:t>
            </a:r>
          </a:p>
          <a:p>
            <a:r>
              <a:rPr lang="ru-RU" sz="2400" b="1" dirty="0"/>
              <a:t>Да гляди – торчит хохол!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4929190" y="1789113"/>
            <a:ext cx="491013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/>
              <a:t>Работай   до   жаркого   пота,</a:t>
            </a:r>
          </a:p>
          <a:p>
            <a:r>
              <a:rPr lang="ru-RU" sz="2400" b="1" dirty="0"/>
              <a:t>Работай без лишнего счета,-</a:t>
            </a:r>
          </a:p>
          <a:p>
            <a:r>
              <a:rPr lang="ru-RU" sz="2400" b="1" dirty="0"/>
              <a:t>Все счастье земли за трудом</a:t>
            </a:r>
          </a:p>
        </p:txBody>
      </p:sp>
      <p:sp>
        <p:nvSpPr>
          <p:cNvPr id="25606" name="WordArt 6"/>
          <p:cNvSpPr>
            <a:spLocks noChangeArrowheads="1" noChangeShapeType="1" noTextEdit="1"/>
          </p:cNvSpPr>
          <p:nvPr/>
        </p:nvSpPr>
        <p:spPr bwMode="auto">
          <a:xfrm>
            <a:off x="1143000" y="0"/>
            <a:ext cx="7239000" cy="14303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Без труда не может быть чистой и радостной жизни</a:t>
            </a:r>
          </a:p>
          <a:p>
            <a:pPr algn="ctr"/>
            <a:r>
              <a:rPr lang="ru-RU" sz="20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                                                                      А. П. Чехов</a:t>
            </a:r>
          </a:p>
        </p:txBody>
      </p:sp>
      <p:pic>
        <p:nvPicPr>
          <p:cNvPr id="7" name="Picture 3" descr="DSC008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285860"/>
            <a:ext cx="4267200" cy="3276600"/>
          </a:xfrm>
          <a:prstGeom prst="rect">
            <a:avLst/>
          </a:prstGeom>
          <a:noFill/>
        </p:spPr>
      </p:pic>
      <p:pic>
        <p:nvPicPr>
          <p:cNvPr id="8" name="Picture 3" descr="DSC008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285860"/>
            <a:ext cx="4267200" cy="3276600"/>
          </a:xfrm>
          <a:prstGeom prst="rect">
            <a:avLst/>
          </a:prstGeom>
          <a:noFill/>
        </p:spPr>
      </p:pic>
      <p:pic>
        <p:nvPicPr>
          <p:cNvPr id="9" name="Picture 3" descr="DSC008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285860"/>
            <a:ext cx="4267200" cy="3276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5605" grpId="0"/>
      <p:bldP spid="2560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/>
              <a:t> </a:t>
            </a:r>
          </a:p>
        </p:txBody>
      </p:sp>
      <p:pic>
        <p:nvPicPr>
          <p:cNvPr id="27652" name="Picture 4" descr="DSC008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71612"/>
            <a:ext cx="4114800" cy="3381388"/>
          </a:xfrm>
          <a:prstGeom prst="rect">
            <a:avLst/>
          </a:prstGeom>
          <a:noFill/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57158" y="5072074"/>
            <a:ext cx="550071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/>
              <a:t>Нарядилась Алена</a:t>
            </a:r>
          </a:p>
          <a:p>
            <a:r>
              <a:rPr lang="ru-RU" sz="2400" b="1" dirty="0"/>
              <a:t>В сарафан в свой зеленый,</a:t>
            </a:r>
          </a:p>
          <a:p>
            <a:r>
              <a:rPr lang="ru-RU" sz="2400" b="1" dirty="0"/>
              <a:t>Завила оборки густо.</a:t>
            </a:r>
          </a:p>
          <a:p>
            <a:r>
              <a:rPr lang="ru-RU" sz="2400" b="1" dirty="0"/>
              <a:t>Узнаешь ее?</a:t>
            </a:r>
          </a:p>
        </p:txBody>
      </p:sp>
      <p:pic>
        <p:nvPicPr>
          <p:cNvPr id="27654" name="Picture 6" descr="DSC007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124200"/>
            <a:ext cx="4445000" cy="3333750"/>
          </a:xfrm>
          <a:prstGeom prst="rect">
            <a:avLst/>
          </a:prstGeom>
          <a:noFill/>
        </p:spPr>
      </p:pic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4786314" y="1714489"/>
            <a:ext cx="36782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/>
              <a:t>Гляжу   не   нагляжусь</a:t>
            </a:r>
          </a:p>
          <a:p>
            <a:r>
              <a:rPr lang="ru-RU" sz="2400" b="1" dirty="0"/>
              <a:t>На прополотые грядки</a:t>
            </a:r>
          </a:p>
        </p:txBody>
      </p:sp>
      <p:sp>
        <p:nvSpPr>
          <p:cNvPr id="27656" name="WordArt 8"/>
          <p:cNvSpPr>
            <a:spLocks noChangeArrowheads="1" noChangeShapeType="1" noTextEdit="1"/>
          </p:cNvSpPr>
          <p:nvPr/>
        </p:nvSpPr>
        <p:spPr bwMode="auto">
          <a:xfrm>
            <a:off x="2133600" y="228600"/>
            <a:ext cx="5257800" cy="762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Когда  работа  в  радость . . 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27655" grpId="0"/>
      <p:bldP spid="276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/>
              <a:t> </a:t>
            </a:r>
          </a:p>
        </p:txBody>
      </p:sp>
      <p:pic>
        <p:nvPicPr>
          <p:cNvPr id="29700" name="Picture 4" descr="DSC007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4267200" cy="3276600"/>
          </a:xfrm>
          <a:prstGeom prst="rect">
            <a:avLst/>
          </a:prstGeom>
          <a:noFill/>
        </p:spPr>
      </p:pic>
      <p:pic>
        <p:nvPicPr>
          <p:cNvPr id="29701" name="Picture 5" descr="DSC007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447800"/>
            <a:ext cx="4038600" cy="3333750"/>
          </a:xfrm>
          <a:prstGeom prst="rect">
            <a:avLst/>
          </a:prstGeom>
          <a:noFill/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14282" y="4929198"/>
            <a:ext cx="41434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/>
              <a:t>Спорт    -     это      здоровье.</a:t>
            </a:r>
          </a:p>
          <a:p>
            <a:r>
              <a:rPr lang="ru-RU" sz="2400" b="1" dirty="0"/>
              <a:t>Спорт – это крепкие мышцы. </a:t>
            </a:r>
          </a:p>
          <a:p>
            <a:r>
              <a:rPr lang="ru-RU" sz="2400" b="1" dirty="0"/>
              <a:t>В   спорте  во   все  времена</a:t>
            </a:r>
          </a:p>
          <a:p>
            <a:r>
              <a:rPr lang="ru-RU" sz="2400" b="1" dirty="0"/>
              <a:t>Воля стальной быть должна.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6461125" y="1636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1800" b="0"/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4724400" y="2170113"/>
            <a:ext cx="58245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1800" i="1"/>
          </a:p>
        </p:txBody>
      </p:sp>
      <p:sp>
        <p:nvSpPr>
          <p:cNvPr id="29705" name="WordArt 9"/>
          <p:cNvSpPr>
            <a:spLocks noChangeArrowheads="1" noChangeShapeType="1" noTextEdit="1"/>
          </p:cNvSpPr>
          <p:nvPr/>
        </p:nvSpPr>
        <p:spPr bwMode="auto">
          <a:xfrm>
            <a:off x="2057400" y="304800"/>
            <a:ext cx="5400675" cy="609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Береги  здоровье  смолоду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4857752" y="1785926"/>
            <a:ext cx="407352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/>
              <a:t>Быстрей, быстрей, </a:t>
            </a:r>
            <a:r>
              <a:rPr lang="ru-RU" sz="2400" b="1" dirty="0" err="1"/>
              <a:t>Сашок</a:t>
            </a:r>
            <a:r>
              <a:rPr lang="ru-RU" sz="2400" b="1" dirty="0"/>
              <a:t>,</a:t>
            </a:r>
          </a:p>
          <a:p>
            <a:r>
              <a:rPr lang="ru-RU" sz="2400" b="1" dirty="0"/>
              <a:t>До   финиша   еще   чуток!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  <p:bldP spid="29705" grpId="0" animBg="1"/>
      <p:bldP spid="2970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dirty="0"/>
              <a:t> </a:t>
            </a:r>
          </a:p>
        </p:txBody>
      </p:sp>
      <p:pic>
        <p:nvPicPr>
          <p:cNvPr id="30724" name="Picture 4" descr="SNV800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295400"/>
            <a:ext cx="4595826" cy="3464546"/>
          </a:xfrm>
          <a:prstGeom prst="rect">
            <a:avLst/>
          </a:prstGeom>
          <a:noFill/>
        </p:spPr>
      </p:pic>
      <p:sp>
        <p:nvSpPr>
          <p:cNvPr id="30725" name="WordArt 5"/>
          <p:cNvSpPr>
            <a:spLocks noChangeArrowheads="1" noChangeShapeType="1" noTextEdit="1"/>
          </p:cNvSpPr>
          <p:nvPr/>
        </p:nvSpPr>
        <p:spPr bwMode="auto">
          <a:xfrm>
            <a:off x="1447800" y="152400"/>
            <a:ext cx="6324600" cy="685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Мы  - за здоровый образ жизни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2000232" y="4786322"/>
            <a:ext cx="535785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/>
              <a:t>Мы выбрали себе дорогу  к  свету</a:t>
            </a:r>
          </a:p>
          <a:p>
            <a:r>
              <a:rPr lang="ru-RU" sz="2400" b="1" dirty="0"/>
              <a:t>И, презирая алкоголь  и  сигарету,</a:t>
            </a:r>
          </a:p>
          <a:p>
            <a:r>
              <a:rPr lang="ru-RU" sz="2400" b="1" dirty="0"/>
              <a:t>Не станем ни за что курить и пить.</a:t>
            </a:r>
          </a:p>
          <a:p>
            <a:r>
              <a:rPr lang="ru-RU" sz="2400" b="1" dirty="0"/>
              <a:t>Мы  –  люди! И должны  мы  жить!</a:t>
            </a:r>
          </a:p>
          <a:p>
            <a:r>
              <a:rPr lang="ru-RU" sz="2400" b="1" dirty="0"/>
              <a:t>Мы      свой      выбор      сделали</a:t>
            </a:r>
            <a:r>
              <a:rPr lang="ru-RU" sz="1800" b="0" dirty="0"/>
              <a:t>!</a:t>
            </a:r>
          </a:p>
          <a:p>
            <a:endParaRPr lang="ru-RU" sz="1800" b="0" dirty="0"/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4286248" y="838200"/>
            <a:ext cx="46863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i="1" dirty="0"/>
              <a:t>В здоровом теле - здоровый дух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animBg="1"/>
      <p:bldP spid="30726" grpId="0"/>
      <p:bldP spid="307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/>
              <a:t> </a:t>
            </a:r>
          </a:p>
        </p:txBody>
      </p:sp>
      <p:pic>
        <p:nvPicPr>
          <p:cNvPr id="33796" name="Picture 4" descr="DSC008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314700"/>
            <a:ext cx="4191000" cy="3390900"/>
          </a:xfrm>
          <a:prstGeom prst="rect">
            <a:avLst/>
          </a:prstGeom>
          <a:noFill/>
        </p:spPr>
      </p:pic>
      <p:pic>
        <p:nvPicPr>
          <p:cNvPr id="33797" name="Picture 5" descr="DSC008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219200"/>
            <a:ext cx="4216400" cy="3352800"/>
          </a:xfrm>
          <a:prstGeom prst="rect">
            <a:avLst/>
          </a:prstGeom>
          <a:noFill/>
        </p:spPr>
      </p:pic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4473575" y="3246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endParaRPr lang="ru-RU" sz="1800" i="1"/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357158" y="4857760"/>
            <a:ext cx="459266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/>
              <a:t>Любим мы играть в футбол,</a:t>
            </a:r>
          </a:p>
          <a:p>
            <a:r>
              <a:rPr lang="ru-RU" sz="2400" b="1" dirty="0"/>
              <a:t>Забивать    в    ворота   гол.</a:t>
            </a:r>
          </a:p>
          <a:p>
            <a:r>
              <a:rPr lang="ru-RU" sz="2400" b="1" dirty="0"/>
              <a:t>Любим    прыгать    высоко,</a:t>
            </a:r>
          </a:p>
          <a:p>
            <a:r>
              <a:rPr lang="ru-RU" sz="2400" b="1" dirty="0"/>
              <a:t>Бегать    быстро    и   легко.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4857752" y="1214422"/>
            <a:ext cx="428624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/>
              <a:t>Будем спортом заниматься!</a:t>
            </a:r>
          </a:p>
          <a:p>
            <a:r>
              <a:rPr lang="ru-RU" sz="2400" b="1" dirty="0"/>
              <a:t>На      любимом     стадионе</a:t>
            </a:r>
          </a:p>
          <a:p>
            <a:r>
              <a:rPr lang="ru-RU" sz="2400" b="1" dirty="0"/>
              <a:t>Все   рекорды   мы   побьем,</a:t>
            </a:r>
          </a:p>
          <a:p>
            <a:r>
              <a:rPr lang="ru-RU" sz="2400" b="1" dirty="0"/>
              <a:t>И    на    смену    чемпионам</a:t>
            </a:r>
          </a:p>
          <a:p>
            <a:r>
              <a:rPr lang="ru-RU" sz="2400" b="1" dirty="0"/>
              <a:t>Очень   скоро    мы  придем</a:t>
            </a:r>
            <a:r>
              <a:rPr lang="ru-RU" sz="1800" b="0" dirty="0"/>
              <a:t>!</a:t>
            </a:r>
          </a:p>
        </p:txBody>
      </p:sp>
      <p:sp>
        <p:nvSpPr>
          <p:cNvPr id="33801" name="WordArt 9"/>
          <p:cNvSpPr>
            <a:spLocks noChangeArrowheads="1" noChangeShapeType="1" noTextEdit="1"/>
          </p:cNvSpPr>
          <p:nvPr/>
        </p:nvSpPr>
        <p:spPr bwMode="auto">
          <a:xfrm>
            <a:off x="1066800" y="152400"/>
            <a:ext cx="7162800" cy="685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Спорт-спорт  -  это  здорово!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  <p:bldP spid="33800" grpId="0"/>
      <p:bldP spid="3380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dirty="0"/>
              <a:t> 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500034" y="4876800"/>
            <a:ext cx="392909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/>
              <a:t>Чтобы   ели  -    не   болели,</a:t>
            </a:r>
          </a:p>
          <a:p>
            <a:r>
              <a:rPr lang="ru-RU" sz="2400" b="1" dirty="0"/>
              <a:t>Пили     воду,    не     боясь,</a:t>
            </a:r>
          </a:p>
          <a:p>
            <a:r>
              <a:rPr lang="ru-RU" sz="2400" b="1" dirty="0"/>
              <a:t>Чтоб нигде, нигде не смели</a:t>
            </a:r>
          </a:p>
          <a:p>
            <a:r>
              <a:rPr lang="ru-RU" sz="2400" b="1" dirty="0"/>
              <a:t>Портить  Землю   отродясь!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5000628" y="1428736"/>
            <a:ext cx="378621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/>
              <a:t>Сохраним  моря и воздух,</a:t>
            </a:r>
          </a:p>
          <a:p>
            <a:r>
              <a:rPr lang="ru-RU" sz="2400" b="1" dirty="0"/>
              <a:t>Недра,   лес    и    тишину,</a:t>
            </a:r>
          </a:p>
          <a:p>
            <a:r>
              <a:rPr lang="ru-RU" sz="2400" b="1" dirty="0"/>
              <a:t>Чтобы были труд и отдых, </a:t>
            </a:r>
          </a:p>
          <a:p>
            <a:r>
              <a:rPr lang="ru-RU" sz="2400" b="1" dirty="0"/>
              <a:t>Как   бывало,   в   старину</a:t>
            </a:r>
            <a:r>
              <a:rPr lang="ru-RU" sz="2400" b="0" dirty="0"/>
              <a:t>,</a:t>
            </a:r>
          </a:p>
        </p:txBody>
      </p:sp>
      <p:sp>
        <p:nvSpPr>
          <p:cNvPr id="36872" name="WordArt 8"/>
          <p:cNvSpPr>
            <a:spLocks noChangeArrowheads="1" noChangeShapeType="1" noTextEdit="1"/>
          </p:cNvSpPr>
          <p:nvPr/>
        </p:nvSpPr>
        <p:spPr bwMode="auto">
          <a:xfrm>
            <a:off x="2209800" y="0"/>
            <a:ext cx="4724400" cy="1295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А за жизнь на планете - 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каждый в ответе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785926"/>
            <a:ext cx="3864567" cy="2181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9820" y="3786190"/>
            <a:ext cx="4112598" cy="2309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/>
      <p:bldP spid="36871" grpId="0"/>
      <p:bldP spid="3687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928802"/>
            <a:ext cx="7543824" cy="4197361"/>
          </a:xfrm>
        </p:spPr>
        <p:txBody>
          <a:bodyPr>
            <a:normAutofit fontScale="92500"/>
          </a:bodyPr>
          <a:lstStyle/>
          <a:p>
            <a:pPr>
              <a:buFontTx/>
              <a:buNone/>
            </a:pPr>
            <a:r>
              <a:rPr lang="ru-RU" sz="4000" b="1" dirty="0"/>
              <a:t> </a:t>
            </a:r>
            <a:r>
              <a:rPr lang="ru-RU" sz="4000" b="1" dirty="0" smtClean="0"/>
              <a:t>  Спроси у жизни строгой,</a:t>
            </a:r>
            <a:br>
              <a:rPr lang="ru-RU" sz="4000" b="1" dirty="0" smtClean="0"/>
            </a:br>
            <a:r>
              <a:rPr lang="ru-RU" sz="4000" b="1" dirty="0" smtClean="0"/>
              <a:t>Какой идти дорогой?</a:t>
            </a:r>
            <a:br>
              <a:rPr lang="ru-RU" sz="4000" b="1" dirty="0" smtClean="0"/>
            </a:br>
            <a:r>
              <a:rPr lang="ru-RU" sz="4000" b="1" dirty="0" smtClean="0"/>
              <a:t>Ты можешь равнодушным быть, </a:t>
            </a:r>
            <a:br>
              <a:rPr lang="ru-RU" sz="4000" b="1" dirty="0" smtClean="0"/>
            </a:br>
            <a:r>
              <a:rPr lang="ru-RU" sz="4000" b="1" dirty="0" smtClean="0"/>
              <a:t>А можешь другом стать.</a:t>
            </a:r>
            <a:br>
              <a:rPr lang="ru-RU" sz="4000" b="1" dirty="0" smtClean="0"/>
            </a:br>
            <a:r>
              <a:rPr lang="ru-RU" sz="4000" b="1" dirty="0" smtClean="0"/>
              <a:t>Иди с добром ты к людям,</a:t>
            </a:r>
            <a:br>
              <a:rPr lang="ru-RU" sz="4000" b="1" dirty="0" smtClean="0"/>
            </a:br>
            <a:r>
              <a:rPr lang="ru-RU" sz="4000" b="1" dirty="0" smtClean="0"/>
              <a:t>Пусть этот путь и труден</a:t>
            </a:r>
            <a:r>
              <a:rPr lang="ru-RU" sz="40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3108" y="-285776"/>
            <a:ext cx="550072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kern="10" dirty="0" smtClean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  <a:p>
            <a:pPr algn="ctr"/>
            <a:r>
              <a:rPr lang="ru-RU" sz="60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Заключение</a:t>
            </a:r>
            <a:endParaRPr lang="ru-RU" sz="60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400"/>
              <a:t>   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4213" y="476250"/>
            <a:ext cx="7772400" cy="865188"/>
          </a:xfrm>
        </p:spPr>
        <p:txBody>
          <a:bodyPr/>
          <a:lstStyle/>
          <a:p>
            <a:r>
              <a:rPr lang="ru-RU" sz="2400" dirty="0"/>
              <a:t> </a:t>
            </a:r>
          </a:p>
        </p:txBody>
      </p:sp>
      <p:sp>
        <p:nvSpPr>
          <p:cNvPr id="2076" name="WordArt 28"/>
          <p:cNvSpPr>
            <a:spLocks noChangeArrowheads="1" noChangeShapeType="1" noTextEdit="1"/>
          </p:cNvSpPr>
          <p:nvPr/>
        </p:nvSpPr>
        <p:spPr bwMode="auto">
          <a:xfrm>
            <a:off x="857224" y="3643314"/>
            <a:ext cx="7777162" cy="321468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729"/>
              </a:avLst>
            </a:prstTxWarp>
          </a:bodyPr>
          <a:lstStyle/>
          <a:p>
            <a:pPr algn="ctr"/>
            <a:endParaRPr lang="ru-RU" sz="3600" i="1" kern="1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3600" b="1" i="1" dirty="0">
                <a:latin typeface="Arial" pitchFamily="34" charset="0"/>
                <a:cs typeface="Arial" pitchFamily="34" charset="0"/>
              </a:rPr>
              <a:t/>
            </a:r>
            <a:br>
              <a:rPr lang="ru-RU" sz="3600" b="1" i="1" dirty="0">
                <a:latin typeface="Arial" pitchFamily="34" charset="0"/>
                <a:cs typeface="Arial" pitchFamily="34" charset="0"/>
              </a:rPr>
            </a:br>
            <a:r>
              <a:rPr lang="ru-RU" sz="3600" b="1" i="1" dirty="0">
                <a:latin typeface="Arial" pitchFamily="34" charset="0"/>
                <a:cs typeface="Arial" pitchFamily="34" charset="0"/>
              </a:rPr>
              <a:t>Нравственный выбор нам сделать пора.</a:t>
            </a:r>
            <a:br>
              <a:rPr lang="ru-RU" sz="3600" b="1" i="1" dirty="0">
                <a:latin typeface="Arial" pitchFamily="34" charset="0"/>
                <a:cs typeface="Arial" pitchFamily="34" charset="0"/>
              </a:rPr>
            </a:br>
            <a:r>
              <a:rPr lang="ru-RU" sz="3600" b="1" i="1" dirty="0" smtClean="0">
                <a:latin typeface="Arial" pitchFamily="34" charset="0"/>
                <a:cs typeface="Arial" pitchFamily="34" charset="0"/>
              </a:rPr>
              <a:t>Делать  </a:t>
            </a:r>
            <a:r>
              <a:rPr lang="ru-RU" sz="3600" b="1" i="1" dirty="0">
                <a:latin typeface="Arial" pitchFamily="34" charset="0"/>
                <a:cs typeface="Arial" pitchFamily="34" charset="0"/>
              </a:rPr>
              <a:t>добро от души, вместе, дружно!</a:t>
            </a:r>
            <a:br>
              <a:rPr lang="ru-RU" sz="3600" b="1" i="1" dirty="0">
                <a:latin typeface="Arial" pitchFamily="34" charset="0"/>
                <a:cs typeface="Arial" pitchFamily="34" charset="0"/>
              </a:rPr>
            </a:br>
            <a:r>
              <a:rPr lang="ru-RU" sz="3600" b="1" i="1" dirty="0" smtClean="0">
                <a:latin typeface="Arial" pitchFamily="34" charset="0"/>
                <a:cs typeface="Arial" pitchFamily="34" charset="0"/>
              </a:rPr>
              <a:t>В  </a:t>
            </a:r>
            <a:r>
              <a:rPr lang="ru-RU" sz="3600" b="1" i="1" dirty="0">
                <a:latin typeface="Arial" pitchFamily="34" charset="0"/>
                <a:cs typeface="Arial" pitchFamily="34" charset="0"/>
              </a:rPr>
              <a:t>трудные </a:t>
            </a:r>
            <a:r>
              <a:rPr lang="ru-RU" sz="3600" b="1" i="1" dirty="0" smtClean="0">
                <a:latin typeface="Arial" pitchFamily="34" charset="0"/>
                <a:cs typeface="Arial" pitchFamily="34" charset="0"/>
              </a:rPr>
              <a:t>  дни  </a:t>
            </a:r>
            <a:r>
              <a:rPr lang="ru-RU" sz="3600" b="1" i="1" dirty="0">
                <a:latin typeface="Arial" pitchFamily="34" charset="0"/>
                <a:cs typeface="Arial" pitchFamily="34" charset="0"/>
              </a:rPr>
              <a:t>помогать, </a:t>
            </a:r>
            <a:r>
              <a:rPr lang="ru-RU" sz="3600" b="1" i="1" dirty="0" smtClean="0">
                <a:latin typeface="Arial" pitchFamily="34" charset="0"/>
                <a:cs typeface="Arial" pitchFamily="34" charset="0"/>
              </a:rPr>
              <a:t> кому  нужно</a:t>
            </a:r>
            <a:r>
              <a:rPr lang="ru-RU" sz="3600" b="1" i="1" dirty="0">
                <a:latin typeface="Arial" pitchFamily="34" charset="0"/>
                <a:cs typeface="Arial" pitchFamily="34" charset="0"/>
              </a:rPr>
              <a:t>.</a:t>
            </a:r>
            <a:br>
              <a:rPr lang="ru-RU" sz="3600" b="1" i="1" dirty="0">
                <a:latin typeface="Arial" pitchFamily="34" charset="0"/>
                <a:cs typeface="Arial" pitchFamily="34" charset="0"/>
              </a:rPr>
            </a:br>
            <a:r>
              <a:rPr lang="ru-RU" sz="3600" b="1" dirty="0"/>
              <a:t/>
            </a:r>
            <a:br>
              <a:rPr lang="ru-RU" sz="3600" b="1" dirty="0"/>
            </a:br>
            <a:endParaRPr lang="ru-RU" sz="3600" b="1" dirty="0"/>
          </a:p>
          <a:p>
            <a:pPr algn="r"/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4876" y="642918"/>
            <a:ext cx="39290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0" dirty="0" smtClean="0"/>
              <a:t>    </a:t>
            </a:r>
            <a:r>
              <a:rPr lang="ru-RU" sz="2400" b="1" dirty="0" smtClean="0"/>
              <a:t>Наша сила – в единстве!</a:t>
            </a:r>
          </a:p>
          <a:p>
            <a:r>
              <a:rPr lang="ru-RU" sz="2400" b="1" dirty="0" smtClean="0"/>
              <a:t>   Вместе     мы    –    сила,</a:t>
            </a:r>
          </a:p>
          <a:p>
            <a:r>
              <a:rPr lang="ru-RU" sz="2400" b="1" dirty="0" smtClean="0"/>
              <a:t>   Вместе     мы    –   мощь.</a:t>
            </a:r>
          </a:p>
          <a:p>
            <a:r>
              <a:rPr lang="ru-RU" sz="2400" b="1" dirty="0" smtClean="0"/>
              <a:t>   Нам        не       страшны </a:t>
            </a:r>
          </a:p>
          <a:p>
            <a:r>
              <a:rPr lang="ru-RU" sz="2400" b="1" dirty="0" smtClean="0"/>
              <a:t>   Ни   буря,   ни    дождь…</a:t>
            </a:r>
            <a:endParaRPr lang="ru-RU" sz="2400" b="1" dirty="0"/>
          </a:p>
        </p:txBody>
      </p:sp>
      <p:pic>
        <p:nvPicPr>
          <p:cNvPr id="1026" name="Picture 2" descr="C:\Users\Александр\Desktop\Untitled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57166"/>
            <a:ext cx="3214710" cy="3167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642918"/>
            <a:ext cx="78581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Цель</a:t>
            </a:r>
            <a:r>
              <a:rPr lang="ru-RU" sz="2800" dirty="0" smtClean="0"/>
              <a:t>: формировать  активную  гражданскую позицию, вовлечься  в работу, связанную с помощью людям,  нуждающимся   в    поддержке,    действовать   как активный и ответственный гражданин, уважающий права других</a:t>
            </a:r>
          </a:p>
          <a:p>
            <a:pPr algn="just"/>
            <a:endParaRPr lang="ru-RU" sz="2800" dirty="0"/>
          </a:p>
          <a:p>
            <a:r>
              <a:rPr lang="ru-RU" sz="2800" b="1" dirty="0"/>
              <a:t>Задачи:</a:t>
            </a:r>
            <a:endParaRPr lang="ru-RU" sz="2800" dirty="0"/>
          </a:p>
          <a:p>
            <a:pPr algn="just"/>
            <a:r>
              <a:rPr lang="ru-RU" sz="2800" dirty="0"/>
              <a:t>- формирование потребности к социально нравственным действиям;</a:t>
            </a:r>
          </a:p>
          <a:p>
            <a:pPr algn="just"/>
            <a:r>
              <a:rPr lang="ru-RU" sz="2800" dirty="0"/>
              <a:t>- развитие гражданских качеств;</a:t>
            </a:r>
          </a:p>
          <a:p>
            <a:pPr algn="just"/>
            <a:r>
              <a:rPr lang="ru-RU" sz="2800" dirty="0"/>
              <a:t>- формирование опыта нравственного поведения и общения.</a:t>
            </a:r>
          </a:p>
          <a:p>
            <a:pPr algn="just"/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dirty="0"/>
              <a:t> </a:t>
            </a:r>
          </a:p>
        </p:txBody>
      </p:sp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1285875" y="0"/>
            <a:ext cx="6572250" cy="9080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Доброе дело - от доброго сердца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71473" y="1023938"/>
            <a:ext cx="103901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Цель: воспитывать в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себе готовность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бескорыстно помогать людям</a:t>
            </a:r>
          </a:p>
        </p:txBody>
      </p:sp>
      <p:pic>
        <p:nvPicPr>
          <p:cNvPr id="5126" name="Picture 6" descr="Изображение 0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85926"/>
            <a:ext cx="3960813" cy="3313112"/>
          </a:xfrm>
          <a:prstGeom prst="rect">
            <a:avLst/>
          </a:prstGeom>
          <a:noFill/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900113" y="5300663"/>
            <a:ext cx="59769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 dirty="0"/>
              <a:t>Добрые не на словах, </a:t>
            </a:r>
          </a:p>
          <a:p>
            <a:r>
              <a:rPr lang="ru-RU" sz="2000" b="1" dirty="0"/>
              <a:t>А в поступках и делах</a:t>
            </a:r>
          </a:p>
        </p:txBody>
      </p:sp>
      <p:pic>
        <p:nvPicPr>
          <p:cNvPr id="5131" name="Picture 11" descr="Фото0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068638"/>
            <a:ext cx="4176712" cy="3313112"/>
          </a:xfrm>
          <a:prstGeom prst="rect">
            <a:avLst/>
          </a:prstGeom>
          <a:noFill/>
        </p:spPr>
      </p:pic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5219700" y="1500175"/>
            <a:ext cx="30543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b="1" dirty="0">
                <a:cs typeface="Arial" pitchFamily="34" charset="0"/>
              </a:rPr>
              <a:t>Тяжело   бабуле,   знаем</a:t>
            </a:r>
          </a:p>
          <a:p>
            <a:r>
              <a:rPr lang="ru-RU" sz="2000" b="1" dirty="0">
                <a:cs typeface="Arial" pitchFamily="34" charset="0"/>
              </a:rPr>
              <a:t>Да и возраст уж не тот…</a:t>
            </a:r>
          </a:p>
          <a:p>
            <a:r>
              <a:rPr lang="ru-RU" sz="2000" b="1" dirty="0">
                <a:cs typeface="Arial" pitchFamily="34" charset="0"/>
              </a:rPr>
              <a:t>Потому      и     помогаем</a:t>
            </a:r>
          </a:p>
          <a:p>
            <a:r>
              <a:rPr lang="ru-RU" sz="2000" b="1" dirty="0">
                <a:cs typeface="Arial" pitchFamily="34" charset="0"/>
              </a:rPr>
              <a:t>Разгрузиться   от   забот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Акция «Ты тоже в ответе»</a:t>
            </a:r>
            <a:endParaRPr lang="ru-RU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/>
              <a:t>  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357298"/>
            <a:ext cx="3249037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PB2400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285860"/>
            <a:ext cx="3902709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PB24004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4000504"/>
            <a:ext cx="3333741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 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/>
              <a:t>    </a:t>
            </a:r>
          </a:p>
        </p:txBody>
      </p:sp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1908175" y="0"/>
            <a:ext cx="5111750" cy="6207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Ветеран живет рядом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39750" y="714357"/>
            <a:ext cx="78359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b="1" dirty="0"/>
              <a:t>      Цель: формирование уважительного отношения к ветеранам войны и </a:t>
            </a:r>
            <a:r>
              <a:rPr lang="ru-RU" sz="2000" b="1" dirty="0" smtClean="0"/>
              <a:t> труженикам </a:t>
            </a:r>
            <a:r>
              <a:rPr lang="ru-RU" sz="2000" b="1" dirty="0"/>
              <a:t>тыла</a:t>
            </a:r>
          </a:p>
        </p:txBody>
      </p:sp>
      <p:pic>
        <p:nvPicPr>
          <p:cNvPr id="8198" name="Picture 6" descr="Изображение 0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44675"/>
            <a:ext cx="4105275" cy="3097213"/>
          </a:xfrm>
          <a:prstGeom prst="rect">
            <a:avLst/>
          </a:prstGeom>
          <a:noFill/>
        </p:spPr>
      </p:pic>
      <p:pic>
        <p:nvPicPr>
          <p:cNvPr id="8199" name="Picture 7" descr="Изображение 0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3068638"/>
            <a:ext cx="4248150" cy="3384550"/>
          </a:xfrm>
          <a:prstGeom prst="rect">
            <a:avLst/>
          </a:prstGeom>
          <a:noFill/>
        </p:spPr>
      </p:pic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783138" y="1500174"/>
            <a:ext cx="436086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600" dirty="0"/>
              <a:t>  </a:t>
            </a:r>
            <a:r>
              <a:rPr lang="ru-RU" sz="2000" b="1" dirty="0"/>
              <a:t>Василий Иванович Иванов в 1939  году </a:t>
            </a:r>
            <a:r>
              <a:rPr lang="ru-RU" sz="2000" b="1" dirty="0" smtClean="0"/>
              <a:t>ушел </a:t>
            </a:r>
            <a:r>
              <a:rPr lang="ru-RU" sz="2000" b="1" dirty="0"/>
              <a:t>в армию. С первых дней войны до </a:t>
            </a:r>
            <a:r>
              <a:rPr lang="ru-RU" sz="2000" b="1" dirty="0" smtClean="0"/>
              <a:t>Победного </a:t>
            </a:r>
            <a:r>
              <a:rPr lang="ru-RU" sz="2000" b="1" dirty="0"/>
              <a:t>мая 1945  года  –  на   фронте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214283" y="5129213"/>
            <a:ext cx="4516468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Его жизненный девиз:</a:t>
            </a:r>
          </a:p>
          <a:p>
            <a:r>
              <a:rPr lang="ru-RU" sz="2000" b="1" dirty="0"/>
              <a:t>И, ей-богу, просто некогда стареть,</a:t>
            </a:r>
          </a:p>
          <a:p>
            <a:r>
              <a:rPr lang="ru-RU" sz="2000" b="1" dirty="0"/>
              <a:t>Хоть мелькают полустанками года…</a:t>
            </a:r>
          </a:p>
          <a:p>
            <a:r>
              <a:rPr lang="ru-RU" sz="2000" b="1" dirty="0"/>
              <a:t>Допускаю, что меня догонит смерть</a:t>
            </a:r>
          </a:p>
          <a:p>
            <a:r>
              <a:rPr lang="ru-RU" sz="2000" b="1" dirty="0"/>
              <a:t>Ну, а старость никогда</a:t>
            </a:r>
            <a:r>
              <a:rPr lang="ru-RU" sz="1600" dirty="0"/>
              <a:t>!</a:t>
            </a: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/>
              <a:t> </a:t>
            </a:r>
          </a:p>
        </p:txBody>
      </p:sp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827088" y="0"/>
            <a:ext cx="7175500" cy="8366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Никто не забыт, и ничто не забыто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39750" y="1096963"/>
            <a:ext cx="82565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 dirty="0"/>
              <a:t>      Цель: </a:t>
            </a:r>
            <a:r>
              <a:rPr lang="ru-RU" sz="2000" b="1" dirty="0" smtClean="0"/>
              <a:t>сохранить </a:t>
            </a:r>
            <a:r>
              <a:rPr lang="ru-RU" sz="2000" b="1" dirty="0"/>
              <a:t>память о солдатах в назидание </a:t>
            </a:r>
            <a:r>
              <a:rPr lang="ru-RU" sz="2000" b="1" dirty="0" smtClean="0"/>
              <a:t>живым, поднимающую </a:t>
            </a:r>
            <a:r>
              <a:rPr lang="ru-RU" sz="2000" b="1" dirty="0"/>
              <a:t>и очищающую человеческую душу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950913" y="20320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1600"/>
          </a:p>
        </p:txBody>
      </p:sp>
      <p:pic>
        <p:nvPicPr>
          <p:cNvPr id="7175" name="Picture 7" descr="Изображение 0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916113"/>
            <a:ext cx="4321175" cy="3313112"/>
          </a:xfrm>
          <a:prstGeom prst="rect">
            <a:avLst/>
          </a:prstGeom>
          <a:noFill/>
        </p:spPr>
      </p:pic>
      <p:pic>
        <p:nvPicPr>
          <p:cNvPr id="7178" name="Picture 10" descr="Изображение7 0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3213100"/>
            <a:ext cx="4105275" cy="3240088"/>
          </a:xfrm>
          <a:prstGeom prst="rect">
            <a:avLst/>
          </a:prstGeom>
          <a:noFill/>
        </p:spPr>
      </p:pic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323850" y="5373688"/>
            <a:ext cx="40925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800" dirty="0"/>
              <a:t>…</a:t>
            </a:r>
            <a:r>
              <a:rPr lang="ru-RU" sz="2000" b="1" dirty="0"/>
              <a:t>Прошла война, прошла страда,</a:t>
            </a:r>
          </a:p>
          <a:p>
            <a:r>
              <a:rPr lang="ru-RU" sz="2000" b="1" dirty="0"/>
              <a:t>Но   боль    взывает    к    людям:</a:t>
            </a:r>
          </a:p>
          <a:p>
            <a:r>
              <a:rPr lang="ru-RU" sz="2000" b="1" dirty="0"/>
              <a:t>Давайте,         люди,         никогда </a:t>
            </a:r>
          </a:p>
          <a:p>
            <a:r>
              <a:rPr lang="ru-RU" sz="2000" b="1" dirty="0"/>
              <a:t>Об этом не забудем.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4859338" y="2008188"/>
            <a:ext cx="393858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 dirty="0"/>
              <a:t>Этот день </a:t>
            </a:r>
          </a:p>
          <a:p>
            <a:r>
              <a:rPr lang="ru-RU" sz="2000" b="1" dirty="0"/>
              <a:t>             мы приближали</a:t>
            </a:r>
          </a:p>
          <a:p>
            <a:r>
              <a:rPr lang="ru-RU" sz="2000" b="1" dirty="0"/>
              <a:t>                                     как могли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   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dirty="0"/>
              <a:t> </a:t>
            </a: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747713" y="0"/>
            <a:ext cx="7648575" cy="7651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Через восприятие живых свидетелей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68313" y="857232"/>
            <a:ext cx="8737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600" dirty="0"/>
              <a:t>       </a:t>
            </a:r>
            <a:r>
              <a:rPr lang="ru-RU" sz="2000" b="1" dirty="0"/>
              <a:t>Цель: проведение  встреч  с  ветеранами  Великой  Отечественной войны,</a:t>
            </a:r>
          </a:p>
          <a:p>
            <a:r>
              <a:rPr lang="ru-RU" sz="2000" b="1" dirty="0"/>
              <a:t>солдатскими вдовами и тружениками тыла с целью сохранения исторической </a:t>
            </a:r>
            <a:r>
              <a:rPr lang="ru-RU" sz="2000" b="1" dirty="0" smtClean="0"/>
              <a:t>памяти </a:t>
            </a:r>
            <a:r>
              <a:rPr lang="ru-RU" sz="2000" b="1" dirty="0"/>
              <a:t>народа и преемственности поколений</a:t>
            </a:r>
          </a:p>
        </p:txBody>
      </p:sp>
      <p:pic>
        <p:nvPicPr>
          <p:cNvPr id="9222" name="Picture 6" descr="фотограф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060575"/>
            <a:ext cx="4119563" cy="3024188"/>
          </a:xfrm>
          <a:prstGeom prst="rect">
            <a:avLst/>
          </a:prstGeom>
          <a:noFill/>
        </p:spPr>
      </p:pic>
      <p:pic>
        <p:nvPicPr>
          <p:cNvPr id="9223" name="Picture 7" descr="Изображение7 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3716338"/>
            <a:ext cx="4105275" cy="2665412"/>
          </a:xfrm>
          <a:prstGeom prst="rect">
            <a:avLst/>
          </a:prstGeom>
          <a:noFill/>
        </p:spPr>
      </p:pic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5143505" y="2205038"/>
            <a:ext cx="353218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b="1" dirty="0"/>
              <a:t>…А все же,  когда непогода</a:t>
            </a:r>
          </a:p>
          <a:p>
            <a:r>
              <a:rPr lang="ru-RU" sz="2000" b="1" dirty="0"/>
              <a:t>Забыть   не  дает  о   войне,</a:t>
            </a:r>
          </a:p>
          <a:p>
            <a:r>
              <a:rPr lang="ru-RU" sz="2000" b="1" dirty="0"/>
              <a:t>Зима  сорок первого    года</a:t>
            </a:r>
          </a:p>
          <a:p>
            <a:r>
              <a:rPr lang="ru-RU" sz="2000" b="1" dirty="0"/>
              <a:t>Заходит как совесть ко мне</a:t>
            </a:r>
            <a:r>
              <a:rPr lang="ru-RU" sz="1600" dirty="0"/>
              <a:t>.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95288" y="5300663"/>
            <a:ext cx="438308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 dirty="0"/>
              <a:t>    …Ежегодно   накануне   праздника</a:t>
            </a:r>
          </a:p>
          <a:p>
            <a:r>
              <a:rPr lang="ru-RU" sz="2000" b="1" dirty="0"/>
              <a:t>защитников   Отечества   </a:t>
            </a:r>
            <a:r>
              <a:rPr lang="ru-RU" sz="2000" b="1" dirty="0" smtClean="0"/>
              <a:t>мы встречаемся   </a:t>
            </a:r>
            <a:r>
              <a:rPr lang="ru-RU" sz="2000" b="1" dirty="0"/>
              <a:t>с   ветеранами   войны </a:t>
            </a:r>
          </a:p>
          <a:p>
            <a:r>
              <a:rPr lang="ru-RU" sz="2000" b="1" dirty="0"/>
              <a:t>и тыла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64305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/>
              <a:t>  </a:t>
            </a:r>
          </a:p>
        </p:txBody>
      </p:sp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1733550" y="0"/>
            <a:ext cx="5676900" cy="6921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Землянам - чистую планету!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695825" y="808038"/>
            <a:ext cx="43617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 dirty="0"/>
              <a:t>От нас природа тайн своих не прячет,</a:t>
            </a:r>
          </a:p>
          <a:p>
            <a:r>
              <a:rPr lang="ru-RU" sz="2000" b="1" dirty="0"/>
              <a:t>Но  учит  быть  внимательнее   к   ней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85720" y="5734050"/>
            <a:ext cx="44767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b="1" dirty="0"/>
              <a:t>Земля нам дарит щедро чудеса,</a:t>
            </a:r>
          </a:p>
          <a:p>
            <a:r>
              <a:rPr lang="ru-RU" sz="2000" b="1" dirty="0"/>
              <a:t>Но ждет взамен труда и удивленья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785786" y="1528763"/>
            <a:ext cx="79296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600" dirty="0"/>
              <a:t>      </a:t>
            </a:r>
            <a:r>
              <a:rPr lang="ru-RU" sz="2000" b="1" dirty="0"/>
              <a:t>Цель: формировать </a:t>
            </a:r>
            <a:r>
              <a:rPr lang="ru-RU" sz="2000" b="1" dirty="0" smtClean="0"/>
              <a:t> трепетное </a:t>
            </a:r>
            <a:r>
              <a:rPr lang="ru-RU" sz="2000" b="1" dirty="0"/>
              <a:t>отношение к природе и </a:t>
            </a:r>
            <a:r>
              <a:rPr lang="ru-RU" sz="2000" b="1" dirty="0" smtClean="0"/>
              <a:t>своему </a:t>
            </a:r>
            <a:r>
              <a:rPr lang="ru-RU" sz="2000" b="1" dirty="0"/>
              <a:t>внутреннему миру 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5000627" y="2071678"/>
            <a:ext cx="830421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b="1" dirty="0"/>
              <a:t>Остановись! Присядь! Нагнись!</a:t>
            </a:r>
          </a:p>
          <a:p>
            <a:r>
              <a:rPr lang="ru-RU" sz="2000" b="1" dirty="0"/>
              <a:t>И под ноги взгляни.</a:t>
            </a:r>
          </a:p>
          <a:p>
            <a:r>
              <a:rPr lang="ru-RU" sz="2000" b="1" dirty="0"/>
              <a:t>Живой, -  живому удивись!</a:t>
            </a:r>
          </a:p>
          <a:p>
            <a:r>
              <a:rPr lang="ru-RU" sz="2000" b="1" dirty="0"/>
              <a:t>Они ж тебе с родни!</a:t>
            </a:r>
          </a:p>
        </p:txBody>
      </p:sp>
      <p:pic>
        <p:nvPicPr>
          <p:cNvPr id="11276" name="Picture 12" descr="DSC001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429000"/>
            <a:ext cx="4135437" cy="3101975"/>
          </a:xfrm>
          <a:prstGeom prst="rect">
            <a:avLst/>
          </a:prstGeom>
          <a:noFill/>
        </p:spPr>
      </p:pic>
      <p:pic>
        <p:nvPicPr>
          <p:cNvPr id="11277" name="Picture 13" descr="DSC0009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2276475"/>
            <a:ext cx="4032250" cy="3240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</TotalTime>
  <Words>765</Words>
  <Application>Microsoft Office PowerPoint</Application>
  <PresentationFormat>Экран (4:3)</PresentationFormat>
  <Paragraphs>170</Paragraphs>
  <Slides>18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 </vt:lpstr>
      <vt:lpstr> </vt:lpstr>
      <vt:lpstr>         </vt:lpstr>
      <vt:lpstr>  </vt:lpstr>
      <vt:lpstr> Акция «Ты тоже в ответе»</vt:lpstr>
      <vt:lpstr>   </vt:lpstr>
      <vt:lpstr> </vt:lpstr>
      <vt:lpstr>     </vt:lpstr>
      <vt:lpstr> </vt:lpstr>
      <vt:lpstr>  </vt:lpstr>
      <vt:lpstr> </vt:lpstr>
      <vt:lpstr>Слайд 12</vt:lpstr>
      <vt:lpstr> </vt:lpstr>
      <vt:lpstr> </vt:lpstr>
      <vt:lpstr> </vt:lpstr>
      <vt:lpstr>  </vt:lpstr>
      <vt:lpstr> </vt:lpstr>
      <vt:lpstr>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Анжелика</cp:lastModifiedBy>
  <cp:revision>38</cp:revision>
  <dcterms:created xsi:type="dcterms:W3CDTF">2010-03-09T14:01:47Z</dcterms:created>
  <dcterms:modified xsi:type="dcterms:W3CDTF">2022-01-13T10:46:53Z</dcterms:modified>
</cp:coreProperties>
</file>