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12192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iN3DBY0aGqIisuqgmHbnL2WPpP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9753"/>
    <p:restoredTop sz="94665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4" Type="http://customschemas.google.com/relationships/presentationmetadata" Target="metadata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4820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307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6249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592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665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501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4627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088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092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76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73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90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1966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1160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261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01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70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2"/>
          </p:nvPr>
        </p:nvSpPr>
        <p:spPr>
          <a:xfrm>
            <a:off x="839788" y="250507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4"/>
          </p:nvPr>
        </p:nvSpPr>
        <p:spPr>
          <a:xfrm>
            <a:off x="6172200" y="250507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B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"/>
          <p:cNvSpPr/>
          <p:nvPr/>
        </p:nvSpPr>
        <p:spPr>
          <a:xfrm>
            <a:off x="11166365" y="5874124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2D03"/>
              </a:buClr>
              <a:buSzPts val="1200"/>
              <a:buFont typeface="Calibri"/>
              <a:buNone/>
            </a:pPr>
            <a:r>
              <a:rPr lang="ru-RU" sz="1200" b="0" i="0" u="none" strike="noStrike" cap="none">
                <a:solidFill>
                  <a:srgbClr val="652D03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1200" b="0" i="0" u="none" strike="noStrike" cap="none">
              <a:solidFill>
                <a:srgbClr val="652D0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6075" y="-86200"/>
            <a:ext cx="2148749" cy="141375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"/>
          <p:cNvSpPr txBox="1"/>
          <p:nvPr/>
        </p:nvSpPr>
        <p:spPr>
          <a:xfrm>
            <a:off x="1026695" y="2751889"/>
            <a:ext cx="74595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социальном предпринимательстве с 2009 года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 txBox="1"/>
          <p:nvPr/>
        </p:nvSpPr>
        <p:spPr>
          <a:xfrm>
            <a:off x="1026695" y="4327891"/>
            <a:ext cx="74595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Сфера деятельности: дошкольное и дополнительное образование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1"/>
          <p:cNvSpPr txBox="1"/>
          <p:nvPr/>
        </p:nvSpPr>
        <p:spPr>
          <a:xfrm>
            <a:off x="1194901" y="2967298"/>
            <a:ext cx="6754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Первый в городе частный детский сад с лицензией 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/>
              <a:t>2021 год - участие в проекте </a:t>
            </a:r>
            <a:endParaRPr sz="27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/>
              <a:t>“Демография” - 20 детей посещают детский сад по стоимости муниципального сада</a:t>
            </a:r>
            <a:endParaRPr sz="27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" y="35274"/>
            <a:ext cx="12191910" cy="68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6384756" y="1128411"/>
            <a:ext cx="74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2020 год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2"/>
          <p:cNvSpPr txBox="1"/>
          <p:nvPr/>
        </p:nvSpPr>
        <p:spPr>
          <a:xfrm>
            <a:off x="6383806" y="1776899"/>
            <a:ext cx="5650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Уникальное направление в городе -  индивидуальные  ванны для плавания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2"/>
          <p:cNvSpPr txBox="1"/>
          <p:nvPr/>
        </p:nvSpPr>
        <p:spPr>
          <a:xfrm>
            <a:off x="6327606" y="3162299"/>
            <a:ext cx="5649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Проект победитель конкурса социальных проектов Фонда «Наше Будущее»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2"/>
          <p:cNvSpPr txBox="1"/>
          <p:nvPr/>
        </p:nvSpPr>
        <p:spPr>
          <a:xfrm>
            <a:off x="6384756" y="4733968"/>
            <a:ext cx="5648333" cy="51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детей с 1 до 4 месяцев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6384756" y="5619749"/>
            <a:ext cx="5648585" cy="944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детей  0 до 1 месяца - патронаж на дому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" y="25"/>
            <a:ext cx="12191911" cy="685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3"/>
          <p:cNvSpPr txBox="1"/>
          <p:nvPr/>
        </p:nvSpPr>
        <p:spPr>
          <a:xfrm>
            <a:off x="1102200" y="1505774"/>
            <a:ext cx="6631200" cy="46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/>
              <a:t>З</a:t>
            </a: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 два года занятия в студии посетили более 1000 детей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2020-2021 год - благотворительный проект «Плаваем с пеленок»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детей прошли  оздоровительный курс  по раннему плаванию из 8 занятий на без оплатной основе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050" y="4802825"/>
            <a:ext cx="919150" cy="93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25" y="1505775"/>
            <a:ext cx="919150" cy="939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4"/>
          <p:cNvSpPr txBox="1"/>
          <p:nvPr/>
        </p:nvSpPr>
        <p:spPr>
          <a:xfrm>
            <a:off x="6288554" y="1261579"/>
            <a:ext cx="5903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/>
              <a:t> </a:t>
            </a: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ru-RU" sz="2800" b="1"/>
              <a:t>1 год </a:t>
            </a: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 txBox="1"/>
          <p:nvPr/>
        </p:nvSpPr>
        <p:spPr>
          <a:xfrm>
            <a:off x="6288554" y="3822550"/>
            <a:ext cx="5903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Более 100 астраханских семей прошл</a:t>
            </a:r>
            <a:r>
              <a:rPr lang="ru-RU" sz="2800" b="1"/>
              <a:t>и</a:t>
            </a: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курс галотерапии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6357200" y="1887888"/>
            <a:ext cx="59034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/>
              <a:t>Возможность пройти оздоровительный курс “Занятия в бассейне + </a:t>
            </a:r>
            <a:endParaRPr sz="28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/>
              <a:t>Курс гало гигиены”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6288500" y="4776850"/>
            <a:ext cx="57063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/>
              <a:t>Источник финансирования - грант для социальных предпринимателей</a:t>
            </a: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и софинансирование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6288504" y="5847346"/>
            <a:ext cx="59034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5"/>
          <p:cNvSpPr txBox="1"/>
          <p:nvPr/>
        </p:nvSpPr>
        <p:spPr>
          <a:xfrm>
            <a:off x="156592" y="1592259"/>
            <a:ext cx="6489000" cy="3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Сеть детских учреждений 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«Цветное молоко», студия раннего плавания «Аква-Ляля»  и соляная пещера «Вита Бриз» помогают Астраханским родителям в воспитании, развитии, обучении  и укреплении здоровья детей раннего, дошкольного и младшего школьного возраста.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6"/>
          <p:cNvSpPr txBox="1"/>
          <p:nvPr/>
        </p:nvSpPr>
        <p:spPr>
          <a:xfrm>
            <a:off x="6448801" y="1247634"/>
            <a:ext cx="57432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Мы создаем особую экосистему, образовательное  пространство, формирующее у ребёнка современное мышление.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Воспитываем поколение, которое будет создавать будущее для нашего города и страны.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7522" y="3260533"/>
            <a:ext cx="336932" cy="33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7530" y="4842950"/>
            <a:ext cx="336932" cy="33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8346" y="1112856"/>
            <a:ext cx="2455308" cy="138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B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/>
          <p:nvPr/>
        </p:nvSpPr>
        <p:spPr>
          <a:xfrm>
            <a:off x="10778247" y="5444247"/>
            <a:ext cx="1413900" cy="1413900"/>
          </a:xfrm>
          <a:prstGeom prst="rect">
            <a:avLst/>
          </a:pr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11166365" y="5874124"/>
            <a:ext cx="34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2D03"/>
              </a:buClr>
              <a:buSzPts val="1200"/>
              <a:buFont typeface="Calibri"/>
              <a:buNone/>
            </a:pPr>
            <a:r>
              <a:rPr lang="ru-RU" sz="1200" b="0" i="0" u="none" strike="noStrike" cap="none">
                <a:solidFill>
                  <a:srgbClr val="652D03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1200" b="0" i="0" u="none" strike="noStrike" cap="none">
              <a:solidFill>
                <a:srgbClr val="652D0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"/>
          <p:cNvSpPr/>
          <p:nvPr/>
        </p:nvSpPr>
        <p:spPr>
          <a:xfrm>
            <a:off x="11337215" y="6366062"/>
            <a:ext cx="34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2D03"/>
              </a:buClr>
              <a:buSzPts val="1200"/>
              <a:buFont typeface="Calibri"/>
              <a:buNone/>
            </a:pPr>
            <a:r>
              <a:rPr lang="ru-RU" sz="1200" b="0" i="0" u="none" strike="noStrike" cap="none">
                <a:solidFill>
                  <a:srgbClr val="652D03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1200" b="0" i="0" u="none" strike="noStrike" cap="none">
              <a:solidFill>
                <a:srgbClr val="652D0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6368714" y="1986880"/>
            <a:ext cx="74595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Медицинские знания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 txBox="1"/>
          <p:nvPr/>
        </p:nvSpPr>
        <p:spPr>
          <a:xfrm>
            <a:off x="6368713" y="993439"/>
            <a:ext cx="74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</a:rPr>
              <a:t> 2007 год</a:t>
            </a:r>
            <a:endParaRPr sz="28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6344724" y="3343908"/>
            <a:ext cx="74595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Перинатальная психология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"/>
          <p:cNvSpPr txBox="1"/>
          <p:nvPr/>
        </p:nvSpPr>
        <p:spPr>
          <a:xfrm>
            <a:off x="6368714" y="4569693"/>
            <a:ext cx="582328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Телесно  - ориентированный подход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"/>
          <p:cNvSpPr txBox="1"/>
          <p:nvPr/>
        </p:nvSpPr>
        <p:spPr>
          <a:xfrm>
            <a:off x="6368714" y="5838565"/>
            <a:ext cx="74595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Арт-терапия и музыкальные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программы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B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/>
          <p:nvPr/>
        </p:nvSpPr>
        <p:spPr>
          <a:xfrm>
            <a:off x="11166365" y="5874124"/>
            <a:ext cx="34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2D03"/>
              </a:buClr>
              <a:buSzPts val="1200"/>
              <a:buFont typeface="Calibri"/>
              <a:buNone/>
            </a:pPr>
            <a:r>
              <a:rPr lang="ru-RU" sz="1200" b="0" i="0" u="none" strike="noStrike" cap="none">
                <a:solidFill>
                  <a:srgbClr val="652D03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1200" b="0" i="0" u="none" strike="noStrike" cap="none">
              <a:solidFill>
                <a:srgbClr val="652D0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"/>
          <p:cNvSpPr txBox="1"/>
          <p:nvPr/>
        </p:nvSpPr>
        <p:spPr>
          <a:xfrm>
            <a:off x="5572486" y="1334566"/>
            <a:ext cx="63508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ru-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Более 300 семей прошли курс!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"/>
          <p:cNvSpPr txBox="1"/>
          <p:nvPr/>
        </p:nvSpPr>
        <p:spPr>
          <a:xfrm>
            <a:off x="1125022" y="2739845"/>
            <a:ext cx="11614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Психологическая и физическая подготовка будущих мам к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Благоприятному родоразрешению и грудному вскармливанию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1125035" y="4222006"/>
            <a:ext cx="11614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Профилактика осложнений в родах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1125035" y="5171570"/>
            <a:ext cx="11614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Сопровождение ребенка от внутриутробного периода до школы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5572486" y="76094"/>
            <a:ext cx="68280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ru-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Медико – социальный проект подготовки к рождению ребенка!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B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/>
          <p:nvPr/>
        </p:nvSpPr>
        <p:spPr>
          <a:xfrm>
            <a:off x="10778247" y="5444247"/>
            <a:ext cx="1413900" cy="1413900"/>
          </a:xfrm>
          <a:prstGeom prst="rect">
            <a:avLst/>
          </a:pr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11166365" y="5874124"/>
            <a:ext cx="34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2D03"/>
              </a:buClr>
              <a:buSzPts val="1200"/>
              <a:buFont typeface="Calibri"/>
              <a:buNone/>
            </a:pPr>
            <a:r>
              <a:rPr lang="ru-RU" sz="1200" b="0" i="0" u="none" strike="noStrike" cap="none">
                <a:solidFill>
                  <a:srgbClr val="652D03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1200" b="0" i="0" u="none" strike="noStrike" cap="none">
              <a:solidFill>
                <a:srgbClr val="652D0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"/>
          <p:cNvSpPr txBox="1"/>
          <p:nvPr/>
        </p:nvSpPr>
        <p:spPr>
          <a:xfrm>
            <a:off x="6368713" y="993439"/>
            <a:ext cx="74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2009 год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5"/>
          <p:cNvSpPr txBox="1"/>
          <p:nvPr/>
        </p:nvSpPr>
        <p:spPr>
          <a:xfrm>
            <a:off x="6368714" y="1998969"/>
            <a:ext cx="582328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Встречи для мам и малышей </a:t>
            </a:r>
            <a:b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3-6 месяцев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5"/>
          <p:cNvSpPr txBox="1"/>
          <p:nvPr/>
        </p:nvSpPr>
        <p:spPr>
          <a:xfrm>
            <a:off x="6368714" y="3321448"/>
            <a:ext cx="582328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Развивающие занятия для детей с 9 месяцев до 3 лет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5"/>
          <p:cNvSpPr txBox="1"/>
          <p:nvPr/>
        </p:nvSpPr>
        <p:spPr>
          <a:xfrm>
            <a:off x="6368714" y="4597837"/>
            <a:ext cx="59837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Подготовка к школе с 4 до 7 лет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5"/>
          <p:cNvSpPr txBox="1"/>
          <p:nvPr/>
        </p:nvSpPr>
        <p:spPr>
          <a:xfrm>
            <a:off x="6368714" y="5693425"/>
            <a:ext cx="582328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Сопровождение семьи психологом и логопедом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B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"/>
          <p:cNvSpPr/>
          <p:nvPr/>
        </p:nvSpPr>
        <p:spPr>
          <a:xfrm>
            <a:off x="10778247" y="5444247"/>
            <a:ext cx="1413900" cy="1413900"/>
          </a:xfrm>
          <a:prstGeom prst="rect">
            <a:avLst/>
          </a:pr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/>
          <p:nvPr/>
        </p:nvSpPr>
        <p:spPr>
          <a:xfrm>
            <a:off x="11166365" y="5874124"/>
            <a:ext cx="34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2D03"/>
              </a:buClr>
              <a:buSzPts val="1200"/>
              <a:buFont typeface="Calibri"/>
              <a:buNone/>
            </a:pPr>
            <a:r>
              <a:rPr lang="ru-RU" sz="1200" b="0" i="0" u="none" strike="noStrike" cap="none">
                <a:solidFill>
                  <a:srgbClr val="652D03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1200" b="0" i="0" u="none" strike="noStrike" cap="none">
              <a:solidFill>
                <a:srgbClr val="652D0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 txBox="1"/>
          <p:nvPr/>
        </p:nvSpPr>
        <p:spPr>
          <a:xfrm>
            <a:off x="1195200" y="2223624"/>
            <a:ext cx="6551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сети детских учреждений сети «Цветное молоко» каждый родитель может выбрать для своего ребенка интересные программы не только </a:t>
            </a:r>
            <a:b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направлении интеллектуального,</a:t>
            </a:r>
            <a:b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но и физического развити</a:t>
            </a:r>
            <a:r>
              <a:rPr lang="ru-RU" sz="2700" b="1"/>
              <a:t>я.</a:t>
            </a: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B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/>
        </p:nvSpPr>
        <p:spPr>
          <a:xfrm>
            <a:off x="1058779" y="2521973"/>
            <a:ext cx="6753727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Воспитываем самостоятельно мыслящего человека, любящего исследовать, познавать и создавать.</a:t>
            </a:r>
            <a:b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Человека – умеющего применять свои знания, думать и рассуждать.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B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/>
          <p:nvPr/>
        </p:nvSpPr>
        <p:spPr>
          <a:xfrm>
            <a:off x="10778247" y="5444247"/>
            <a:ext cx="1413900" cy="1413900"/>
          </a:xfrm>
          <a:prstGeom prst="rect">
            <a:avLst/>
          </a:pr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11166365" y="5874124"/>
            <a:ext cx="34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2D03"/>
              </a:buClr>
              <a:buSzPts val="1200"/>
              <a:buFont typeface="Calibri"/>
              <a:buNone/>
            </a:pPr>
            <a:r>
              <a:rPr lang="ru-RU" sz="1200" b="0" i="0" u="none" strike="noStrike" cap="none">
                <a:solidFill>
                  <a:srgbClr val="652D03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endParaRPr sz="1200" b="0" i="0" u="none" strike="noStrike" cap="none">
              <a:solidFill>
                <a:srgbClr val="652D0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8"/>
          <p:cNvSpPr txBox="1"/>
          <p:nvPr/>
        </p:nvSpPr>
        <p:spPr>
          <a:xfrm>
            <a:off x="6368713" y="1511964"/>
            <a:ext cx="74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2010 год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8"/>
          <p:cNvSpPr txBox="1"/>
          <p:nvPr/>
        </p:nvSpPr>
        <p:spPr>
          <a:xfrm>
            <a:off x="6368727" y="2375093"/>
            <a:ext cx="5823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Первый в городе бассейн для малышей с 4 месяцев до 7 лет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6368713" y="3429005"/>
            <a:ext cx="5823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Проект «Плаваем с пеленок» победитель конкурса фонда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«Наше будущее.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8"/>
          <p:cNvSpPr txBox="1"/>
          <p:nvPr/>
        </p:nvSpPr>
        <p:spPr>
          <a:xfrm>
            <a:off x="6368713" y="4914199"/>
            <a:ext cx="5428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Работаем по собственной сертифицированной программе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B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"/>
          <p:cNvSpPr/>
          <p:nvPr/>
        </p:nvSpPr>
        <p:spPr>
          <a:xfrm>
            <a:off x="11166365" y="5874124"/>
            <a:ext cx="34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2D03"/>
              </a:buClr>
              <a:buSzPts val="1200"/>
              <a:buFont typeface="Calibri"/>
              <a:buNone/>
            </a:pPr>
            <a:r>
              <a:rPr lang="ru-RU" sz="1200" b="0" i="0" u="none" strike="noStrike" cap="none">
                <a:solidFill>
                  <a:srgbClr val="652D03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endParaRPr sz="1200" b="0" i="0" u="none" strike="noStrike" cap="none">
              <a:solidFill>
                <a:srgbClr val="652D0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4" y="-8104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9"/>
          <p:cNvSpPr txBox="1"/>
          <p:nvPr/>
        </p:nvSpPr>
        <p:spPr>
          <a:xfrm>
            <a:off x="1174876" y="3033150"/>
            <a:ext cx="62016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</a:rPr>
              <a:t>Более 20 000 </a:t>
            </a:r>
            <a:endParaRPr sz="27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</a:rPr>
              <a:t>Астраханских детей прошли обучение в </a:t>
            </a:r>
            <a:r>
              <a:rPr lang="ru-RU" sz="2700" b="1"/>
              <a:t> </a:t>
            </a:r>
            <a:r>
              <a:rPr lang="ru-RU" sz="2700" b="1" i="0" u="none" strike="noStrike" cap="none">
                <a:solidFill>
                  <a:srgbClr val="000000"/>
                </a:solidFill>
              </a:rPr>
              <a:t>Бассейне “Аква-Ляля”</a:t>
            </a:r>
            <a:endParaRPr sz="27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i="0" u="none" strike="noStrike" cap="none">
                <a:solidFill>
                  <a:srgbClr val="000000"/>
                </a:solidFill>
              </a:rPr>
              <a:t>Уникальный  опыт - инклюзивное образование</a:t>
            </a:r>
            <a:endParaRPr sz="27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39" name="Google Shape;23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375" y="4680125"/>
            <a:ext cx="919150" cy="939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0"/>
          <p:cNvSpPr txBox="1"/>
          <p:nvPr/>
        </p:nvSpPr>
        <p:spPr>
          <a:xfrm>
            <a:off x="6420972" y="563200"/>
            <a:ext cx="567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2013 год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0"/>
          <p:cNvSpPr txBox="1"/>
          <p:nvPr/>
        </p:nvSpPr>
        <p:spPr>
          <a:xfrm>
            <a:off x="6419636" y="1512297"/>
            <a:ext cx="58740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Проект победитель конкурса социальных проектов Фонда </a:t>
            </a:r>
            <a:b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«Наше Будущее»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0"/>
          <p:cNvSpPr txBox="1"/>
          <p:nvPr/>
        </p:nvSpPr>
        <p:spPr>
          <a:xfrm>
            <a:off x="6420963" y="3289840"/>
            <a:ext cx="5871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Детский сад ориентирован на ЗДОРОВЫЙ ОБРАЗ ЖИЗНИ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6505900" y="4693875"/>
            <a:ext cx="5587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Более 570 малышей стали воспитанниками с момента открытия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379</Words>
  <Application>Microsoft Macintosh PowerPoint</Application>
  <PresentationFormat>Широкоэкранный</PresentationFormat>
  <Paragraphs>72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Noto Sans Symbols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Vorobyev</dc:creator>
  <cp:lastModifiedBy>Нина Пархоменко</cp:lastModifiedBy>
  <cp:revision>3</cp:revision>
  <dcterms:created xsi:type="dcterms:W3CDTF">2022-04-06T09:38:51Z</dcterms:created>
  <dcterms:modified xsi:type="dcterms:W3CDTF">2023-03-24T09:09:06Z</dcterms:modified>
</cp:coreProperties>
</file>