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2" r:id="rId4"/>
    <p:sldId id="263" r:id="rId5"/>
    <p:sldId id="258" r:id="rId6"/>
    <p:sldId id="264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59" r:id="rId15"/>
    <p:sldId id="274" r:id="rId16"/>
    <p:sldId id="260" r:id="rId17"/>
    <p:sldId id="261" r:id="rId18"/>
  </p:sldIdLst>
  <p:sldSz cx="12192000" cy="6858000"/>
  <p:notesSz cx="6858000" cy="9144000"/>
  <p:embeddedFontLst>
    <p:embeddedFont>
      <p:font typeface="Montserrat" charset="-52"/>
      <p:regular r:id="rId20"/>
      <p:bold r:id="rId21"/>
      <p:italic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Montserrat Black" charset="-52"/>
      <p:bold r:id="rId28"/>
      <p:boldItalic r:id="rId29"/>
    </p:embeddedFont>
    <p:embeddedFont>
      <p:font typeface="Montserrat SemiBold" charset="-52"/>
      <p:regular r:id="rId30"/>
      <p:bold r:id="rId31"/>
      <p:italic r:id="rId32"/>
      <p:boldItalic r:id="rId33"/>
    </p:embeddedFont>
    <p:embeddedFont>
      <p:font typeface="Montserrat ExtraBold" charset="-52"/>
      <p:bold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9UBovmY4iNpKhDI8WJPxHsutL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335-4F48-906C-A56426805975}"/>
              </c:ext>
            </c:extLst>
          </c:dPt>
          <c:dPt>
            <c:idx val="1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335-4F48-906C-A564268059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Val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Лица с установленной инвалидностью</c:v>
                </c:pt>
                <c:pt idx="1">
                  <c:v>Лица без установленной инвалидности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59531</c:v>
                </c:pt>
                <c:pt idx="1">
                  <c:v>1615145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335-4F48-906C-A56426805975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80798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394171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557449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704601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83447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27146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162119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707622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673311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694868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935065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hyperlink" Target="https://www.learnis.ru/458928/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4.png"/><Relationship Id="rId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8.png"/><Relationship Id="rId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/>
          <p:nvPr/>
        </p:nvSpPr>
        <p:spPr>
          <a:xfrm>
            <a:off x="604921" y="4964050"/>
            <a:ext cx="3567029" cy="244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4702580" y="5069591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4167742" y="5582414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5789508" y="5968469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188697" y="2976936"/>
            <a:ext cx="7454305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ПРОЕКТ «РУКА В РУКЕ»</a:t>
            </a:r>
            <a:endParaRPr sz="4400" dirty="0">
              <a:solidFill>
                <a:schemeClr val="bg1"/>
              </a:solidFill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3328711" y="4823570"/>
            <a:ext cx="6203477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НОМИНАЦИЯ </a:t>
            </a:r>
            <a:r>
              <a:rPr lang="ru-RU" sz="18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«Инклюзивное общество»</a:t>
            </a:r>
            <a:endParaRPr dirty="0"/>
          </a:p>
        </p:txBody>
      </p:sp>
      <p:sp>
        <p:nvSpPr>
          <p:cNvPr id="99" name="Google Shape;99;p1"/>
          <p:cNvSpPr/>
          <p:nvPr/>
        </p:nvSpPr>
        <p:spPr>
          <a:xfrm>
            <a:off x="4597879" y="6053599"/>
            <a:ext cx="6849374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НАТАЛЬЯ </a:t>
            </a:r>
            <a:r>
              <a:rPr lang="ru-RU" sz="1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НИКОЛАЕВНА СЕТЯЕВА</a:t>
            </a:r>
            <a:endParaRPr dirty="0"/>
          </a:p>
        </p:txBody>
      </p:sp>
      <p:sp>
        <p:nvSpPr>
          <p:cNvPr id="14" name="Google Shape;99;p1"/>
          <p:cNvSpPr/>
          <p:nvPr/>
        </p:nvSpPr>
        <p:spPr>
          <a:xfrm>
            <a:off x="4586377" y="5602150"/>
            <a:ext cx="6849374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ДМИТРИЙ АЛЕКСАНДРОВИЧ ВИНОКУРОВ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63599" y="-91797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4901506" y="518680"/>
            <a:ext cx="260510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89120" y="-10041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179590" y="532856"/>
            <a:ext cx="2099474" cy="25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sym typeface="Montserrat"/>
              </a:rPr>
              <a:t>мероприятия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8763" y="3548278"/>
            <a:ext cx="2683957" cy="315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7473030" y="4254279"/>
            <a:ext cx="23154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Онлайн-Олимпиада «Рука в руке» для детей и подростков с ограниченными возможностями здоровья</a:t>
            </a:r>
            <a:r>
              <a:rPr lang="ru-RU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lang="ru-RU" sz="28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266" y="1310206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 descr="C:\Users\Соня\Desktop\Мывместе 2\Шаблон\Элементы\Ресурс 16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75129" y="784830"/>
            <a:ext cx="2683956" cy="33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63599" y="3737554"/>
            <a:ext cx="3186460" cy="314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E7E5BE4-9276-A598-89EE-1C478E83C4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8357" y="1104389"/>
            <a:ext cx="2723809" cy="27047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2CC5BE4-A517-0BEF-FB59-2FE43E5A01C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621" t="19103" r="36404" b="6191"/>
          <a:stretch/>
        </p:blipFill>
        <p:spPr bwMode="auto">
          <a:xfrm>
            <a:off x="43894" y="130643"/>
            <a:ext cx="3750862" cy="6576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4A6A2720-A022-3BE2-7B01-CF0746BDC6F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0343" t="21100" r="39291" b="6189"/>
          <a:stretch/>
        </p:blipFill>
        <p:spPr bwMode="auto">
          <a:xfrm>
            <a:off x="4016447" y="988958"/>
            <a:ext cx="2808737" cy="56403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4" name="Google Shape;138;p3">
            <a:extLst>
              <a:ext uri="{FF2B5EF4-FFF2-40B4-BE49-F238E27FC236}">
                <a16:creationId xmlns:a16="http://schemas.microsoft.com/office/drawing/2014/main" xmlns="" id="{743C0BAB-9660-9A1F-BD2E-A3EE2A1E12B8}"/>
              </a:ext>
            </a:extLst>
          </p:cNvPr>
          <p:cNvSpPr txBox="1"/>
          <p:nvPr/>
        </p:nvSpPr>
        <p:spPr>
          <a:xfrm>
            <a:off x="6841717" y="1256042"/>
            <a:ext cx="2119404" cy="17668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Общее количество участников –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Montserrat SemiBold"/>
                <a:cs typeface="Montserrat SemiBold"/>
                <a:sym typeface="Montserrat SemiBold"/>
              </a:rPr>
              <a:t>39</a:t>
            </a:r>
            <a:endParaRPr lang="ru-RU" sz="4000" dirty="0">
              <a:solidFill>
                <a:schemeClr val="accent4">
                  <a:lumMod val="50000"/>
                </a:schemeClr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9ECD17F-7914-348F-94ED-CD0090E0DF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1804" y="5056954"/>
            <a:ext cx="1710124" cy="16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0154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63599" y="-91797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4901506" y="518680"/>
            <a:ext cx="260510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89120" y="-10041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179590" y="532856"/>
            <a:ext cx="2099474" cy="25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sym typeface="Montserrat"/>
              </a:rPr>
              <a:t>мероприятия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31051" y="3298599"/>
            <a:ext cx="2683957" cy="315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6239045" y="4413212"/>
            <a:ext cx="2467968" cy="171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Образовательные квест-комнаты</a:t>
            </a:r>
            <a:r>
              <a:rPr lang="ru-RU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lang="ru-RU" sz="28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266" y="1310206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 descr="C:\Users\Соня\Desktop\Мывместе 2\Шаблон\Элементы\Ресурс 16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75129" y="784830"/>
            <a:ext cx="2683956" cy="33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63599" y="3737554"/>
            <a:ext cx="3186460" cy="314486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38;p3">
            <a:extLst>
              <a:ext uri="{FF2B5EF4-FFF2-40B4-BE49-F238E27FC236}">
                <a16:creationId xmlns:a16="http://schemas.microsoft.com/office/drawing/2014/main" xmlns="" id="{743C0BAB-9660-9A1F-BD2E-A3EE2A1E12B8}"/>
              </a:ext>
            </a:extLst>
          </p:cNvPr>
          <p:cNvSpPr txBox="1"/>
          <p:nvPr/>
        </p:nvSpPr>
        <p:spPr>
          <a:xfrm>
            <a:off x="6841717" y="1256042"/>
            <a:ext cx="2119404" cy="17668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Общее количество участников –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Montserrat SemiBold"/>
                <a:cs typeface="Montserrat SemiBold"/>
                <a:sym typeface="Montserrat SemiBold"/>
              </a:rPr>
              <a:t>44</a:t>
            </a:r>
            <a:endParaRPr lang="ru-RU" sz="4000" dirty="0">
              <a:solidFill>
                <a:schemeClr val="accent4">
                  <a:lumMod val="50000"/>
                </a:schemeClr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A8D129-2EC6-98CB-58A8-3771BBA88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537" y="1569921"/>
            <a:ext cx="2076190" cy="207619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DDFB012-8452-70C4-38AD-494D70780A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190" t="15539" r="47232" b="5903"/>
          <a:stretch/>
        </p:blipFill>
        <p:spPr bwMode="auto">
          <a:xfrm>
            <a:off x="379413" y="172722"/>
            <a:ext cx="3575019" cy="389329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5" name="Google Shape;138;p3">
            <a:extLst>
              <a:ext uri="{FF2B5EF4-FFF2-40B4-BE49-F238E27FC236}">
                <a16:creationId xmlns:a16="http://schemas.microsoft.com/office/drawing/2014/main" xmlns="" id="{A283066A-BB8B-E4FF-C79C-6F4B6F076904}"/>
              </a:ext>
            </a:extLst>
          </p:cNvPr>
          <p:cNvSpPr txBox="1"/>
          <p:nvPr/>
        </p:nvSpPr>
        <p:spPr>
          <a:xfrm>
            <a:off x="9308215" y="4836480"/>
            <a:ext cx="2467968" cy="171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https://www.learnis.ru/458928/</a:t>
            </a:r>
            <a:r>
              <a:rPr lang="ru-RU" sz="2400" b="1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lang="ru-RU" sz="2400" b="1"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91258F4E-0A6B-57F8-38AC-2DD6C4D89CF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429" t="15947" r="884" b="6609"/>
          <a:stretch/>
        </p:blipFill>
        <p:spPr bwMode="auto">
          <a:xfrm>
            <a:off x="371128" y="4193480"/>
            <a:ext cx="5166360" cy="256667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956031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63599" y="-91797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4901506" y="518680"/>
            <a:ext cx="260510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89120" y="-10041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179590" y="532856"/>
            <a:ext cx="2099474" cy="25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sym typeface="Montserrat"/>
              </a:rPr>
              <a:t>мероприятия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31051" y="3298599"/>
            <a:ext cx="2683957" cy="315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6239045" y="4413212"/>
            <a:ext cx="2467968" cy="171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Интерактивное видео</a:t>
            </a:r>
            <a:r>
              <a:rPr lang="ru-RU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lang="ru-RU" sz="28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266" y="1310206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 descr="C:\Users\Соня\Desktop\Мывместе 2\Шаблон\Элементы\Ресурс 16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75129" y="784830"/>
            <a:ext cx="2683956" cy="33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63599" y="3737554"/>
            <a:ext cx="3186460" cy="314486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38;p3">
            <a:extLst>
              <a:ext uri="{FF2B5EF4-FFF2-40B4-BE49-F238E27FC236}">
                <a16:creationId xmlns:a16="http://schemas.microsoft.com/office/drawing/2014/main" xmlns="" id="{743C0BAB-9660-9A1F-BD2E-A3EE2A1E12B8}"/>
              </a:ext>
            </a:extLst>
          </p:cNvPr>
          <p:cNvSpPr txBox="1"/>
          <p:nvPr/>
        </p:nvSpPr>
        <p:spPr>
          <a:xfrm>
            <a:off x="6841717" y="1256042"/>
            <a:ext cx="2119404" cy="17668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Общее количество участников –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Montserrat SemiBold"/>
                <a:cs typeface="Montserrat SemiBold"/>
                <a:sym typeface="Montserrat SemiBold"/>
              </a:rPr>
              <a:t>27</a:t>
            </a:r>
            <a:endParaRPr lang="ru-RU" sz="4000" dirty="0">
              <a:solidFill>
                <a:schemeClr val="accent4">
                  <a:lumMod val="50000"/>
                </a:schemeClr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" name="Google Shape;138;p3">
            <a:extLst>
              <a:ext uri="{FF2B5EF4-FFF2-40B4-BE49-F238E27FC236}">
                <a16:creationId xmlns:a16="http://schemas.microsoft.com/office/drawing/2014/main" xmlns="" id="{A283066A-BB8B-E4FF-C79C-6F4B6F076904}"/>
              </a:ext>
            </a:extLst>
          </p:cNvPr>
          <p:cNvSpPr txBox="1"/>
          <p:nvPr/>
        </p:nvSpPr>
        <p:spPr>
          <a:xfrm>
            <a:off x="9308215" y="4836480"/>
            <a:ext cx="2467968" cy="171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https://www.learnis.ru/463051/</a:t>
            </a:r>
            <a:endParaRPr lang="ru-RU" sz="2400" b="1"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293B39-0447-5A96-16CE-1C0EC9E9D3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1764" y="1302592"/>
            <a:ext cx="2057143" cy="20285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146B3C4-35E4-A434-93CA-FD4D96509D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355" t="16537" r="57977" b="15320"/>
          <a:stretch/>
        </p:blipFill>
        <p:spPr bwMode="auto">
          <a:xfrm>
            <a:off x="103333" y="68064"/>
            <a:ext cx="3019528" cy="418305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D9516F4-4C03-9720-F676-19A6694697E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33" t="26943" r="3524" b="6473"/>
          <a:stretch/>
        </p:blipFill>
        <p:spPr bwMode="auto">
          <a:xfrm>
            <a:off x="103333" y="4456717"/>
            <a:ext cx="5423535" cy="222377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90723F-555D-1D3A-F942-A2B664D85A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5775" y="1604949"/>
            <a:ext cx="3019528" cy="100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8345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26950" y="-100410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4901506" y="518680"/>
            <a:ext cx="260510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89120" y="-10041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179590" y="532856"/>
            <a:ext cx="2099474" cy="25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sym typeface="Montserrat"/>
              </a:rPr>
              <a:t>мероприятия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31051" y="3298599"/>
            <a:ext cx="2683957" cy="315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6239045" y="4413212"/>
            <a:ext cx="2467968" cy="171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Флешмоб «Живой шрифт. Люди так не делятся».</a:t>
            </a:r>
            <a:r>
              <a:rPr lang="ru-RU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lang="ru-RU" sz="28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266" y="1310206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 descr="C:\Users\Соня\Desktop\Мывместе 2\Шаблон\Элементы\Ресурс 16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75129" y="784830"/>
            <a:ext cx="2683956" cy="33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7002" y="3761538"/>
            <a:ext cx="3186460" cy="314486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38;p3">
            <a:extLst>
              <a:ext uri="{FF2B5EF4-FFF2-40B4-BE49-F238E27FC236}">
                <a16:creationId xmlns:a16="http://schemas.microsoft.com/office/drawing/2014/main" xmlns="" id="{743C0BAB-9660-9A1F-BD2E-A3EE2A1E12B8}"/>
              </a:ext>
            </a:extLst>
          </p:cNvPr>
          <p:cNvSpPr txBox="1"/>
          <p:nvPr/>
        </p:nvSpPr>
        <p:spPr>
          <a:xfrm>
            <a:off x="6030341" y="1256042"/>
            <a:ext cx="2930780" cy="17668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Общее количество участников (волонтеров и обучающихся школ –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Montserrat SemiBold"/>
                <a:cs typeface="Montserrat SemiBold"/>
                <a:sym typeface="Montserrat SemiBold"/>
              </a:rPr>
              <a:t>87</a:t>
            </a:r>
            <a:endParaRPr lang="ru-RU" sz="4000" dirty="0">
              <a:solidFill>
                <a:schemeClr val="accent4">
                  <a:lumMod val="50000"/>
                </a:schemeClr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" name="Google Shape;138;p3">
            <a:extLst>
              <a:ext uri="{FF2B5EF4-FFF2-40B4-BE49-F238E27FC236}">
                <a16:creationId xmlns:a16="http://schemas.microsoft.com/office/drawing/2014/main" xmlns="" id="{A283066A-BB8B-E4FF-C79C-6F4B6F076904}"/>
              </a:ext>
            </a:extLst>
          </p:cNvPr>
          <p:cNvSpPr txBox="1"/>
          <p:nvPr/>
        </p:nvSpPr>
        <p:spPr>
          <a:xfrm>
            <a:off x="9309699" y="4324678"/>
            <a:ext cx="2467968" cy="171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https://www.surgpu.ru/sveden/common/novosti/fleshmob-_zhivoj-shrift_lyudi-tak-ne-delyatsya/</a:t>
            </a:r>
            <a:endParaRPr lang="ru-RU" sz="2400" b="1"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864EDD6-C1E8-5F5E-61DA-861FE751C0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659" y="1112994"/>
            <a:ext cx="5523139" cy="29748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4729B53-46E0-5218-7223-4D2A55AD1B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7610" y="4243023"/>
            <a:ext cx="1867891" cy="24363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6F1812C-65D5-E581-00D5-5DE5456FB3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61221" y="1328300"/>
            <a:ext cx="2504762" cy="23523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56F9E00-0A2E-8CB7-BE80-56B6DD850B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2551" y="4945337"/>
            <a:ext cx="1614077" cy="15993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67BD6A1-1826-5D97-2C23-A3DFB0B400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115" y="4929155"/>
            <a:ext cx="1700972" cy="163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4276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-2695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4053901" y="1292738"/>
            <a:ext cx="4369177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4389119" y="1366755"/>
            <a:ext cx="4043658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МЫ В СОЦИАЛЬНЫХ СЕТЯХ</a:t>
            </a:r>
            <a:endParaRPr/>
          </a:p>
        </p:txBody>
      </p:sp>
      <p:pic>
        <p:nvPicPr>
          <p:cNvPr id="155" name="Google Shape;155;p4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 txBox="1"/>
          <p:nvPr/>
        </p:nvSpPr>
        <p:spPr>
          <a:xfrm>
            <a:off x="2124289" y="2205311"/>
            <a:ext cx="8235922" cy="383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7" name="Google Shape;157;p4" descr="C:\Users\Соня\Desktop\Мывместе 2\Шаблон\Элементы\Ресурс 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1100" y="-132492"/>
            <a:ext cx="157480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/>
          <p:nvPr/>
        </p:nvSpPr>
        <p:spPr>
          <a:xfrm>
            <a:off x="1743916" y="2079411"/>
            <a:ext cx="8784798" cy="4105525"/>
          </a:xfrm>
          <a:prstGeom prst="roundRect">
            <a:avLst>
              <a:gd name="adj" fmla="val 9552"/>
            </a:avLst>
          </a:prstGeom>
          <a:noFill/>
          <a:ln w="38100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A8C9934-C138-A8BF-0078-5CD132A1F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7374" y="3562374"/>
            <a:ext cx="4837336" cy="1645806"/>
          </a:xfrm>
          <a:prstGeom prst="rect">
            <a:avLst/>
          </a:prstGeom>
        </p:spPr>
      </p:pic>
      <p:pic>
        <p:nvPicPr>
          <p:cNvPr id="1026" name="Picture 2" descr="C:\Users\NSetyaeva\Desktop\Сетяева Н.Н\Мероприятия\Фестиваль видов адаптивного спорта 22-23\YbdDcISVly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87119" y="2493033"/>
            <a:ext cx="3083135" cy="30831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4053901" y="1292738"/>
            <a:ext cx="4369177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4389119" y="1366755"/>
            <a:ext cx="4043658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Перспективы на развитие</a:t>
            </a:r>
            <a:endParaRPr dirty="0"/>
          </a:p>
        </p:txBody>
      </p:sp>
      <p:pic>
        <p:nvPicPr>
          <p:cNvPr id="155" name="Google Shape;155;p4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 txBox="1"/>
          <p:nvPr/>
        </p:nvSpPr>
        <p:spPr>
          <a:xfrm>
            <a:off x="2200183" y="2162863"/>
            <a:ext cx="9496523" cy="383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7" name="Google Shape;157;p4" descr="C:\Users\Соня\Desktop\Мывместе 2\Шаблон\Элементы\Ресурс 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1100" y="-132492"/>
            <a:ext cx="157480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/>
          <p:nvPr/>
        </p:nvSpPr>
        <p:spPr>
          <a:xfrm>
            <a:off x="159026" y="2079411"/>
            <a:ext cx="11616856" cy="4105525"/>
          </a:xfrm>
          <a:prstGeom prst="roundRect">
            <a:avLst>
              <a:gd name="adj" fmla="val 9552"/>
            </a:avLst>
          </a:prstGeom>
          <a:noFill/>
          <a:ln w="38100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34CF6395-9EA5-8606-5BDE-198B45367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604189"/>
              </p:ext>
            </p:extLst>
          </p:nvPr>
        </p:nvGraphicFramePr>
        <p:xfrm>
          <a:off x="495294" y="2229078"/>
          <a:ext cx="5388671" cy="38765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88671">
                  <a:extLst>
                    <a:ext uri="{9D8B030D-6E8A-4147-A177-3AD203B41FA5}">
                      <a16:colId xmlns:a16="http://schemas.microsoft.com/office/drawing/2014/main" xmlns="" val="1773976663"/>
                    </a:ext>
                  </a:extLst>
                </a:gridCol>
              </a:tblGrid>
              <a:tr h="700287">
                <a:tc>
                  <a:txBody>
                    <a:bodyPr/>
                    <a:lstStyle/>
                    <a:p>
                      <a:pPr marL="228600" indent="-2286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видеороликов студентами и публикация их на </a:t>
                      </a:r>
                      <a:r>
                        <a:rPr lang="ru-RU" sz="18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Rutube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indent="-2286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конспектов упражнений на Google Формах.</a:t>
                      </a:r>
                    </a:p>
                    <a:p>
                      <a:pPr marL="228600" indent="-2286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II Онлайн-Олимпиады </a:t>
                      </a:r>
                      <a:r>
                        <a:rPr lang="ru-RU" sz="1800" b="1" i="0" u="none" strike="noStrike" cap="non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для детей и подростков с ограниченными возможностями здоровья и инвалидностью «Рука в руке». </a:t>
                      </a:r>
                    </a:p>
                    <a:p>
                      <a:pPr marL="228600" indent="-2286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ru-RU" sz="1800" b="1" i="0" u="none" strike="noStrike" cap="non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Приведение в статус ежегодного Флешмоба «Живой шрифт. Люди так не делятся».</a:t>
                      </a:r>
                    </a:p>
                    <a:p>
                      <a:pPr marL="228600" indent="-22860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ru-RU" sz="1800" b="1" i="0" u="none" strike="noStrike" cap="non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Наполнение методической основой групп в социальных сетях.</a:t>
                      </a:r>
                    </a:p>
                  </a:txBody>
                  <a:tcPr marL="114300" marR="11430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2318660"/>
                  </a:ext>
                </a:extLst>
              </a:tr>
            </a:tbl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E6B155F4-B736-7491-D79E-335B26381F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2678443"/>
              </p:ext>
            </p:extLst>
          </p:nvPr>
        </p:nvGraphicFramePr>
        <p:xfrm>
          <a:off x="6107300" y="2558787"/>
          <a:ext cx="5388671" cy="19691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88671">
                  <a:extLst>
                    <a:ext uri="{9D8B030D-6E8A-4147-A177-3AD203B41FA5}">
                      <a16:colId xmlns:a16="http://schemas.microsoft.com/office/drawing/2014/main" xmlns="" val="1773976663"/>
                    </a:ext>
                  </a:extLst>
                </a:gridCol>
              </a:tblGrid>
              <a:tr h="70028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6. </a:t>
                      </a:r>
                      <a:r>
                        <a:rPr lang="ru-RU" sz="1800" b="1" i="0" u="none" strike="noStrike" cap="non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Повысить количество включенных в проект </a:t>
                      </a:r>
                      <a:r>
                        <a:rPr lang="ru-RU" sz="1800" b="1" i="0" u="none" strike="noStrike" cap="none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семей, воспитывающих детей и подростков с ОВЗ и инвалидностью.</a:t>
                      </a:r>
                      <a:endParaRPr lang="ru-RU" sz="1800" b="1" i="0" u="none" strike="noStrike" cap="non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ru-RU" sz="1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участников волонтеров в проекте от студентов </a:t>
                      </a:r>
                      <a:r>
                        <a:rPr lang="ru-RU" sz="1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</a:t>
                      </a:r>
                      <a:r>
                        <a:rPr lang="ru-RU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подготовки Адаптивная физическая культура</a:t>
                      </a:r>
                      <a:r>
                        <a:rPr lang="ru-RU" sz="1800" b="1" i="0" u="none" strike="noStrike" cap="non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. </a:t>
                      </a:r>
                    </a:p>
                  </a:txBody>
                  <a:tcPr marL="114300" marR="11430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2318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28890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5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/>
          <p:nvPr/>
        </p:nvSpPr>
        <p:spPr>
          <a:xfrm>
            <a:off x="-53900" y="-2380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518065" y="315564"/>
            <a:ext cx="7813357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954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ПРИЗНАНИЕ И ВОВЛЕЧЕННОСТЬ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954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824614" y="1803337"/>
            <a:ext cx="10229762" cy="55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БЛАГОПОЛУЧАТЕЛИ: </a:t>
            </a:r>
            <a:endParaRPr/>
          </a:p>
          <a:p>
            <a:pPr marL="0" marR="0" lvl="0" indent="0" algn="l" rtl="0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70" name="Google Shape;170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6" y="915584"/>
            <a:ext cx="5613144" cy="195326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 txBox="1"/>
          <p:nvPr/>
        </p:nvSpPr>
        <p:spPr>
          <a:xfrm>
            <a:off x="824613" y="1054655"/>
            <a:ext cx="5862434" cy="195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ВОЛОНТЁРЫ: студенты группы Б-1191 в составе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9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Таранова</a:t>
            </a:r>
            <a:r>
              <a:rPr lang="ru-RU" sz="2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Анастасия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9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Антонова </a:t>
            </a:r>
            <a:r>
              <a:rPr lang="ru-RU" sz="2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Ксения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9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Базинас</a:t>
            </a:r>
            <a:r>
              <a:rPr lang="ru-RU" sz="2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Даниил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900" b="1" dirty="0" err="1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Латыпов</a:t>
            </a:r>
            <a:r>
              <a:rPr lang="ru-RU" sz="29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Артур</a:t>
            </a:r>
            <a:endParaRPr lang="ru-RU" sz="29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dirty="0"/>
          </a:p>
          <a:p>
            <a:pPr marL="0" marR="0" lvl="0" indent="0" algn="l" rtl="0">
              <a:spcBef>
                <a:spcPts val="187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72" name="Google Shape;172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6" y="2980675"/>
            <a:ext cx="10449600" cy="221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"/>
          <p:cNvSpPr txBox="1"/>
          <p:nvPr/>
        </p:nvSpPr>
        <p:spPr>
          <a:xfrm>
            <a:off x="769653" y="3099633"/>
            <a:ext cx="10229763" cy="199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ПАРТНЁРЫ: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ru-RU" sz="14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КОУ «Сургутская школа с профессиональной подготовкой обучающихся с ОВЗ» (Соглашения о сотрудничестве с КОУ «Сургутская школа с профессиональной подготовкой обучающихся с ОВЗ» № 14 СО/19 от 07.10.2019 г.).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 Васечко Богдан Владимирович - специалист по адаптивной физической культуре Центра спортивной подготовки и реабилитации имени «Алексея </a:t>
            </a:r>
            <a:r>
              <a:rPr lang="ru-RU" sz="14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Ашапатова</a:t>
            </a:r>
            <a:r>
              <a:rPr lang="ru-RU" sz="1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», магистр СурГПУ II курса. КМС-по хоккею с шайбой. Победитель и призёр первенства округа по хоккею. Победитель и призёр чемпионатов России и международного турнира по хоккею с шайбой в составе сборной ХМАО-Югры. Призёр турниров и чемпионатов в составе команды города Сургута ЮХЛ «Нефтяник»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5" descr="C:\Users\Соня\Desktop\Мывместе 2\Шаблон\Элементы\Ресурс 2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39103" y="5370329"/>
            <a:ext cx="3252897" cy="148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72;p5" descr="C:\Users\Соня\Desktop\Мывместе 2\Шаблон\Элементы\Ресурс 15@2x.png">
            <a:extLst>
              <a:ext uri="{FF2B5EF4-FFF2-40B4-BE49-F238E27FC236}">
                <a16:creationId xmlns:a16="http://schemas.microsoft.com/office/drawing/2014/main" xmlns="" id="{549F32E9-48C4-8A00-6B01-42BA27CE810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7227" y="5488804"/>
            <a:ext cx="7396709" cy="73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310987C-64C2-5ACA-44BA-33EBC2D1A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2587" y="4902952"/>
            <a:ext cx="1859990" cy="18357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DBE1122-3D64-816C-42D7-F98C1D3840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9743" y="799536"/>
            <a:ext cx="3401518" cy="2551138"/>
          </a:xfrm>
          <a:prstGeom prst="rect">
            <a:avLst/>
          </a:prstGeom>
        </p:spPr>
      </p:pic>
      <p:sp>
        <p:nvSpPr>
          <p:cNvPr id="26" name="Google Shape;173;p5">
            <a:extLst>
              <a:ext uri="{FF2B5EF4-FFF2-40B4-BE49-F238E27FC236}">
                <a16:creationId xmlns:a16="http://schemas.microsoft.com/office/drawing/2014/main" xmlns="" id="{CE38E2CC-CD17-05D5-AC4D-9CC1712AEDD5}"/>
              </a:ext>
            </a:extLst>
          </p:cNvPr>
          <p:cNvSpPr txBox="1"/>
          <p:nvPr/>
        </p:nvSpPr>
        <p:spPr>
          <a:xfrm>
            <a:off x="1944719" y="5564210"/>
            <a:ext cx="7572430" cy="73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Участие в конкурсе проектов «Мой проект – вузу!+»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6" descr="C:\Users\Соня\Desktop\Мывместе 2\Шаблон\Элементы\Ресурс 2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689" y="-80712"/>
            <a:ext cx="12327280" cy="6936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 descr="C:\Users\Соня\Desktop\Мывместе 2\Шаблон\Элементы\Ресурс 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0118" y="3059341"/>
            <a:ext cx="656795" cy="65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/>
        </p:nvSpPr>
        <p:spPr>
          <a:xfrm>
            <a:off x="1419115" y="1399990"/>
            <a:ext cx="9605627" cy="138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 ExtraBold"/>
              <a:buNone/>
            </a:pPr>
            <a:r>
              <a:rPr lang="ru-RU" sz="4000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 dirty="0"/>
          </a:p>
        </p:txBody>
      </p:sp>
      <p:sp>
        <p:nvSpPr>
          <p:cNvPr id="189" name="Google Shape;189;p6"/>
          <p:cNvSpPr txBox="1"/>
          <p:nvPr/>
        </p:nvSpPr>
        <p:spPr>
          <a:xfrm>
            <a:off x="4992689" y="3465513"/>
            <a:ext cx="3101817" cy="55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nsetyaeva@yandex.ru</a:t>
            </a:r>
            <a:endParaRPr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2000" dirty="0">
                <a:solidFill>
                  <a:schemeClr val="accent4">
                    <a:lumMod val="7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2000" dirty="0">
              <a:solidFill>
                <a:schemeClr val="accent4">
                  <a:lumMod val="75000"/>
                </a:schemeClr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4717327" y="3149292"/>
            <a:ext cx="3313568" cy="67922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90;p6"/>
          <p:cNvSpPr/>
          <p:nvPr/>
        </p:nvSpPr>
        <p:spPr>
          <a:xfrm>
            <a:off x="4800716" y="4069443"/>
            <a:ext cx="3313568" cy="67922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9;p6"/>
          <p:cNvSpPr txBox="1"/>
          <p:nvPr/>
        </p:nvSpPr>
        <p:spPr>
          <a:xfrm>
            <a:off x="5032946" y="4239015"/>
            <a:ext cx="3101817" cy="55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954D"/>
              </a:buClr>
              <a:buSzPct val="100000"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dimac-1990@mail.ru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2000" dirty="0">
                <a:solidFill>
                  <a:schemeClr val="accent4">
                    <a:lumMod val="7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2000" dirty="0">
              <a:solidFill>
                <a:schemeClr val="accent4">
                  <a:lumMod val="75000"/>
                </a:schemeClr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114;p2" descr="C:\Users\Соня\Desktop\Мывместе 2\Шаблон\Элементы\Ресурс 16@2x.png">
            <a:extLst>
              <a:ext uri="{FF2B5EF4-FFF2-40B4-BE49-F238E27FC236}">
                <a16:creationId xmlns:a16="http://schemas.microsoft.com/office/drawing/2014/main" xmlns="" id="{3C1DA84D-AEA5-61FD-FBEB-A301E3A605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4288" y="1807525"/>
            <a:ext cx="2374195" cy="329463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04" name="Google Shape;104;p2" descr="C:\Users\Соня\Desktop\Мывместе 2\Шаблон\Элементы\Ресурс 12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-53900" y="0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5046263" y="912610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4330355" y="10499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365433" y="946060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 dirty="0"/>
          </a:p>
        </p:txBody>
      </p:sp>
      <p:pic>
        <p:nvPicPr>
          <p:cNvPr id="109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6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C:\Users\Соня\Desktop\Мывместе 2\Шаблон\Элементы\Ресурс 15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7875" y="5337976"/>
            <a:ext cx="3547290" cy="120038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477745" y="5453904"/>
            <a:ext cx="3830746" cy="1168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6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Наталья Николаевна Сетяева,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3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к.п.н., доцент кафедры теории и методики физического воспитания Сургутского государственного педагогического университета</a:t>
            </a: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2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C:\Users\Соня\Desktop\Мывместе 2\Шаблон\Элементы\Ресурс 12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71106" y="965200"/>
            <a:ext cx="4369177" cy="477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 descr="C:\Users\Соня\Desktop\Мывместе 2\Шаблон\Элементы\Ресурс 15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1094" y="5353125"/>
            <a:ext cx="3500582" cy="76175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4465307" y="5424360"/>
            <a:ext cx="3520482" cy="68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23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Дмитрий Александрович Винокуров,</a:t>
            </a:r>
            <a: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1800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студент</a:t>
            </a: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1" name="Google Shape;121;p2" descr="C:\Users\Соня\Desktop\Мывместе 2\Шаблон\Элементы\Ресурс 15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3802" y="5353124"/>
            <a:ext cx="3916871" cy="130476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8225347" y="5379004"/>
            <a:ext cx="3773172" cy="124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Волонтеры – студенты направления подготовки «Физическая культура для лиц с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отклонениями в состоянии здоровья» (адаптивная физическая культура)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lang="ru-RU"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0B58F0-6783-DBB8-6155-04BA997DB2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0332" y="1797775"/>
            <a:ext cx="2157168" cy="32357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90E379B-017B-7C1B-AA8F-028D207060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0605" y="1786045"/>
            <a:ext cx="2311878" cy="32265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CD30641-D022-4E0B-239A-D501972960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6944" y="1786045"/>
            <a:ext cx="4273729" cy="3205297"/>
          </a:xfrm>
          <a:prstGeom prst="rect">
            <a:avLst/>
          </a:prstGeom>
        </p:spPr>
      </p:pic>
      <p:sp>
        <p:nvSpPr>
          <p:cNvPr id="32" name="Google Shape;94;p1">
            <a:extLst>
              <a:ext uri="{FF2B5EF4-FFF2-40B4-BE49-F238E27FC236}">
                <a16:creationId xmlns:a16="http://schemas.microsoft.com/office/drawing/2014/main" xmlns="" id="{388E9BD1-C948-5EB2-FF1A-B1AB9AC625C9}"/>
              </a:ext>
            </a:extLst>
          </p:cNvPr>
          <p:cNvSpPr/>
          <p:nvPr/>
        </p:nvSpPr>
        <p:spPr>
          <a:xfrm>
            <a:off x="8204433" y="642842"/>
            <a:ext cx="3987567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7720EFA-88FB-E29D-8D3A-73EB7A74BB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52" y="9569"/>
            <a:ext cx="1195108" cy="11791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5080799" y="1292738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445" y="1707188"/>
            <a:ext cx="4023031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610975" y="1754403"/>
            <a:ext cx="3696307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3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Актуальность и социальная значимость проекта:</a:t>
            </a: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2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71106" y="965200"/>
            <a:ext cx="4369177" cy="477173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435324" y="2535108"/>
            <a:ext cx="4876147" cy="19917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Создание методической основы, обеспечивающей реабилитационные 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абилитационные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процессы, раннюю помощь и сопровождение, социальную адаптацию и интеграцию в жизнь общества лиц с ограниченными возможностями здоровья и инвалидностью </a:t>
            </a:r>
            <a:endParaRPr lang="ru-RU" sz="18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aphicFrame>
        <p:nvGraphicFramePr>
          <p:cNvPr id="32" name="Диаграмма 31">
            <a:extLst>
              <a:ext uri="{FF2B5EF4-FFF2-40B4-BE49-F238E27FC236}">
                <a16:creationId xmlns:a16="http://schemas.microsoft.com/office/drawing/2014/main" xmlns="" id="{5B65C066-6329-FA46-564B-D74043CF6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328160455"/>
              </p:ext>
            </p:extLst>
          </p:nvPr>
        </p:nvGraphicFramePr>
        <p:xfrm>
          <a:off x="5056557" y="2193932"/>
          <a:ext cx="6530666" cy="4322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3" name="Надпись 2">
            <a:extLst>
              <a:ext uri="{FF2B5EF4-FFF2-40B4-BE49-F238E27FC236}">
                <a16:creationId xmlns:a16="http://schemas.microsoft.com/office/drawing/2014/main" xmlns="" id="{D00D6C2C-6FEF-D2F2-7F3B-E725E7D8B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918" y="1636764"/>
            <a:ext cx="3402484" cy="557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6 608 детей с инвалидностью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F625B1AA-501E-E962-5AC8-C3D791470A26}"/>
              </a:ext>
            </a:extLst>
          </p:cNvPr>
          <p:cNvCxnSpPr/>
          <p:nvPr/>
        </p:nvCxnSpPr>
        <p:spPr>
          <a:xfrm flipV="1">
            <a:off x="7442421" y="2193932"/>
            <a:ext cx="1534602" cy="6605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116;p2">
            <a:extLst>
              <a:ext uri="{FF2B5EF4-FFF2-40B4-BE49-F238E27FC236}">
                <a16:creationId xmlns:a16="http://schemas.microsoft.com/office/drawing/2014/main" xmlns="" id="{F4FA1505-87EC-702D-F10E-51BF1DE45835}"/>
              </a:ext>
            </a:extLst>
          </p:cNvPr>
          <p:cNvSpPr txBox="1"/>
          <p:nvPr/>
        </p:nvSpPr>
        <p:spPr>
          <a:xfrm>
            <a:off x="9232313" y="6312009"/>
            <a:ext cx="2433000" cy="48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Данные из Приложения к письму Депсоцразвития Югры (2021 г.)</a:t>
            </a:r>
            <a:endParaRPr sz="12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7" name="Надпись 2">
            <a:extLst>
              <a:ext uri="{FF2B5EF4-FFF2-40B4-BE49-F238E27FC236}">
                <a16:creationId xmlns:a16="http://schemas.microsoft.com/office/drawing/2014/main" xmlns="" id="{BE1AFA8A-142D-2226-9936-07E2A9328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3810" y="4651730"/>
            <a:ext cx="2275868" cy="5695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Ханты-Мансийский автономный округ – Югра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Google Shape;116;p2">
            <a:extLst>
              <a:ext uri="{FF2B5EF4-FFF2-40B4-BE49-F238E27FC236}">
                <a16:creationId xmlns:a16="http://schemas.microsoft.com/office/drawing/2014/main" xmlns="" id="{39B10AC6-0A15-CB20-40F0-56863C20338B}"/>
              </a:ext>
            </a:extLst>
          </p:cNvPr>
          <p:cNvSpPr txBox="1"/>
          <p:nvPr/>
        </p:nvSpPr>
        <p:spPr>
          <a:xfrm>
            <a:off x="477445" y="4830327"/>
            <a:ext cx="4304515" cy="18132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Функционирование и реализация проекта «Рука в руке» осуществляется на основе эффективного взаимодействия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студентов-родителей-учителей по физической культуре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943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5080799" y="1292738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416016" y="1366755"/>
            <a:ext cx="1565229" cy="25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ОНИ?</a:t>
            </a:r>
            <a:endParaRPr dirty="0"/>
          </a:p>
        </p:txBody>
      </p:sp>
      <p:pic>
        <p:nvPicPr>
          <p:cNvPr id="109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578249" y="4009024"/>
            <a:ext cx="4482920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4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Родители детей с ограниченными возможностями здоровья и инвалидностью</a:t>
            </a:r>
            <a:endParaRPr lang="ru-RU" sz="24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2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70751" y="1004241"/>
            <a:ext cx="4369177" cy="477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2669" y="2135728"/>
            <a:ext cx="4732597" cy="169486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7117089" y="2478856"/>
            <a:ext cx="4625331" cy="59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2400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Молодежь и студенты</a:t>
            </a:r>
            <a:endParaRPr lang="ru-RU" sz="24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9" name="Google Shape;119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580" y="2125777"/>
            <a:ext cx="4740258" cy="251656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 txBox="1"/>
          <p:nvPr/>
        </p:nvSpPr>
        <p:spPr>
          <a:xfrm>
            <a:off x="637863" y="2135729"/>
            <a:ext cx="4036394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2400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Семьи, воспитывающие детей и подростков с </a:t>
            </a:r>
            <a:r>
              <a:rPr lang="ru-RU" sz="24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ограниченными возможностями здоровья и </a:t>
            </a:r>
            <a:r>
              <a:rPr lang="ru-RU" sz="2400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инвалидностью</a:t>
            </a:r>
            <a:endParaRPr lang="ru-RU" sz="24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2" name="Google Shape;122;p2"/>
          <p:cNvSpPr txBox="1"/>
          <p:nvPr/>
        </p:nvSpPr>
        <p:spPr>
          <a:xfrm>
            <a:off x="7279064" y="4170742"/>
            <a:ext cx="4625331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lang="ru-RU" sz="24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6" name="Google Shape;119;p2" descr="C:\Users\Соня\Desktop\Мывместе 2\Шаблон\Элементы\Ресурс 15@2x.png">
            <a:extLst>
              <a:ext uri="{FF2B5EF4-FFF2-40B4-BE49-F238E27FC236}">
                <a16:creationId xmlns:a16="http://schemas.microsoft.com/office/drawing/2014/main" xmlns="" id="{4819EA84-24E5-242F-FAED-AD04C0941AFB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59252" y="1915166"/>
            <a:ext cx="813163" cy="464156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11;p2">
            <a:extLst>
              <a:ext uri="{FF2B5EF4-FFF2-40B4-BE49-F238E27FC236}">
                <a16:creationId xmlns:a16="http://schemas.microsoft.com/office/drawing/2014/main" xmlns="" id="{653C211E-C96F-0B77-2DCC-8DD253AF12B0}"/>
              </a:ext>
            </a:extLst>
          </p:cNvPr>
          <p:cNvSpPr txBox="1"/>
          <p:nvPr/>
        </p:nvSpPr>
        <p:spPr>
          <a:xfrm>
            <a:off x="5793028" y="1896195"/>
            <a:ext cx="518188" cy="4518745"/>
          </a:xfrm>
          <a:prstGeom prst="rect">
            <a:avLst/>
          </a:prstGeom>
          <a:noFill/>
          <a:ln>
            <a:noFill/>
          </a:ln>
        </p:spPr>
        <p:txBody>
          <a:bodyPr spcFirstLastPara="1" vert="wordArtVert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1900" b="1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Целевые группы</a:t>
            </a:r>
            <a:endParaRPr lang="ru-RU" sz="1900" dirty="0">
              <a:solidFill>
                <a:schemeClr val="accent4">
                  <a:lumMod val="50000"/>
                </a:schemeClr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1471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0" y="-38893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413958" y="-63401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416016" y="1366755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>
            <a:extLs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2882" y="1432755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19;p2" descr="C:\Users\Соня\Desktop\Мывместе 2\Шаблон\Элементы\Ресурс 15@2x.png">
            <a:extLst>
              <a:ext uri="{FF2B5EF4-FFF2-40B4-BE49-F238E27FC236}">
                <a16:creationId xmlns:a16="http://schemas.microsoft.com/office/drawing/2014/main" xmlns="" id="{B406AE71-18C1-4C46-681F-06EB23FA399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818" y="1682512"/>
            <a:ext cx="3363939" cy="4265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77783" y="3754716"/>
            <a:ext cx="3186460" cy="314486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20;p2">
            <a:extLst>
              <a:ext uri="{FF2B5EF4-FFF2-40B4-BE49-F238E27FC236}">
                <a16:creationId xmlns:a16="http://schemas.microsoft.com/office/drawing/2014/main" xmlns="" id="{09A77AE9-A44D-EB3F-99AC-9824014A3693}"/>
              </a:ext>
            </a:extLst>
          </p:cNvPr>
          <p:cNvSpPr txBox="1"/>
          <p:nvPr/>
        </p:nvSpPr>
        <p:spPr>
          <a:xfrm>
            <a:off x="863920" y="1680384"/>
            <a:ext cx="3466878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20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помочь детям с ограниченными возможностями и с инвалидностью выйти за рамки обычного представления о себе, открыв новые стороны собственной жизни, расширить границы двигательных способностей (приоритетное направление)</a:t>
            </a:r>
          </a:p>
        </p:txBody>
      </p:sp>
      <p:pic>
        <p:nvPicPr>
          <p:cNvPr id="21" name="Google Shape;119;p2" descr="C:\Users\Соня\Desktop\Мывместе 2\Шаблон\Элементы\Ресурс 15@2x.png">
            <a:extLst>
              <a:ext uri="{FF2B5EF4-FFF2-40B4-BE49-F238E27FC236}">
                <a16:creationId xmlns:a16="http://schemas.microsoft.com/office/drawing/2014/main" xmlns="" id="{7459C48F-668A-B758-D0EA-5368CB4EA38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05267" y="2701146"/>
            <a:ext cx="3363939" cy="2413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19;p2" descr="C:\Users\Соня\Desktop\Мывместе 2\Шаблон\Элементы\Ресурс 15@2x.png">
            <a:extLst>
              <a:ext uri="{FF2B5EF4-FFF2-40B4-BE49-F238E27FC236}">
                <a16:creationId xmlns:a16="http://schemas.microsoft.com/office/drawing/2014/main" xmlns="" id="{26169083-189D-653C-DEDF-BBBF56A0E16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26912" y="1680383"/>
            <a:ext cx="3363939" cy="215325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06;p2">
            <a:extLst>
              <a:ext uri="{FF2B5EF4-FFF2-40B4-BE49-F238E27FC236}">
                <a16:creationId xmlns:a16="http://schemas.microsoft.com/office/drawing/2014/main" xmlns="" id="{328A219C-754D-6BCC-F45C-B609E2784074}"/>
              </a:ext>
            </a:extLst>
          </p:cNvPr>
          <p:cNvSpPr/>
          <p:nvPr/>
        </p:nvSpPr>
        <p:spPr>
          <a:xfrm>
            <a:off x="3179804" y="665231"/>
            <a:ext cx="6252519" cy="738590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20;p2">
            <a:extLst>
              <a:ext uri="{FF2B5EF4-FFF2-40B4-BE49-F238E27FC236}">
                <a16:creationId xmlns:a16="http://schemas.microsoft.com/office/drawing/2014/main" xmlns="" id="{11AF9647-4F37-0898-916B-DA3844087189}"/>
              </a:ext>
            </a:extLst>
          </p:cNvPr>
          <p:cNvSpPr txBox="1"/>
          <p:nvPr/>
        </p:nvSpPr>
        <p:spPr>
          <a:xfrm>
            <a:off x="4781181" y="2756799"/>
            <a:ext cx="3466878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20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формирование основ физического воспитания и реабилитации родителей, воспитывающих детей данной категории</a:t>
            </a:r>
          </a:p>
        </p:txBody>
      </p:sp>
      <p:sp>
        <p:nvSpPr>
          <p:cNvPr id="24" name="Google Shape;120;p2">
            <a:extLst>
              <a:ext uri="{FF2B5EF4-FFF2-40B4-BE49-F238E27FC236}">
                <a16:creationId xmlns:a16="http://schemas.microsoft.com/office/drawing/2014/main" xmlns="" id="{BFFD0A73-602E-1940-20AF-303BC4B0DE73}"/>
              </a:ext>
            </a:extLst>
          </p:cNvPr>
          <p:cNvSpPr txBox="1"/>
          <p:nvPr/>
        </p:nvSpPr>
        <p:spPr>
          <a:xfrm>
            <a:off x="8569522" y="1726383"/>
            <a:ext cx="3466878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20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обогащение методической базы учебными </a:t>
            </a:r>
            <a:r>
              <a:rPr lang="ru-RU" sz="2000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материалами</a:t>
            </a:r>
            <a:endParaRPr lang="ru-RU" sz="20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" name="Google Shape;108;p2">
            <a:extLst>
              <a:ext uri="{FF2B5EF4-FFF2-40B4-BE49-F238E27FC236}">
                <a16:creationId xmlns:a16="http://schemas.microsoft.com/office/drawing/2014/main" xmlns="" id="{17D87FFC-1878-F000-BAF3-2FEE48C44B9C}"/>
              </a:ext>
            </a:extLst>
          </p:cNvPr>
          <p:cNvSpPr txBox="1"/>
          <p:nvPr/>
        </p:nvSpPr>
        <p:spPr>
          <a:xfrm>
            <a:off x="3616411" y="701935"/>
            <a:ext cx="5980670" cy="738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Векторы направления волонтерского движения студенческой молодежи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C0C6066-DE7C-0C8A-EA2F-2B36305239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8662" y="3974866"/>
            <a:ext cx="3323915" cy="2594275"/>
          </a:xfrm>
          <a:prstGeom prst="rect">
            <a:avLst/>
          </a:prstGeom>
        </p:spPr>
      </p:pic>
      <p:pic>
        <p:nvPicPr>
          <p:cNvPr id="37" name="Рисунок 36" descr="Маркеры-галочки">
            <a:extLst>
              <a:ext uri="{FF2B5EF4-FFF2-40B4-BE49-F238E27FC236}">
                <a16:creationId xmlns:a16="http://schemas.microsoft.com/office/drawing/2014/main" xmlns="" id="{A76C838C-415E-4B76-3691-5E221DAD4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011188" y="1804299"/>
            <a:ext cx="340350" cy="340350"/>
          </a:xfrm>
          <a:prstGeom prst="rect">
            <a:avLst/>
          </a:prstGeom>
        </p:spPr>
      </p:pic>
      <p:pic>
        <p:nvPicPr>
          <p:cNvPr id="39" name="Рисунок 38" descr="Маркеры-галочки">
            <a:extLst>
              <a:ext uri="{FF2B5EF4-FFF2-40B4-BE49-F238E27FC236}">
                <a16:creationId xmlns:a16="http://schemas.microsoft.com/office/drawing/2014/main" xmlns="" id="{CC5D3F79-6662-947C-A224-808D919B1C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28320" y="1722138"/>
            <a:ext cx="340350" cy="340350"/>
          </a:xfrm>
          <a:prstGeom prst="rect">
            <a:avLst/>
          </a:prstGeom>
        </p:spPr>
      </p:pic>
      <p:pic>
        <p:nvPicPr>
          <p:cNvPr id="40" name="Рисунок 39" descr="Маркеры-галочки">
            <a:extLst>
              <a:ext uri="{FF2B5EF4-FFF2-40B4-BE49-F238E27FC236}">
                <a16:creationId xmlns:a16="http://schemas.microsoft.com/office/drawing/2014/main" xmlns="" id="{24F46815-0876-5A58-4802-DAF57ADEFC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324059" y="2866207"/>
            <a:ext cx="340350" cy="3403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2695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4901506" y="518680"/>
            <a:ext cx="260510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89120" y="-10041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179590" y="532856"/>
            <a:ext cx="2099474" cy="25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sym typeface="Montserrat"/>
              </a:rPr>
              <a:t>мероприятия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594" y="5958916"/>
            <a:ext cx="11376768" cy="83334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2564744" y="5924222"/>
            <a:ext cx="88692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Наполнение с 2020 года 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YouTube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канала видеороликами отснятыми и смонтированными студентами</a:t>
            </a:r>
            <a:r>
              <a:rPr lang="ru-RU" sz="16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6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lang="ru-RU" sz="16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2882" y="1432755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 descr="C:\Users\Соня\Desktop\Мывместе 2\Шаблон\Элементы\Ресурс 16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10768" y="2185295"/>
            <a:ext cx="2683956" cy="33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63599" y="3737554"/>
            <a:ext cx="3186460" cy="314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CB038B-FFA4-9FC9-2344-513FEA3C2A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5338" y="2673512"/>
            <a:ext cx="2485714" cy="24761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6578D92-A6F5-0CDD-54B8-E921309C71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123" y="1033531"/>
            <a:ext cx="8246076" cy="4925385"/>
          </a:xfrm>
          <a:prstGeom prst="rect">
            <a:avLst/>
          </a:prstGeom>
        </p:spPr>
      </p:pic>
      <p:sp>
        <p:nvSpPr>
          <p:cNvPr id="21" name="Google Shape;138;p3">
            <a:extLst>
              <a:ext uri="{FF2B5EF4-FFF2-40B4-BE49-F238E27FC236}">
                <a16:creationId xmlns:a16="http://schemas.microsoft.com/office/drawing/2014/main" xmlns="" id="{B5981B62-A453-3C60-9C10-0B7DCBA1E57C}"/>
              </a:ext>
            </a:extLst>
          </p:cNvPr>
          <p:cNvSpPr txBox="1"/>
          <p:nvPr/>
        </p:nvSpPr>
        <p:spPr>
          <a:xfrm>
            <a:off x="8885284" y="671365"/>
            <a:ext cx="2887293" cy="14142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Общее количество просмотров –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501</a:t>
            </a:r>
            <a:endParaRPr lang="ru-RU" sz="4000" dirty="0">
              <a:solidFill>
                <a:schemeClr val="accent4">
                  <a:lumMod val="50000"/>
                </a:schemeClr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81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26950" y="-100410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4901506" y="518680"/>
            <a:ext cx="260510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89120" y="-10041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179590" y="532856"/>
            <a:ext cx="2099474" cy="25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sym typeface="Montserrat"/>
              </a:rPr>
              <a:t>мероприятия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1990" y="2014214"/>
            <a:ext cx="2683957" cy="315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5794908" y="2959806"/>
            <a:ext cx="216885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Публикация видеороликов на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Rutube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24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lang="ru-RU" sz="24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2882" y="1432755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 descr="C:\Users\Соня\Desktop\Мывместе 2\Шаблон\Элементы\Ресурс 16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57299" y="2313904"/>
            <a:ext cx="2683956" cy="33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63599" y="3737554"/>
            <a:ext cx="3186460" cy="314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16A4112-0B9E-C0C0-3AB1-4D6B2FBC3E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2610" y="2866189"/>
            <a:ext cx="1933333" cy="19904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B3343BF-210B-B794-D0CB-C87E195F77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789" y="1062031"/>
            <a:ext cx="4738603" cy="548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8003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53900" y="-90849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4901506" y="518680"/>
            <a:ext cx="260510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89120" y="-10041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179590" y="532856"/>
            <a:ext cx="2099474" cy="25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sym typeface="Montserrat"/>
              </a:rPr>
              <a:t>мероприятия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8763" y="3548278"/>
            <a:ext cx="2683957" cy="315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7473030" y="4254279"/>
            <a:ext cx="23154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онспекты упражнений на Google Формах</a:t>
            </a:r>
            <a:r>
              <a:rPr lang="ru-RU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lang="ru-RU" sz="28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2882" y="1432755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 descr="C:\Users\Соня\Desktop\Мывместе 2\Шаблон\Элементы\Ресурс 16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75129" y="784830"/>
            <a:ext cx="2683956" cy="33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63599" y="3737554"/>
            <a:ext cx="3186460" cy="314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4F03856-8A0D-3E76-6814-D2F8074AD9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1163" y="1159145"/>
            <a:ext cx="2148796" cy="226985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A90CB09-B2B3-3251-C0F6-4C872BD9581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959" y="91597"/>
            <a:ext cx="3088932" cy="542341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DEC5FE4-48C7-BA0C-EBA8-F8860DC4828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46679" y="1217005"/>
            <a:ext cx="2998152" cy="524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6369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53900" y="-90849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4901506" y="518680"/>
            <a:ext cx="260510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89120" y="-10041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179590" y="532856"/>
            <a:ext cx="2099474" cy="25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sym typeface="Montserrat"/>
              </a:rPr>
              <a:t>мероприятия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8763" y="3548278"/>
            <a:ext cx="2683957" cy="315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7473030" y="4254279"/>
            <a:ext cx="23154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онспекты упражнений на Google Формах</a:t>
            </a:r>
            <a:r>
              <a:rPr lang="ru-RU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2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lang="ru-RU" sz="28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2882" y="1432755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 descr="C:\Users\Соня\Desktop\Мывместе 2\Шаблон\Элементы\Ресурс 16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75129" y="784830"/>
            <a:ext cx="2683956" cy="33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63599" y="3737554"/>
            <a:ext cx="3186460" cy="314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1DEED84-807A-6D26-B0C2-FD38D83B93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1095" y="1149061"/>
            <a:ext cx="2495238" cy="24952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24B9ECD-CB75-6AC2-07BE-7D37FFC1B3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344" t="14399" r="36885" b="11463"/>
          <a:stretch/>
        </p:blipFill>
        <p:spPr bwMode="auto">
          <a:xfrm>
            <a:off x="305963" y="224027"/>
            <a:ext cx="3329284" cy="6098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B46A37D-6EB3-443F-4EDF-2D292BC6466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938" t="13971" r="39371" b="7765"/>
          <a:stretch/>
        </p:blipFill>
        <p:spPr bwMode="auto">
          <a:xfrm>
            <a:off x="4001207" y="1119857"/>
            <a:ext cx="2336513" cy="55041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070896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609</Words>
  <Application>Microsoft Office PowerPoint</Application>
  <PresentationFormat>Произвольный</PresentationFormat>
  <Paragraphs>98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Montserrat</vt:lpstr>
      <vt:lpstr>Calibri</vt:lpstr>
      <vt:lpstr>Montserrat Black</vt:lpstr>
      <vt:lpstr>Montserrat SemiBold</vt:lpstr>
      <vt:lpstr>Times New Roman</vt:lpstr>
      <vt:lpstr>Montserrat ExtraBold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Зоя Дурдина</dc:creator>
  <cp:lastModifiedBy>Сетяева Наталья Николаевна</cp:lastModifiedBy>
  <cp:revision>15</cp:revision>
  <dcterms:created xsi:type="dcterms:W3CDTF">2020-03-24T07:41:27Z</dcterms:created>
  <dcterms:modified xsi:type="dcterms:W3CDTF">2022-12-30T10:30:42Z</dcterms:modified>
</cp:coreProperties>
</file>