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258" r:id="rId2"/>
    <p:sldId id="312" r:id="rId3"/>
    <p:sldId id="313" r:id="rId4"/>
    <p:sldId id="321" r:id="rId5"/>
    <p:sldId id="315" r:id="rId6"/>
    <p:sldId id="267" r:id="rId7"/>
    <p:sldId id="316" r:id="rId8"/>
    <p:sldId id="317" r:id="rId9"/>
    <p:sldId id="318" r:id="rId10"/>
    <p:sldId id="319" r:id="rId11"/>
    <p:sldId id="320" r:id="rId12"/>
    <p:sldId id="314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42" r:id="rId44"/>
    <p:sldId id="35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677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38" autoAdjust="0"/>
  </p:normalViewPr>
  <p:slideViewPr>
    <p:cSldViewPr>
      <p:cViewPr varScale="1">
        <p:scale>
          <a:sx n="93" d="100"/>
          <a:sy n="93" d="100"/>
        </p:scale>
        <p:origin x="74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94771-9015-40A0-A72D-6AB167DA57A7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5982-A44E-45D1-8D2B-7A7E2562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0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22.jpe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39.jpe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slide" Target="slide2.xml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1.xml"/><Relationship Id="rId18" Type="http://schemas.openxmlformats.org/officeDocument/2006/relationships/slide" Target="slide21.xml"/><Relationship Id="rId26" Type="http://schemas.openxmlformats.org/officeDocument/2006/relationships/slide" Target="slide37.xml"/><Relationship Id="rId3" Type="http://schemas.openxmlformats.org/officeDocument/2006/relationships/image" Target="../media/image12.png"/><Relationship Id="rId21" Type="http://schemas.openxmlformats.org/officeDocument/2006/relationships/slide" Target="slide27.xml"/><Relationship Id="rId7" Type="http://schemas.openxmlformats.org/officeDocument/2006/relationships/image" Target="../media/image16.png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35.xml"/><Relationship Id="rId2" Type="http://schemas.openxmlformats.org/officeDocument/2006/relationships/image" Target="../media/image11.png"/><Relationship Id="rId16" Type="http://schemas.openxmlformats.org/officeDocument/2006/relationships/slide" Target="slide17.xml"/><Relationship Id="rId20" Type="http://schemas.openxmlformats.org/officeDocument/2006/relationships/slide" Target="slide25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24" Type="http://schemas.openxmlformats.org/officeDocument/2006/relationships/slide" Target="slide33.xml"/><Relationship Id="rId5" Type="http://schemas.openxmlformats.org/officeDocument/2006/relationships/image" Target="../media/image14.png"/><Relationship Id="rId15" Type="http://schemas.openxmlformats.org/officeDocument/2006/relationships/slide" Target="slide15.xml"/><Relationship Id="rId23" Type="http://schemas.openxmlformats.org/officeDocument/2006/relationships/slide" Target="slide31.xml"/><Relationship Id="rId28" Type="http://schemas.openxmlformats.org/officeDocument/2006/relationships/slide" Target="slide41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image" Target="../media/image13.png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9.xml"/><Relationship Id="rId27" Type="http://schemas.openxmlformats.org/officeDocument/2006/relationships/slide" Target="slide39.xml"/><Relationship Id="rId30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slide" Target="slide2.xml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4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slide" Target="slide2.xml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slide" Target="slide2.xml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51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6.jpe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.jpeg"/><Relationship Id="rId5" Type="http://schemas.openxmlformats.org/officeDocument/2006/relationships/image" Target="../media/image25.png"/><Relationship Id="rId10" Type="http://schemas.openxmlformats.org/officeDocument/2006/relationships/slide" Target="slide2.xml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Relationship Id="rId1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6.jpe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slide" Target="slid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36.jpe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37.jpeg"/><Relationship Id="rId7" Type="http://schemas.openxmlformats.org/officeDocument/2006/relationships/image" Target="../media/image26.png"/><Relationship Id="rId12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8;&#1072;&#1073;&#1086;&#1090;&#1072;%20&#1080;%20&#1080;&#1075;&#1088;&#1099;\&#1080;&#1075;&#1088;&#1099;\&#1089;&#1074;&#1086;&#1103;%20&#1080;&#1075;&#1088;&#1072;%20&#1075;&#1086;&#1090;&#1086;&#1074;&#1072;&#1103;\CHasy-Tikane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D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8933">
            <a:off x="8596043" y="-1399790"/>
            <a:ext cx="2376360" cy="4670040"/>
          </a:xfrm>
          <a:prstGeom prst="rect">
            <a:avLst/>
          </a:prstGeom>
        </p:spPr>
      </p:pic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76000" cy="576000"/>
          </a:xfrm>
          <a:prstGeom prst="actionButtonEnd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96336" cy="1152128"/>
          </a:xfrm>
        </p:spPr>
        <p:txBody>
          <a:bodyPr>
            <a:prstTxWarp prst="textChevronInverted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КВИЗ «Здоровый Образ Жизни»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36251" cy="3660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342">
            <a:off x="-960950" y="4977435"/>
            <a:ext cx="3004126" cy="2758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863" flipH="1">
            <a:off x="845218" y="5174429"/>
            <a:ext cx="1379471" cy="116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752025" y="4592800"/>
            <a:ext cx="618487" cy="618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81">
            <a:off x="7378829" y="1699324"/>
            <a:ext cx="626521" cy="6265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5933"/>
          <a:stretch/>
        </p:blipFill>
        <p:spPr>
          <a:xfrm>
            <a:off x="5436096" y="6238425"/>
            <a:ext cx="2648199" cy="619575"/>
          </a:xfrm>
          <a:prstGeom prst="rect">
            <a:avLst/>
          </a:prstGeom>
        </p:spPr>
      </p:pic>
      <p:pic>
        <p:nvPicPr>
          <p:cNvPr id="17" name="Объект 3">
            <a:extLst>
              <a:ext uri="{FF2B5EF4-FFF2-40B4-BE49-F238E27FC236}">
                <a16:creationId xmlns:a16="http://schemas.microsoft.com/office/drawing/2014/main" id="{FC648D51-6FF5-431A-B586-FFB074FB34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756577" y="1609091"/>
            <a:ext cx="3553698" cy="43513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4B5A009-FEB8-4DD0-9784-BA92365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7616" y="2409348"/>
            <a:ext cx="4892742" cy="2750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4638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318484" y="252254"/>
            <a:ext cx="3930398" cy="127988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312368" cy="4548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2852936"/>
            <a:ext cx="3582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4800" b="1" dirty="0"/>
              <a:t>18-24,9</a:t>
            </a:r>
            <a:endParaRPr lang="ru-RU" sz="4800" b="1" dirty="0">
              <a:solidFill>
                <a:prstClr val="black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5661248"/>
            <a:ext cx="2412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u="sng" dirty="0">
                <a:solidFill>
                  <a:prstClr val="black"/>
                </a:solidFill>
              </a:rPr>
              <a:t>40 баллов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8" name="Объект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7607891" y="-220189"/>
            <a:ext cx="1643387" cy="1628714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 rot="21050639">
            <a:off x="12353" y="1036053"/>
            <a:ext cx="4355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Здороые числа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5672798" y="568512"/>
            <a:ext cx="805315" cy="806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700808"/>
            <a:ext cx="467819" cy="601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455285" cy="6016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8" name="Picture 2">
            <a:hlinkClick r:id="rId9" action="ppaction://hlinksldjump"/>
          </p:cNvPr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23" y="6060405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дима\Desktop\scale_12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2276871"/>
            <a:ext cx="4392488" cy="292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7348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228109" y="352112"/>
            <a:ext cx="4355290" cy="141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661693" y="5322317"/>
            <a:ext cx="640750" cy="85433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042503">
            <a:off x="636518" y="776994"/>
            <a:ext cx="3406470" cy="52322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Impact" pitchFamily="34" charset="0"/>
              </a:rPr>
              <a:t>Здоровые числа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7904" y="13407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Arial"/>
              </a:rPr>
              <a:t>Объём талии у мужчин</a:t>
            </a:r>
          </a:p>
        </p:txBody>
      </p:sp>
      <p:pic>
        <p:nvPicPr>
          <p:cNvPr id="1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24" y="5892439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дима\Desktop\248fcdb9c099ff61f165f4f83d0470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564904"/>
            <a:ext cx="4275270" cy="320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0" y="-1349664"/>
            <a:ext cx="6907981" cy="94860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325722" y="612179"/>
            <a:ext cx="4355290" cy="1418248"/>
          </a:xfrm>
          <a:prstGeom prst="rect">
            <a:avLst/>
          </a:prstGeom>
        </p:spPr>
      </p:pic>
      <p:sp>
        <p:nvSpPr>
          <p:cNvPr id="12" name="Заголовок 8"/>
          <p:cNvSpPr txBox="1">
            <a:spLocks/>
          </p:cNvSpPr>
          <p:nvPr/>
        </p:nvSpPr>
        <p:spPr>
          <a:xfrm rot="21042503">
            <a:off x="847476" y="1036275"/>
            <a:ext cx="3406470" cy="52322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Здоровые числа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9131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b="1" dirty="0">
                <a:latin typeface="Arial"/>
              </a:rPr>
              <a:t>Объём талии у мужчин – 94 см</a:t>
            </a:r>
            <a:br>
              <a:rPr lang="ru-RU" b="1" dirty="0">
                <a:latin typeface="Arial"/>
              </a:rPr>
            </a:br>
            <a:endParaRPr lang="ru-RU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013176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10721273" y="1344998"/>
            <a:ext cx="805315" cy="806804"/>
          </a:xfrm>
          <a:prstGeom prst="rect">
            <a:avLst/>
          </a:prstGeom>
        </p:spPr>
      </p:pic>
      <p:pic>
        <p:nvPicPr>
          <p:cNvPr id="17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8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a77a5714ad6f0db091c92b331b3a8d0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3501008"/>
            <a:ext cx="2268634" cy="21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1" y="706716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15616" y="2996952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 шагаю по квартире,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Приседаю: три-четыре.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уверен твёрдо я,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нею ждёт успех меня!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баллов</a:t>
            </a: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pic>
        <p:nvPicPr>
          <p:cNvPr id="1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61" y="5857629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ма\Desktop\fbdec1cd-a6be-472b-82bd-1ba7b4207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51561" cy="328879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92696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671" y="-459432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2" y="850732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2996952"/>
            <a:ext cx="2660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ЗАРЯДКА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pic>
        <p:nvPicPr>
          <p:cNvPr id="20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1" y="706716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708920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lang="ru-RU" sz="4000" dirty="0">
                <a:solidFill>
                  <a:srgbClr val="01260A"/>
                </a:solidFill>
                <a:latin typeface="Helvetica"/>
              </a:rPr>
            </a:br>
            <a:r>
              <a:rPr lang="ru-RU" sz="4000" dirty="0"/>
              <a:t> Он — холодный, он — приятный,</a:t>
            </a:r>
            <a:br>
              <a:rPr lang="ru-RU" sz="4000" dirty="0"/>
            </a:br>
            <a:r>
              <a:rPr lang="ru-RU" sz="4000" dirty="0"/>
              <a:t>С ним дружу давно, ребята,</a:t>
            </a:r>
            <a:br>
              <a:rPr lang="ru-RU" sz="4000" dirty="0"/>
            </a:br>
            <a:r>
              <a:rPr lang="ru-RU" sz="4000" dirty="0"/>
              <a:t>Он водой польёт меня,</a:t>
            </a:r>
            <a:br>
              <a:rPr lang="ru-RU" sz="4000" dirty="0"/>
            </a:br>
            <a:r>
              <a:rPr lang="ru-RU" sz="4000" dirty="0"/>
              <a:t>Вырасту здоровым я! 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ru-RU" sz="4000" b="1" u="sng" dirty="0">
                <a:latin typeface="+mj-lt"/>
                <a:ea typeface="+mj-ea"/>
                <a:cs typeface="+mj-cs"/>
              </a:rPr>
              <a:t>2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баллов</a:t>
            </a: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pic>
        <p:nvPicPr>
          <p:cNvPr id="1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2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403648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2" y="850732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1196752"/>
            <a:ext cx="1475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ДУШ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pic>
        <p:nvPicPr>
          <p:cNvPr id="14" name="Picture 2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8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дима\Desktop\1613461796_48-p-fon-dlya-prezentatsii-pro-zozh-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2708920"/>
            <a:ext cx="5224147" cy="2937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1" y="706716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708920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lang="ru-RU" sz="4000" dirty="0">
                <a:solidFill>
                  <a:srgbClr val="01260A"/>
                </a:solidFill>
                <a:latin typeface="Helvetica"/>
              </a:rPr>
            </a:br>
            <a:r>
              <a:rPr lang="ru-RU" sz="4000" dirty="0"/>
              <a:t> Позабудь ты про компьютер.</a:t>
            </a:r>
            <a:br>
              <a:rPr lang="ru-RU" sz="4000" dirty="0"/>
            </a:br>
            <a:r>
              <a:rPr lang="ru-RU" sz="4000" dirty="0"/>
              <a:t>Беги на улицу гулять.</a:t>
            </a:r>
            <a:br>
              <a:rPr lang="ru-RU" sz="4000" dirty="0"/>
            </a:br>
            <a:r>
              <a:rPr lang="ru-RU" sz="4000" dirty="0"/>
              <a:t>Для детей полезно очень</a:t>
            </a:r>
            <a:br>
              <a:rPr lang="ru-RU" sz="4000" dirty="0"/>
            </a:br>
            <a:r>
              <a:rPr lang="ru-RU" sz="4000" dirty="0"/>
              <a:t>Свежим воздухом…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ru-RU" sz="4000" b="1" u="sng" noProof="0" dirty="0"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баллов</a:t>
            </a: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pic>
        <p:nvPicPr>
          <p:cNvPr id="1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18" y="585403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ма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4524796" cy="301276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403648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2" y="850732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1196752"/>
            <a:ext cx="3046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/>
              </a:rPr>
              <a:t>ДЫШАТЬ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pic>
        <p:nvPicPr>
          <p:cNvPr id="20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1" y="706716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708920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lang="ru-RU" sz="4000" dirty="0">
                <a:solidFill>
                  <a:srgbClr val="01260A"/>
                </a:solidFill>
                <a:latin typeface="Helvetica"/>
              </a:rPr>
            </a:br>
            <a:endParaRPr lang="ru-RU" sz="4000" dirty="0"/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83768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Силачом я стать решил,</a:t>
            </a:r>
            <a:br>
              <a:rPr lang="ru-RU" sz="2800" b="1" dirty="0"/>
            </a:br>
            <a:r>
              <a:rPr lang="ru-RU" sz="2800" b="1" dirty="0"/>
              <a:t>К силачу я поспешил:</a:t>
            </a:r>
            <a:br>
              <a:rPr lang="ru-RU" sz="2800" b="1" dirty="0"/>
            </a:br>
            <a:r>
              <a:rPr lang="ru-RU" sz="2800" b="1" dirty="0"/>
              <a:t>- Расскажите вот о чем,</a:t>
            </a:r>
            <a:br>
              <a:rPr lang="ru-RU" sz="2800" b="1" dirty="0"/>
            </a:br>
            <a:r>
              <a:rPr lang="ru-RU" sz="2800" b="1" dirty="0"/>
              <a:t>Как вы стали силачом?</a:t>
            </a:r>
            <a:br>
              <a:rPr lang="ru-RU" sz="2800" b="1" dirty="0"/>
            </a:br>
            <a:r>
              <a:rPr lang="ru-RU" sz="2800" b="1" dirty="0"/>
              <a:t>Улыбнулся он в ответ:</a:t>
            </a:r>
            <a:br>
              <a:rPr lang="ru-RU" sz="2800" b="1" dirty="0"/>
            </a:br>
            <a:r>
              <a:rPr lang="ru-RU" sz="2800" b="1" dirty="0"/>
              <a:t>- Очень просто. Много лет,</a:t>
            </a:r>
            <a:br>
              <a:rPr lang="ru-RU" sz="2800" b="1" dirty="0"/>
            </a:br>
            <a:r>
              <a:rPr lang="ru-RU" sz="2800" b="1" dirty="0"/>
              <a:t>Ежедневно, встав с постели,</a:t>
            </a:r>
            <a:br>
              <a:rPr lang="ru-RU" sz="2800" b="1" dirty="0"/>
            </a:br>
            <a:r>
              <a:rPr lang="ru-RU" sz="2800" b="1" dirty="0"/>
              <a:t>Поднимаю я ...</a:t>
            </a: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51520" y="5445224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 </a:t>
            </a:r>
            <a:br>
              <a:rPr kumimoji="0" lang="ru-RU" sz="4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9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 баллов</a:t>
            </a:r>
            <a:endParaRPr kumimoji="0" lang="ru-RU" sz="49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27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7" y="365124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-1705302" y="368544"/>
            <a:ext cx="7927522" cy="1383276"/>
          </a:xfrm>
        </p:spPr>
        <p:txBody>
          <a:bodyPr/>
          <a:lstStyle/>
          <a:p>
            <a:r>
              <a:rPr lang="ru-RU" b="1" dirty="0"/>
              <a:t>Категории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78190"/>
              </p:ext>
            </p:extLst>
          </p:nvPr>
        </p:nvGraphicFramePr>
        <p:xfrm>
          <a:off x="1115616" y="2492896"/>
          <a:ext cx="7229829" cy="3116796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360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Здоровые</a:t>
                      </a:r>
                      <a:r>
                        <a:rPr lang="ru-RU" sz="24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числа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9" action="ppaction://hlinksldjump"/>
                        </a:rPr>
                        <a:t>10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0" action="ppaction://hlinksldjump"/>
                        </a:rPr>
                        <a:t>20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1" action="ppaction://hlinksldjump"/>
                        </a:rPr>
                        <a:t>30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2" action="ppaction://hlinksldjump"/>
                        </a:rPr>
                        <a:t>40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3" action="ppaction://hlinksldjump"/>
                        </a:rPr>
                        <a:t>50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Загадки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4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5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6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7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18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Ребусы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3600" u="sng" dirty="0">
                          <a:effectLst/>
                          <a:hlinkClick r:id="rId19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Разгадай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слово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4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5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6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7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effectLst/>
                          <a:hlinkClick r:id="rId28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Управляющая кнопка: в конец 11">
            <a:hlinkClick r:id="rId29" action="ppaction://hlinksldjump" highlightClick="1"/>
          </p:cNvPr>
          <p:cNvSpPr/>
          <p:nvPr/>
        </p:nvSpPr>
        <p:spPr>
          <a:xfrm>
            <a:off x="8100392" y="5877272"/>
            <a:ext cx="576000" cy="503992"/>
          </a:xfrm>
          <a:prstGeom prst="actionButtonEnd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ма\Desktop\1613461796_48-p-fon-dlya-prezentatsii-pro-zozh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624616" cy="316835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0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2" y="850732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789040"/>
            <a:ext cx="308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/>
              </a:rPr>
              <a:t>ГАНТЕЛИ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pic>
        <p:nvPicPr>
          <p:cNvPr id="14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1563B-608C-41D7-9373-13D440D8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96" y="2892330"/>
            <a:ext cx="5421190" cy="244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78" y="-88017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1" y="706716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708920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lang="ru-RU" sz="4000" dirty="0">
                <a:solidFill>
                  <a:srgbClr val="01260A"/>
                </a:solidFill>
                <a:latin typeface="Helvetica"/>
              </a:rPr>
            </a:br>
            <a:endParaRPr lang="ru-RU" sz="4000" dirty="0"/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51520" y="5445224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 </a:t>
            </a:r>
            <a:b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ru-RU" sz="4900" b="1" u="sng" dirty="0">
                <a:latin typeface="+mj-lt"/>
                <a:ea typeface="+mj-ea"/>
                <a:cs typeface="+mj-cs"/>
              </a:rPr>
              <a:t>5</a:t>
            </a:r>
            <a:r>
              <a:rPr kumimoji="0" lang="ru-RU" sz="4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баллов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1410" y="184353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Кот в мешке!</a:t>
            </a:r>
          </a:p>
        </p:txBody>
      </p:sp>
      <p:pic>
        <p:nvPicPr>
          <p:cNvPr id="2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18" y="585403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0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 rot="21059641">
            <a:off x="741442" y="850732"/>
            <a:ext cx="3016092" cy="97695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789040"/>
            <a:ext cx="1936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ФРУКТ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pic>
        <p:nvPicPr>
          <p:cNvPr id="20" name="Picture 2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дима\Desktop\d8ad8a2db1f94e6a371571032db469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2420887"/>
            <a:ext cx="4032448" cy="2688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73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загруженное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2132856"/>
            <a:ext cx="3648969" cy="31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kisspng-clip-art-illustration-product-design-graphic-desig-sudeutsche-zeitung-health-issue-on-behance-5bf2c11794ae52.818724281542635799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779912" cy="2519941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757865"/>
            <a:ext cx="7397646" cy="76158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348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СПОРТ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3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73" y="6093296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3" name="Рисунок 12" descr="загруженное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2204864"/>
            <a:ext cx="4569468" cy="2561059"/>
          </a:xfrm>
          <a:prstGeom prst="rect">
            <a:avLst/>
          </a:prstGeom>
        </p:spPr>
      </p:pic>
      <p:pic>
        <p:nvPicPr>
          <p:cNvPr id="1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83" y="585403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1467544"/>
            <a:ext cx="7397646" cy="76158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448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ГИГИЕНА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pic>
        <p:nvPicPr>
          <p:cNvPr id="15" name="Picture 2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8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Surgeons-surgery-woman-doctor_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4" y="2564904"/>
            <a:ext cx="4176464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7" name="Рисунок 16" descr="загруженное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2564904"/>
            <a:ext cx="5789303" cy="1912987"/>
          </a:xfrm>
          <a:prstGeom prst="rect">
            <a:avLst/>
          </a:prstGeom>
        </p:spPr>
      </p:pic>
      <p:pic>
        <p:nvPicPr>
          <p:cNvPr id="1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82" y="588970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Desktop\2998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716029" cy="3144019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1467544"/>
            <a:ext cx="7397646" cy="76158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84784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/>
              <a:t>ЗАКАЛИВАНИЕ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pic>
        <p:nvPicPr>
          <p:cNvPr id="17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3" name="Рисунок 12" descr="загруженное (4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2204864"/>
            <a:ext cx="4686300" cy="1809750"/>
          </a:xfrm>
          <a:prstGeom prst="rect">
            <a:avLst/>
          </a:prstGeom>
        </p:spPr>
      </p:pic>
      <p:pic>
        <p:nvPicPr>
          <p:cNvPr id="14" name="Рисунок 13" descr="загруженное (3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3284984"/>
            <a:ext cx="3694010" cy="1944216"/>
          </a:xfrm>
          <a:prstGeom prst="rect">
            <a:avLst/>
          </a:prstGeom>
        </p:spPr>
      </p:pic>
      <p:pic>
        <p:nvPicPr>
          <p:cNvPr id="2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9" y="5873874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228109" y="352112"/>
            <a:ext cx="4355290" cy="141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042503">
            <a:off x="636518" y="776994"/>
            <a:ext cx="3406470" cy="52322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Impact" pitchFamily="34" charset="0"/>
              </a:rPr>
              <a:t>Здоровые числа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84784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/>
              </a:rPr>
              <a:t>Сколько шагов в день следует проходить человеку?</a:t>
            </a:r>
          </a:p>
        </p:txBody>
      </p:sp>
      <p:sp>
        <p:nvSpPr>
          <p:cNvPr id="11" name="Управляющая кнопка: справка 10">
            <a:hlinkClick r:id="" action="ppaction://hlinkshowjump?jump=nextslide" highlightClick="1"/>
          </p:cNvPr>
          <p:cNvSpPr/>
          <p:nvPr/>
        </p:nvSpPr>
        <p:spPr>
          <a:xfrm>
            <a:off x="8085047" y="5877272"/>
            <a:ext cx="576064" cy="576000"/>
          </a:xfrm>
          <a:prstGeom prst="actionButtonHelp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pic>
        <p:nvPicPr>
          <p:cNvPr id="13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55576" y="6021288"/>
            <a:ext cx="571504" cy="571504"/>
          </a:xfrm>
          <a:prstGeom prst="rect">
            <a:avLst/>
          </a:prstGeom>
        </p:spPr>
      </p:pic>
      <p:pic>
        <p:nvPicPr>
          <p:cNvPr id="14" name="Picture 2" descr="C:\Users\дима\Desktop\scale_12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924944"/>
            <a:ext cx="4392488" cy="292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757865"/>
            <a:ext cx="7397646" cy="7615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23728" y="2060848"/>
            <a:ext cx="7886700" cy="132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ПРАВИЛЬНОЕ </a:t>
            </a:r>
            <a:br>
              <a:rPr lang="ru-RU" sz="4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ru-RU" sz="4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ПИТАНИЕ</a:t>
            </a:r>
          </a:p>
        </p:txBody>
      </p:sp>
      <p:pic>
        <p:nvPicPr>
          <p:cNvPr id="16" name="Picture 2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8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дима\Desktop\d8ad8a2db1f94e6a371571032db469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3140968"/>
            <a:ext cx="3911910" cy="2607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pic>
        <p:nvPicPr>
          <p:cNvPr id="1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9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загруженное (5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2132856"/>
            <a:ext cx="5885944" cy="22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1613447815_75-p-fon-dlya-prezentatsii-pro-zdorovii-obraz-z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343400" cy="2714625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7397646" cy="7615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66962" y="584910"/>
            <a:ext cx="3930398" cy="12798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 rot="21091565">
            <a:off x="729675" y="748244"/>
            <a:ext cx="2770098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РЕБУСЫ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-1188640" y="3140968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4000" b="1" dirty="0"/>
              <a:t>ГИМНАСТИКА</a:t>
            </a:r>
            <a:endParaRPr lang="ru-RU" sz="4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17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622608" y="43179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55576" y="2852936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pic>
        <p:nvPicPr>
          <p:cNvPr id="1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68" y="5876245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5656" y="2348880"/>
            <a:ext cx="3333990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7200" dirty="0" err="1">
                <a:solidFill>
                  <a:srgbClr val="0070C0"/>
                </a:solidFill>
              </a:rPr>
              <a:t>pljhjdmt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21" name="Picture 2" descr="C:\Users\дима\Desktop\scale_12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2852936"/>
            <a:ext cx="4392488" cy="292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prostvac_ful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4644008" cy="3096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403648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92080" y="1268760"/>
            <a:ext cx="3026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ЗДОРОВЬЕ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 rot="21059641">
            <a:off x="694617" y="79183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23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622608" y="43179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15616" y="2996952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2780928"/>
            <a:ext cx="6984776" cy="1200329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893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72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4-13-32-12-16-9-1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2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4584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94"/>
            <a:ext cx="3672408" cy="35867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403648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92080" y="1268760"/>
            <a:ext cx="2764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ГЛЮКОЗА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 rot="21059641">
            <a:off x="694617" y="79183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14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622608" y="43179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15616" y="2996952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780928"/>
            <a:ext cx="7675499" cy="830997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3-6 2-7 1-6 2-7 3-4 1-5 3-6 2-6</a:t>
            </a:r>
          </a:p>
        </p:txBody>
      </p:sp>
      <p:pic>
        <p:nvPicPr>
          <p:cNvPr id="2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56" y="5859601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3203848" cy="1682020"/>
          </a:xfrm>
          <a:prstGeom prst="rect">
            <a:avLst/>
          </a:prstGeom>
        </p:spPr>
      </p:pic>
      <p:pic>
        <p:nvPicPr>
          <p:cNvPr id="21" name="Рисунок 20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2959087" cy="1682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 rot="21059641">
            <a:off x="694617" y="79183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7824" y="314096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ТОНОМЕТР</a:t>
            </a:r>
          </a:p>
        </p:txBody>
      </p:sp>
      <p:pic>
        <p:nvPicPr>
          <p:cNvPr id="20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a77a5714ad6f0db091c92b331b3a8d0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3212976"/>
            <a:ext cx="2268634" cy="21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451f291541290cbe9fa133472d0d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12976"/>
            <a:ext cx="2448272" cy="2617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622608" y="43179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971600" y="2996952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2636912"/>
            <a:ext cx="4844596" cy="707886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ЛОСПЕГПЫЕ ШАППЫ</a:t>
            </a:r>
          </a:p>
        </p:txBody>
      </p:sp>
      <p:pic>
        <p:nvPicPr>
          <p:cNvPr id="2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94" y="5872396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0" y="-1349664"/>
            <a:ext cx="6907981" cy="94860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325722" y="612179"/>
            <a:ext cx="4355290" cy="1418248"/>
          </a:xfrm>
          <a:prstGeom prst="rect">
            <a:avLst/>
          </a:prstGeom>
        </p:spPr>
      </p:pic>
      <p:sp>
        <p:nvSpPr>
          <p:cNvPr id="12" name="Заголовок 8"/>
          <p:cNvSpPr txBox="1">
            <a:spLocks/>
          </p:cNvSpPr>
          <p:nvPr/>
        </p:nvSpPr>
        <p:spPr>
          <a:xfrm rot="21042503">
            <a:off x="847476" y="1036275"/>
            <a:ext cx="3406470" cy="52322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Здоровые числа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650" y="2730500"/>
            <a:ext cx="78867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prstClr val="black"/>
                </a:solidFill>
                <a:latin typeface="Arial"/>
              </a:rPr>
              <a:t>10 000 шагов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013176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sp>
        <p:nvSpPr>
          <p:cNvPr id="15" name="Управляющая кнопка: домой 14">
            <a:hlinkClick r:id="rId10" action="ppaction://hlinksldjump" highlightClick="1"/>
          </p:cNvPr>
          <p:cNvSpPr/>
          <p:nvPr/>
        </p:nvSpPr>
        <p:spPr>
          <a:xfrm>
            <a:off x="8316416" y="5445224"/>
            <a:ext cx="576064" cy="576000"/>
          </a:xfrm>
          <a:prstGeom prst="actionButtonHom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10721273" y="1344998"/>
            <a:ext cx="805315" cy="8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3203848" cy="1682020"/>
          </a:xfrm>
          <a:prstGeom prst="rect">
            <a:avLst/>
          </a:prstGeom>
        </p:spPr>
      </p:pic>
      <p:pic>
        <p:nvPicPr>
          <p:cNvPr id="21" name="Рисунок 20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913" y="3279077"/>
            <a:ext cx="2959087" cy="1682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31440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 rot="21059641">
            <a:off x="694617" y="79183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792" y="31409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СОЛНЕЧНЫЕ ВАННЫ</a:t>
            </a:r>
          </a:p>
        </p:txBody>
      </p:sp>
      <p:pic>
        <p:nvPicPr>
          <p:cNvPr id="18" name="Picture 2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Объект 14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7128977" y="-87397"/>
            <a:ext cx="1643387" cy="1221536"/>
          </a:xfrm>
        </p:spPr>
      </p:pic>
      <p:pic>
        <p:nvPicPr>
          <p:cNvPr id="26" name="Рисунок 25" descr="a77a5714ad6f0db091c92b331b3a8d0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6056" y="692696"/>
            <a:ext cx="2268634" cy="21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451f291541290cbe9fa133472d0d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12976"/>
            <a:ext cx="2448272" cy="2617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57312" y="397373"/>
            <a:ext cx="4425132" cy="144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10326795" cy="161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641">
            <a:off x="622608" y="43179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445">
            <a:off x="-724002" y="4227108"/>
            <a:ext cx="1448003" cy="379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65">
            <a:off x="638664" y="4000498"/>
            <a:ext cx="581158" cy="774877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6817339" y="-303356"/>
            <a:ext cx="1643387" cy="12215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940291" y="1445849"/>
            <a:ext cx="805315" cy="605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 flipH="1">
            <a:off x="6342578" y="975144"/>
            <a:ext cx="340272" cy="45369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971600" y="2996952"/>
            <a:ext cx="6983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187624" y="5805264"/>
            <a:ext cx="661752" cy="661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33569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u="sng" dirty="0">
              <a:latin typeface="+mj-lt"/>
              <a:ea typeface="+mj-ea"/>
              <a:cs typeface="+mj-cs"/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Ср1-Пн2-Ср3-Пн3-Сб1-Сб3-Ср3-Чт1-Вт3-Пн2-Вс2-Сб1-Пн4-Пн2-Ср5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ключ: Январь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u="sng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49" y="5852719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3203848" cy="1682020"/>
          </a:xfrm>
          <a:prstGeom prst="rect">
            <a:avLst/>
          </a:prstGeom>
        </p:spPr>
      </p:pic>
      <p:pic>
        <p:nvPicPr>
          <p:cNvPr id="21" name="Рисунок 20" descr="92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365104"/>
            <a:ext cx="2959087" cy="1682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891480"/>
            <a:ext cx="8280920" cy="88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41">
            <a:off x="85508" y="670124"/>
            <a:ext cx="4425132" cy="14409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50 баллов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 rot="21059641">
            <a:off x="694617" y="791837"/>
            <a:ext cx="3210176" cy="131398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Разгадай слово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299695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ДИСПАНСЕРИЗАЦИЯ</a:t>
            </a:r>
          </a:p>
        </p:txBody>
      </p:sp>
      <p:pic>
        <p:nvPicPr>
          <p:cNvPr id="20" name="Рисунок 19" descr="a77a5714ad6f0db091c92b331b3a8d0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908720"/>
            <a:ext cx="2268634" cy="2190225"/>
          </a:xfrm>
          <a:prstGeom prst="rect">
            <a:avLst/>
          </a:prstGeom>
        </p:spPr>
      </p:pic>
      <p:pic>
        <p:nvPicPr>
          <p:cNvPr id="24" name="Picture 2">
            <a:hlinkClick r:id="rId12" action="ppaction://hlinksldjump"/>
          </p:cNvPr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D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6414">
            <a:off x="8196017" y="-1744605"/>
            <a:ext cx="2376360" cy="4670040"/>
          </a:xfrm>
          <a:prstGeom prst="rect">
            <a:avLst/>
          </a:prstGeom>
        </p:spPr>
      </p:pic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76000" cy="576000"/>
          </a:xfrm>
          <a:prstGeom prst="actionButtonEnd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36251" cy="3660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342">
            <a:off x="-960950" y="4977435"/>
            <a:ext cx="3004126" cy="2758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863" flipH="1">
            <a:off x="845218" y="5174429"/>
            <a:ext cx="1379471" cy="116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752025" y="4592800"/>
            <a:ext cx="618487" cy="6184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5933"/>
          <a:stretch/>
        </p:blipFill>
        <p:spPr>
          <a:xfrm>
            <a:off x="5436096" y="6238425"/>
            <a:ext cx="2648199" cy="6195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8696" y="521799"/>
            <a:ext cx="7879016" cy="92333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70F28-84D5-4BE6-83FE-8D55CA7B78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50" y="1637021"/>
            <a:ext cx="4177623" cy="4177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81">
            <a:off x="6588879" y="1323761"/>
            <a:ext cx="626521" cy="6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638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D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6414">
            <a:off x="8196017" y="-1744605"/>
            <a:ext cx="2376360" cy="4670040"/>
          </a:xfrm>
          <a:prstGeom prst="rect">
            <a:avLst/>
          </a:prstGeom>
        </p:spPr>
      </p:pic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76000" cy="576000"/>
          </a:xfrm>
          <a:prstGeom prst="actionButtonEnd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36251" cy="3660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342">
            <a:off x="-960950" y="4977435"/>
            <a:ext cx="3004126" cy="2758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863" flipH="1">
            <a:off x="845218" y="5174429"/>
            <a:ext cx="1379471" cy="1168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752025" y="4592800"/>
            <a:ext cx="618487" cy="6184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5933"/>
          <a:stretch/>
        </p:blipFill>
        <p:spPr>
          <a:xfrm>
            <a:off x="5436096" y="6238425"/>
            <a:ext cx="2648199" cy="6195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8696" y="521799"/>
            <a:ext cx="7879016" cy="92333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81">
            <a:off x="6588879" y="1323761"/>
            <a:ext cx="626521" cy="626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115D38-E1A5-4F80-B015-4B66EF3A3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2" y="1988840"/>
            <a:ext cx="3212976" cy="3212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48D02A-71ED-406E-90E3-68F5FDA622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3" y="1988840"/>
            <a:ext cx="3291322" cy="32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5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1613447815_75-p-fon-dlya-prezentatsii-pro-zdorovii-obraz-z-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87760"/>
            <a:ext cx="4608512" cy="288032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228109" y="352112"/>
            <a:ext cx="4355290" cy="141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042503">
            <a:off x="636518" y="776994"/>
            <a:ext cx="3406470" cy="52322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Impact" pitchFamily="34" charset="0"/>
              </a:rPr>
              <a:t>Здоровые числа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20 баллов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37581" y="1734766"/>
            <a:ext cx="7236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/>
              </a:rPr>
              <a:t>Давление взрослого человека выше которого надо обратиться к врачу</a:t>
            </a:r>
          </a:p>
        </p:txBody>
      </p:sp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89" y="587727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318484" y="252254"/>
            <a:ext cx="3930398" cy="127988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312368" cy="454855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49280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2852936"/>
            <a:ext cx="3366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Arial"/>
              </a:rPr>
              <a:t>140/90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5661248"/>
            <a:ext cx="2412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u="sng" dirty="0">
                <a:solidFill>
                  <a:prstClr val="black"/>
                </a:solidFill>
              </a:rPr>
              <a:t>20 баллов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prostvac_full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916832"/>
            <a:ext cx="4932040" cy="4248472"/>
          </a:xfrm>
          <a:prstGeom prst="rect">
            <a:avLst/>
          </a:prstGeom>
        </p:spPr>
      </p:pic>
      <p:pic>
        <p:nvPicPr>
          <p:cNvPr id="8" name="Объект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9028">
            <a:off x="7607891" y="-220189"/>
            <a:ext cx="1643387" cy="1628714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 rot="21050639">
            <a:off x="12353" y="1036053"/>
            <a:ext cx="4355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5672798" y="568512"/>
            <a:ext cx="805315" cy="806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700808"/>
            <a:ext cx="467819" cy="601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455285" cy="601627"/>
          </a:xfrm>
          <a:prstGeom prst="rect">
            <a:avLst/>
          </a:prstGeom>
        </p:spPr>
      </p:pic>
      <p:sp>
        <p:nvSpPr>
          <p:cNvPr id="17" name="Заголовок 8"/>
          <p:cNvSpPr txBox="1">
            <a:spLocks/>
          </p:cNvSpPr>
          <p:nvPr/>
        </p:nvSpPr>
        <p:spPr>
          <a:xfrm rot="21042503">
            <a:off x="631451" y="604227"/>
            <a:ext cx="3406470" cy="52322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Здоровые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20237348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228109" y="352112"/>
            <a:ext cx="4355290" cy="141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042503">
            <a:off x="636518" y="776994"/>
            <a:ext cx="3406470" cy="52322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Impact" pitchFamily="34" charset="0"/>
              </a:rPr>
              <a:t>Здоровые числа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1700809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</a:rPr>
              <a:t>Уровень глюкозы в норме, если сдавать натощак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Arial"/>
            </a:endParaRPr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51" y="5917577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дима\Desktop\d8ad8a2db1f94e6a371571032db469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780928"/>
            <a:ext cx="4501878" cy="3001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6340839" cy="6527885"/>
          </a:xfrm>
        </p:spPr>
      </p:pic>
      <p:pic>
        <p:nvPicPr>
          <p:cNvPr id="3074" name="Picture 2" descr="C:\Users\дима\Desktop\1617577523_45-p-fon-zozh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744416" cy="25202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7822" y="287355"/>
            <a:ext cx="329249" cy="43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90">
            <a:off x="7733542" y="5731787"/>
            <a:ext cx="358085" cy="47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07" y="1672497"/>
            <a:ext cx="455285" cy="60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892" flipH="1">
            <a:off x="1074570" y="5955559"/>
            <a:ext cx="450388" cy="6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35" y="3462523"/>
            <a:ext cx="538850" cy="4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75" y="-211982"/>
            <a:ext cx="467819" cy="601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325722" y="612179"/>
            <a:ext cx="4355290" cy="1418248"/>
          </a:xfrm>
          <a:prstGeom prst="rect">
            <a:avLst/>
          </a:prstGeom>
        </p:spPr>
      </p:pic>
      <p:sp>
        <p:nvSpPr>
          <p:cNvPr id="12" name="Заголовок 8"/>
          <p:cNvSpPr txBox="1">
            <a:spLocks/>
          </p:cNvSpPr>
          <p:nvPr/>
        </p:nvSpPr>
        <p:spPr>
          <a:xfrm rot="21042503">
            <a:off x="847476" y="1036275"/>
            <a:ext cx="3406470" cy="52322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Здоровые числа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39952" y="2924944"/>
            <a:ext cx="46627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5400" b="1" dirty="0">
                <a:latin typeface="Arial"/>
              </a:rPr>
              <a:t>&lt;</a:t>
            </a:r>
            <a:r>
              <a:rPr lang="ru-RU" sz="5400" b="1" dirty="0">
                <a:latin typeface="Arial"/>
              </a:rPr>
              <a:t>5,5 </a:t>
            </a:r>
            <a:r>
              <a:rPr lang="ru-RU" sz="5400" b="1" dirty="0" err="1">
                <a:latin typeface="Arial"/>
              </a:rPr>
              <a:t>ммоль</a:t>
            </a:r>
            <a:r>
              <a:rPr lang="ru-RU" sz="5400" b="1" dirty="0">
                <a:latin typeface="Arial"/>
              </a:rPr>
              <a:t>/л</a:t>
            </a:r>
            <a:br>
              <a:rPr lang="ru-RU" sz="5400" b="1" dirty="0">
                <a:latin typeface="Arial"/>
              </a:rPr>
            </a:br>
            <a:endParaRPr lang="ru-RU" sz="5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83671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30 баллов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10721273" y="1344998"/>
            <a:ext cx="805315" cy="806804"/>
          </a:xfrm>
          <a:prstGeom prst="rect">
            <a:avLst/>
          </a:prstGeom>
        </p:spPr>
      </p:pic>
      <p:pic>
        <p:nvPicPr>
          <p:cNvPr id="17" name="Picture 2">
            <a:hlinkClick r:id="rId12" action="ppaction://hlinksldjump"/>
          </p:cNvPr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5264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4213422" y="5910550"/>
            <a:ext cx="640750" cy="8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882">
            <a:off x="-1148199" y="2787526"/>
            <a:ext cx="35536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432">
            <a:off x="7098846" y="-687767"/>
            <a:ext cx="2833008" cy="2105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7753" flipV="1">
            <a:off x="228109" y="352112"/>
            <a:ext cx="4355290" cy="141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997">
            <a:off x="8350726" y="1992321"/>
            <a:ext cx="329249" cy="43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88">
            <a:off x="6518184" y="5997040"/>
            <a:ext cx="640750" cy="85433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042503">
            <a:off x="636518" y="776994"/>
            <a:ext cx="3406470" cy="52322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Impact" pitchFamily="34" charset="0"/>
              </a:rPr>
              <a:t>Здоровые числа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877272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</a:rPr>
              <a:t>40 баллов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700809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Индекс массы тела в норме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Arial"/>
            </a:endParaRPr>
          </a:p>
        </p:txBody>
      </p:sp>
      <p:pic>
        <p:nvPicPr>
          <p:cNvPr id="16" name="CHasy-Ti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9552" y="5877272"/>
            <a:ext cx="642942" cy="64294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24" y="5863642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дима\Desktop\scale_12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348880"/>
            <a:ext cx="3657600" cy="3572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432</Words>
  <Application>Microsoft Office PowerPoint</Application>
  <PresentationFormat>Экран (4:3)</PresentationFormat>
  <Paragraphs>150</Paragraphs>
  <Slides>44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Helvetica</vt:lpstr>
      <vt:lpstr>Helvetica Neue</vt:lpstr>
      <vt:lpstr>Impact</vt:lpstr>
      <vt:lpstr>Times New Roman</vt:lpstr>
      <vt:lpstr>Тема Office</vt:lpstr>
      <vt:lpstr>КВИЗ «Здоровый Образ Жизни»</vt:lpstr>
      <vt:lpstr>Категории</vt:lpstr>
      <vt:lpstr>Здоровые числа</vt:lpstr>
      <vt:lpstr>10 000 шагов</vt:lpstr>
      <vt:lpstr>Здоровые числа</vt:lpstr>
      <vt:lpstr>Презентация PowerPoint</vt:lpstr>
      <vt:lpstr>Здоровые числа</vt:lpstr>
      <vt:lpstr>&lt;5,5 ммоль/л </vt:lpstr>
      <vt:lpstr>Здоровые числа</vt:lpstr>
      <vt:lpstr>Презентация PowerPoint</vt:lpstr>
      <vt:lpstr>Здоровые числа</vt:lpstr>
      <vt:lpstr>Объём талии у мужчин – 94 см 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Презентация PowerPoint</vt:lpstr>
      <vt:lpstr>СПОРТ</vt:lpstr>
      <vt:lpstr>Презентация PowerPoint</vt:lpstr>
      <vt:lpstr>ГИГИЕНА</vt:lpstr>
      <vt:lpstr>Презентация PowerPoint</vt:lpstr>
      <vt:lpstr>ЗАКАЛИВАНИЕ</vt:lpstr>
      <vt:lpstr>Презентация PowerPoint</vt:lpstr>
      <vt:lpstr>ПРАВИЛЬНОЕ  ПИТАНИЕ</vt:lpstr>
      <vt:lpstr>Презентация PowerPoint</vt:lpstr>
      <vt:lpstr>ГИМНАСТИКА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Разгадай слово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  Интеллектуальная викторина для учащихся 7 - 9 классов</dc:title>
  <dc:creator>S</dc:creator>
  <cp:lastModifiedBy>Даша Ивлева</cp:lastModifiedBy>
  <cp:revision>157</cp:revision>
  <dcterms:created xsi:type="dcterms:W3CDTF">2012-06-15T08:41:48Z</dcterms:created>
  <dcterms:modified xsi:type="dcterms:W3CDTF">2025-01-28T18:23:15Z</dcterms:modified>
</cp:coreProperties>
</file>