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77" r:id="rId4"/>
    <p:sldId id="278" r:id="rId5"/>
    <p:sldId id="258" r:id="rId6"/>
    <p:sldId id="279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1" autoAdjust="0"/>
    <p:restoredTop sz="86201" autoAdjust="0"/>
  </p:normalViewPr>
  <p:slideViewPr>
    <p:cSldViewPr snapToGrid="0">
      <p:cViewPr varScale="1">
        <p:scale>
          <a:sx n="62" d="100"/>
          <a:sy n="62" d="100"/>
        </p:scale>
        <p:origin x="-10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3FC6D-881C-4CC6-8F48-DC9C8B764E9A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63B21-D2B1-4E55-B46A-35BC38A75BF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CA01C0-CC0E-4EFE-9EA4-F6C85A21B47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C710F2-E139-4206-AD5C-F61F5771197B}" type="slidenum">
              <a:rPr lang="ru-RU" smtClean="0"/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2708910" y="2820035"/>
            <a:ext cx="7118985" cy="158623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</a:schemeClr>
                </a:solidFill>
                <a:latin typeface="Constantia" panose="02030602050306030303" pitchFamily="18" charset="0"/>
                <a:ea typeface="Cambria" panose="02040503050406030204" pitchFamily="18" charset="0"/>
                <a:cs typeface="Aharoni" panose="02010803020104030203" pitchFamily="2" charset="-79"/>
              </a:rPr>
              <a:t>Волонтерский штаб</a:t>
            </a:r>
            <a:br>
              <a:rPr lang="ru-RU" sz="4000" b="1" dirty="0">
                <a:solidFill>
                  <a:schemeClr val="tx1">
                    <a:lumMod val="95000"/>
                  </a:schemeClr>
                </a:solidFill>
                <a:latin typeface="Constantia" panose="02030602050306030303" pitchFamily="18" charset="0"/>
                <a:ea typeface="Cambria" panose="02040503050406030204" pitchFamily="18" charset="0"/>
                <a:cs typeface="Aharoni" panose="02010803020104030203" pitchFamily="2" charset="-79"/>
              </a:rPr>
            </a:br>
            <a:r>
              <a:rPr lang="ru-RU" sz="4000" b="1" dirty="0">
                <a:solidFill>
                  <a:schemeClr val="tx1">
                    <a:lumMod val="95000"/>
                  </a:schemeClr>
                </a:solidFill>
                <a:latin typeface="Constantia" panose="02030602050306030303" pitchFamily="18" charset="0"/>
                <a:ea typeface="Cambria" panose="02040503050406030204" pitchFamily="18" charset="0"/>
                <a:cs typeface="Aharoni" panose="02010803020104030203" pitchFamily="2" charset="-79"/>
              </a:rPr>
              <a:t>«КОШКИНСКИЙ»</a:t>
            </a:r>
            <a:endParaRPr lang="ru-RU" sz="4000" b="1" dirty="0">
              <a:solidFill>
                <a:schemeClr val="tx1">
                  <a:lumMod val="95000"/>
                </a:schemeClr>
              </a:solidFill>
              <a:latin typeface="Constantia" panose="02030602050306030303" pitchFamily="18" charset="0"/>
              <a:ea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720" y="4406537"/>
            <a:ext cx="3681766" cy="21858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3" y="208948"/>
            <a:ext cx="3720148" cy="198349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88" y="3725182"/>
            <a:ext cx="3659188" cy="2185852"/>
          </a:xfrm>
          <a:prstGeom prst="rect">
            <a:avLst/>
          </a:prstGeom>
        </p:spPr>
      </p:pic>
      <p:pic>
        <p:nvPicPr>
          <p:cNvPr id="6" name="Изображение 5" descr="5d07835d-973b-3d52-7a67-22582e3917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30175"/>
            <a:ext cx="5701030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770140"/>
            <a:ext cx="8534400" cy="2278967"/>
          </a:xfrm>
        </p:spPr>
        <p:txBody>
          <a:bodyPr>
            <a:normAutofit/>
          </a:bodyPr>
          <a:lstStyle/>
          <a:p>
            <a:r>
              <a:rPr lang="en-US" altLang="en-US" sz="2000" b="1" dirty="0">
                <a:latin typeface="Constantia" panose="02030602050306030303" pitchFamily="18" charset="0"/>
              </a:rPr>
              <a:t>Главной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задачей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центра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является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повышение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уровня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социального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развития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Кошкинского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района</a:t>
            </a:r>
            <a:br>
              <a:rPr lang="en-US" altLang="en-US" sz="2000" b="1" dirty="0">
                <a:latin typeface="Constantia" panose="02030602050306030303" pitchFamily="18" charset="0"/>
              </a:rPr>
            </a:br>
            <a:br>
              <a:rPr lang="en-US" altLang="ru-RU" sz="2000" b="1" dirty="0">
                <a:latin typeface="Constantia" panose="02030602050306030303" pitchFamily="18" charset="0"/>
              </a:rPr>
            </a:br>
            <a:r>
              <a:rPr lang="en-US" altLang="en-US" sz="2000" b="1" dirty="0">
                <a:latin typeface="Constantia" panose="02030602050306030303" pitchFamily="18" charset="0"/>
              </a:rPr>
              <a:t>и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качества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жизни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населения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посредством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формирования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эффективной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системы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поддержки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добровольческой</a:t>
            </a:r>
            <a:r>
              <a:rPr lang="en-US" altLang="ru-RU" sz="2000" b="1" dirty="0">
                <a:latin typeface="Constantia" panose="02030602050306030303" pitchFamily="18" charset="0"/>
              </a:rPr>
              <a:t> </a:t>
            </a:r>
            <a:r>
              <a:rPr lang="en-US" altLang="en-US" sz="2000" b="1" dirty="0">
                <a:latin typeface="Constantia" panose="02030602050306030303" pitchFamily="18" charset="0"/>
              </a:rPr>
              <a:t>деятельности</a:t>
            </a:r>
            <a:r>
              <a:rPr lang="en-US" altLang="ru-RU" sz="2000" b="1" dirty="0">
                <a:latin typeface="Constantia" panose="02030602050306030303" pitchFamily="18" charset="0"/>
              </a:rPr>
              <a:t>.</a:t>
            </a:r>
            <a:endParaRPr lang="en-US" altLang="ru-RU" sz="2000" b="1" dirty="0">
              <a:latin typeface="Constantia" panose="02030602050306030303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8979" y="351692"/>
            <a:ext cx="9017391" cy="378421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Constantia" panose="02030602050306030303" pitchFamily="18" charset="0"/>
              <a:cs typeface="Aharoni" panose="02010803020104030203" pitchFamily="2" charset="-79"/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Constantia" panose="02030602050306030303" pitchFamily="18" charset="0"/>
              <a:cs typeface="Aharoni" panose="02010803020104030203" pitchFamily="2" charset="-79"/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Constantia" panose="02030602050306030303" pitchFamily="18" charset="0"/>
              <a:cs typeface="Aharoni" panose="02010803020104030203" pitchFamily="2" charset="-79"/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Constantia" panose="02030602050306030303" pitchFamily="18" charset="0"/>
              <a:cs typeface="Aharoni" panose="02010803020104030203" pitchFamily="2" charset="-79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Изображение 4" descr="5d07835d-973b-3d52-7a67-22582e3917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1855" y="0"/>
            <a:ext cx="6240145" cy="325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51693"/>
            <a:ext cx="5575911" cy="5275384"/>
          </a:xfrm>
        </p:spPr>
        <p:txBody>
          <a:bodyPr>
            <a:normAutofit/>
          </a:bodyPr>
          <a:lstStyle/>
          <a:p>
            <a:br>
              <a:rPr lang="ru-RU" dirty="0" smtClean="0">
                <a:latin typeface="Dusha V5" pitchFamily="2" charset="-52"/>
              </a:rPr>
            </a:br>
            <a:br>
              <a:rPr lang="ru-RU" dirty="0" smtClean="0">
                <a:latin typeface="Dusha V5" pitchFamily="2" charset="-52"/>
              </a:rPr>
            </a:br>
            <a:endParaRPr lang="ru-RU" dirty="0"/>
          </a:p>
        </p:txBody>
      </p:sp>
      <p:sp>
        <p:nvSpPr>
          <p:cNvPr id="4" name="Замещающее содержимое 3"/>
          <p:cNvSpPr/>
          <p:nvPr>
            <p:ph idx="1"/>
          </p:nvPr>
        </p:nvSpPr>
        <p:spPr>
          <a:xfrm>
            <a:off x="683895" y="258445"/>
            <a:ext cx="6861810" cy="3912235"/>
          </a:xfrm>
        </p:spPr>
        <p:txBody>
          <a:bodyPr/>
          <a:p>
            <a:r>
              <a:rPr lang="en-US" altLang="en-US" b="1">
                <a:solidFill>
                  <a:schemeClr val="tx1"/>
                </a:solidFill>
              </a:rPr>
              <a:t>Направления</a:t>
            </a:r>
            <a:r>
              <a:rPr lang="en-US" altLang="ru-RU" b="1">
                <a:solidFill>
                  <a:schemeClr val="tx1"/>
                </a:solidFill>
              </a:rPr>
              <a:t> </a:t>
            </a:r>
            <a:r>
              <a:rPr lang="en-US" altLang="en-US" b="1">
                <a:solidFill>
                  <a:schemeClr val="tx1"/>
                </a:solidFill>
              </a:rPr>
              <a:t>деятельности</a:t>
            </a:r>
            <a:r>
              <a:rPr lang="en-US" altLang="ru-RU" b="1">
                <a:solidFill>
                  <a:schemeClr val="tx1"/>
                </a:solidFill>
              </a:rPr>
              <a:t> </a:t>
            </a:r>
            <a:r>
              <a:rPr lang="en-US" altLang="en-US" b="1">
                <a:solidFill>
                  <a:schemeClr val="tx1"/>
                </a:solidFill>
              </a:rPr>
              <a:t>штаба</a:t>
            </a:r>
            <a:r>
              <a:rPr lang="en-US" altLang="ru-RU" b="1"/>
              <a:t>- </a:t>
            </a:r>
            <a:r>
              <a:rPr lang="en-US" altLang="en-US" b="1"/>
              <a:t>организация</a:t>
            </a:r>
            <a:r>
              <a:rPr lang="en-US" altLang="ru-RU" b="1"/>
              <a:t> </a:t>
            </a:r>
            <a:r>
              <a:rPr lang="en-US" altLang="en-US" b="1"/>
              <a:t>участия</a:t>
            </a:r>
            <a:r>
              <a:rPr lang="en-US" altLang="ru-RU" b="1"/>
              <a:t> </a:t>
            </a:r>
            <a:r>
              <a:rPr lang="en-US" altLang="en-US" b="1"/>
              <a:t>добровольцев</a:t>
            </a:r>
            <a:r>
              <a:rPr lang="en-US" altLang="ru-RU" b="1"/>
              <a:t> (</a:t>
            </a:r>
            <a:r>
              <a:rPr lang="en-US" altLang="en-US" b="1"/>
              <a:t>волонтеров</a:t>
            </a:r>
            <a:r>
              <a:rPr lang="en-US" altLang="ru-RU" b="1"/>
              <a:t>) </a:t>
            </a:r>
            <a:r>
              <a:rPr lang="en-US" altLang="en-US" b="1"/>
              <a:t>в</a:t>
            </a:r>
            <a:r>
              <a:rPr lang="en-US" altLang="ru-RU" b="1"/>
              <a:t> </a:t>
            </a:r>
            <a:r>
              <a:rPr lang="en-US" altLang="en-US" b="1"/>
              <a:t>фестивалях</a:t>
            </a:r>
            <a:r>
              <a:rPr lang="en-US" altLang="ru-RU" b="1"/>
              <a:t>, </a:t>
            </a:r>
            <a:r>
              <a:rPr lang="en-US" altLang="en-US" b="1"/>
              <a:t>форумах</a:t>
            </a:r>
            <a:r>
              <a:rPr lang="en-US" altLang="ru-RU" b="1"/>
              <a:t>, </a:t>
            </a:r>
            <a:r>
              <a:rPr lang="en-US" altLang="en-US" b="1"/>
              <a:t>конкурсных</a:t>
            </a:r>
            <a:r>
              <a:rPr lang="en-US" altLang="ru-RU" b="1"/>
              <a:t> </a:t>
            </a:r>
            <a:r>
              <a:rPr lang="en-US" altLang="en-US" b="1"/>
              <a:t>программах</a:t>
            </a:r>
            <a:r>
              <a:rPr lang="en-US" altLang="ru-RU" b="1"/>
              <a:t> </a:t>
            </a:r>
            <a:r>
              <a:rPr lang="en-US" altLang="en-US" b="1"/>
              <a:t>федерального</a:t>
            </a:r>
            <a:r>
              <a:rPr lang="en-US" altLang="ru-RU" b="1"/>
              <a:t>, </a:t>
            </a:r>
            <a:r>
              <a:rPr lang="en-US" altLang="en-US" b="1"/>
              <a:t>регионального</a:t>
            </a:r>
            <a:r>
              <a:rPr lang="en-US" altLang="ru-RU" b="1"/>
              <a:t> </a:t>
            </a:r>
            <a:r>
              <a:rPr lang="en-US" altLang="en-US" b="1"/>
              <a:t>и</a:t>
            </a:r>
            <a:r>
              <a:rPr lang="en-US" altLang="ru-RU" b="1"/>
              <a:t> </a:t>
            </a:r>
            <a:r>
              <a:rPr lang="en-US" altLang="en-US" b="1"/>
              <a:t>муниципального</a:t>
            </a:r>
            <a:r>
              <a:rPr lang="en-US" altLang="ru-RU" b="1"/>
              <a:t> </a:t>
            </a:r>
            <a:r>
              <a:rPr lang="en-US" altLang="en-US" b="1"/>
              <a:t>значения</a:t>
            </a:r>
            <a:r>
              <a:rPr lang="en-US" altLang="ru-RU" b="1"/>
              <a:t>; - </a:t>
            </a:r>
            <a:r>
              <a:rPr lang="en-US" altLang="en-US" b="1"/>
              <a:t>оказание</a:t>
            </a:r>
            <a:r>
              <a:rPr lang="en-US" altLang="ru-RU" b="1"/>
              <a:t> </a:t>
            </a:r>
            <a:r>
              <a:rPr lang="en-US" altLang="en-US" b="1"/>
              <a:t>организационно</a:t>
            </a:r>
            <a:r>
              <a:rPr lang="en-US" altLang="ru-RU" b="1"/>
              <a:t>-</a:t>
            </a:r>
            <a:r>
              <a:rPr lang="en-US" altLang="en-US" b="1"/>
              <a:t>методической</a:t>
            </a:r>
            <a:r>
              <a:rPr lang="en-US" altLang="ru-RU" b="1"/>
              <a:t> </a:t>
            </a:r>
            <a:r>
              <a:rPr lang="en-US" altLang="en-US" b="1"/>
              <a:t>помощи</a:t>
            </a:r>
            <a:r>
              <a:rPr lang="en-US" altLang="ru-RU" b="1"/>
              <a:t> </a:t>
            </a:r>
            <a:r>
              <a:rPr lang="en-US" altLang="en-US" b="1"/>
              <a:t>сотрудникам</a:t>
            </a:r>
            <a:r>
              <a:rPr lang="en-US" altLang="ru-RU" b="1"/>
              <a:t> </a:t>
            </a:r>
            <a:r>
              <a:rPr lang="en-US" altLang="en-US" b="1"/>
              <a:t>образовательных</a:t>
            </a:r>
            <a:r>
              <a:rPr lang="en-US" altLang="ru-RU" b="1"/>
              <a:t> </a:t>
            </a:r>
            <a:r>
              <a:rPr lang="en-US" altLang="en-US" b="1"/>
              <a:t>учреждений</a:t>
            </a:r>
            <a:r>
              <a:rPr lang="en-US" altLang="ru-RU" b="1"/>
              <a:t>, </a:t>
            </a:r>
            <a:r>
              <a:rPr lang="en-US" altLang="en-US" b="1"/>
              <a:t>кураторам</a:t>
            </a:r>
            <a:r>
              <a:rPr lang="en-US" altLang="ru-RU" b="1"/>
              <a:t> </a:t>
            </a:r>
            <a:r>
              <a:rPr lang="en-US" altLang="en-US" b="1"/>
              <a:t>добровольческой</a:t>
            </a:r>
            <a:r>
              <a:rPr lang="en-US" altLang="ru-RU" b="1"/>
              <a:t> (</a:t>
            </a:r>
            <a:r>
              <a:rPr lang="en-US" altLang="en-US" b="1"/>
              <a:t>волонтёрской</a:t>
            </a:r>
            <a:r>
              <a:rPr lang="en-US" altLang="ru-RU" b="1"/>
              <a:t>) </a:t>
            </a:r>
            <a:r>
              <a:rPr lang="en-US" altLang="en-US" b="1"/>
              <a:t>деятельности</a:t>
            </a:r>
            <a:r>
              <a:rPr lang="en-US" altLang="ru-RU" b="1"/>
              <a:t> </a:t>
            </a:r>
            <a:r>
              <a:rPr lang="en-US" altLang="en-US" b="1"/>
              <a:t>в</a:t>
            </a:r>
            <a:r>
              <a:rPr lang="en-US" altLang="ru-RU" b="1"/>
              <a:t> </a:t>
            </a:r>
            <a:r>
              <a:rPr lang="en-US" altLang="en-US" b="1"/>
              <a:t>организациях</a:t>
            </a:r>
            <a:r>
              <a:rPr lang="en-US" altLang="ru-RU" b="1"/>
              <a:t>, </a:t>
            </a:r>
            <a:r>
              <a:rPr lang="en-US" altLang="en-US" b="1"/>
              <a:t>учреждениях</a:t>
            </a:r>
            <a:r>
              <a:rPr lang="en-US" altLang="ru-RU" b="1"/>
              <a:t> </a:t>
            </a:r>
            <a:r>
              <a:rPr lang="en-US" altLang="en-US" b="1"/>
              <a:t>района</a:t>
            </a:r>
            <a:r>
              <a:rPr lang="en-US" altLang="ru-RU" b="1"/>
              <a:t>, </a:t>
            </a:r>
            <a:r>
              <a:rPr lang="en-US" altLang="en-US" b="1"/>
              <a:t>администрациях</a:t>
            </a:r>
            <a:r>
              <a:rPr lang="en-US" altLang="ru-RU" b="1"/>
              <a:t> </a:t>
            </a:r>
            <a:r>
              <a:rPr lang="en-US" altLang="en-US" b="1"/>
              <a:t>сельских</a:t>
            </a:r>
            <a:r>
              <a:rPr lang="en-US" altLang="ru-RU" b="1"/>
              <a:t> </a:t>
            </a:r>
            <a:r>
              <a:rPr lang="en-US" altLang="en-US" b="1"/>
              <a:t>поселений</a:t>
            </a:r>
            <a:r>
              <a:rPr lang="en-US" altLang="ru-RU" b="1"/>
              <a:t>, </a:t>
            </a:r>
            <a:r>
              <a:rPr lang="en-US" altLang="en-US" b="1"/>
              <a:t>ответственным</a:t>
            </a:r>
            <a:r>
              <a:rPr lang="en-US" altLang="ru-RU" b="1"/>
              <a:t> </a:t>
            </a:r>
            <a:r>
              <a:rPr lang="en-US" altLang="en-US" b="1"/>
              <a:t>за</a:t>
            </a:r>
            <a:r>
              <a:rPr lang="en-US" altLang="ru-RU" b="1"/>
              <a:t> </a:t>
            </a:r>
            <a:r>
              <a:rPr lang="en-US" altLang="en-US" b="1"/>
              <a:t>развитие</a:t>
            </a:r>
            <a:r>
              <a:rPr lang="en-US" altLang="ru-RU" b="1"/>
              <a:t> </a:t>
            </a:r>
            <a:r>
              <a:rPr lang="en-US" altLang="en-US" b="1"/>
              <a:t>добровольческого</a:t>
            </a:r>
            <a:r>
              <a:rPr lang="en-US" altLang="ru-RU" b="1"/>
              <a:t> </a:t>
            </a:r>
            <a:r>
              <a:rPr lang="en-US" altLang="en-US" b="1"/>
              <a:t>движения</a:t>
            </a:r>
            <a:r>
              <a:rPr lang="en-US" altLang="ru-RU" b="1"/>
              <a:t>; </a:t>
            </a:r>
            <a:endParaRPr lang="en-US" altLang="ru-RU" b="1"/>
          </a:p>
        </p:txBody>
      </p:sp>
      <p:pic>
        <p:nvPicPr>
          <p:cNvPr id="5" name="Изображение 4" descr="5d07835d-973b-3d52-7a67-22582e3917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0" y="3813175"/>
            <a:ext cx="5941060" cy="2708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500" y="309245"/>
            <a:ext cx="5943600" cy="5982335"/>
          </a:xfrm>
        </p:spPr>
        <p:txBody>
          <a:bodyPr>
            <a:normAutofit lnSpcReduction="10000"/>
          </a:bodyPr>
          <a:lstStyle/>
          <a:p>
            <a:r>
              <a:rPr lang="ru-RU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рганизация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коммуникативных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площадок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форумов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конкурсов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панельных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дискуссий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тренингов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лекториев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круглых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столов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деловых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игр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конференций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совещаний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семинаров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добровольческого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движения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территории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Кошкинского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района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-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организация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мероприятий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поддержке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развитию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добровольческого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движения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территории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Кошкинского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района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-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сбор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информации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деятельности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добровольческих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общественных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объединений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добровольцев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Кошкинского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района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-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содействие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сети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добровольческих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объединений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территории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Кошкинского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района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;-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участие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планировании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разработке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реализации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социальных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проектов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различных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сферах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деятельности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добровольцев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также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программ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соискание</a:t>
            </a:r>
            <a:r>
              <a:rPr lang="en-US" altLang="ru-RU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грантов</a:t>
            </a:r>
            <a:endParaRPr lang="en-US" altLang="en-US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Изображение 6" descr="5d07835d-973b-3d52-7a67-22582e3917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42100" y="555625"/>
            <a:ext cx="5317490" cy="3745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960360" y="3683000"/>
            <a:ext cx="3540760" cy="27254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1985" y="0"/>
            <a:ext cx="6982460" cy="65068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ru-RU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   В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овлечение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населения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Кошкинского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района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в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федеральные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,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региональные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муниципальные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мероприятия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добровольческой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направленности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; -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подготовка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информационно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-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аналитических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справок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по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тематике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,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касающейся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добровольчества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(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волонтёрства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); -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информирование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жителей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Кошкинского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района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проводимых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мероприятиях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добровольческой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направленности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; -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расширение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сферы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сотрудничества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с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различными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общественными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организациями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,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образовательными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учреждениями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учреждениями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дополнительного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образования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в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сфере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добровольческой</a:t>
            </a:r>
            <a:r>
              <a:rPr lang="en-US" alt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деятельности</a:t>
            </a:r>
            <a:r>
              <a:rPr lang="ru-RU" altLang="en-US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.</a:t>
            </a:r>
            <a:endParaRPr lang="ru-RU" altLang="en-US" sz="2400" b="1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  <p:pic>
        <p:nvPicPr>
          <p:cNvPr id="8" name="Изображение 7" descr="5d07835d-973b-3d52-7a67-22582e3917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19595" y="3129915"/>
            <a:ext cx="5072380" cy="3278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64369" y="2138289"/>
            <a:ext cx="6724357" cy="4192173"/>
          </a:xfrm>
        </p:spPr>
        <p:txBody>
          <a:bodyPr>
            <a:noAutofit/>
          </a:bodyPr>
          <a:lstStyle/>
          <a:p>
            <a:br>
              <a:rPr lang="ru-RU" dirty="0">
                <a:latin typeface="Constantia" panose="02030602050306030303" pitchFamily="18" charset="0"/>
                <a:ea typeface="Cambria" panose="02040503050406030204" pitchFamily="18" charset="0"/>
              </a:rPr>
            </a:br>
            <a:endParaRPr lang="ru-RU" dirty="0">
              <a:latin typeface="Constantia" panose="02030602050306030303" pitchFamily="18" charset="0"/>
              <a:ea typeface="Cambria" panose="02040503050406030204" pitchFamily="18" charset="0"/>
            </a:endParaRPr>
          </a:p>
        </p:txBody>
      </p:sp>
      <p:sp>
        <p:nvSpPr>
          <p:cNvPr id="3" name="Замещающее содержимое 2"/>
          <p:cNvSpPr/>
          <p:nvPr>
            <p:ph idx="1"/>
          </p:nvPr>
        </p:nvSpPr>
        <p:spPr>
          <a:xfrm>
            <a:off x="527685" y="270510"/>
            <a:ext cx="6099810" cy="6059170"/>
          </a:xfrm>
        </p:spPr>
        <p:txBody>
          <a:bodyPr/>
          <a:p>
            <a:r>
              <a:rPr lang="en-US" altLang="en-US">
                <a:solidFill>
                  <a:schemeClr val="tx1"/>
                </a:solidFill>
              </a:rPr>
              <a:t>совершенствование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методического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обеспечения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организации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проведению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мероприятий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добровольческой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направленности</a:t>
            </a:r>
            <a:r>
              <a:rPr lang="en-US" altLang="ru-RU">
                <a:solidFill>
                  <a:schemeClr val="tx1"/>
                </a:solidFill>
              </a:rPr>
              <a:t>; - </a:t>
            </a:r>
            <a:r>
              <a:rPr lang="en-US" altLang="en-US">
                <a:solidFill>
                  <a:schemeClr val="tx1"/>
                </a:solidFill>
              </a:rPr>
              <a:t>мониторинг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основных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тенденций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проблем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работе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добровольцами</a:t>
            </a:r>
            <a:r>
              <a:rPr lang="en-US" altLang="ru-RU">
                <a:solidFill>
                  <a:schemeClr val="tx1"/>
                </a:solidFill>
              </a:rPr>
              <a:t>; - </a:t>
            </a:r>
            <a:r>
              <a:rPr lang="en-US" altLang="en-US">
                <a:solidFill>
                  <a:schemeClr val="tx1"/>
                </a:solidFill>
              </a:rPr>
              <a:t>проведение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информационных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уроков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образовательных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учреждениях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Кошкинского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района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вопросам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добровольческой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деятельности</a:t>
            </a:r>
            <a:r>
              <a:rPr lang="en-US" altLang="ru-RU">
                <a:solidFill>
                  <a:schemeClr val="tx1"/>
                </a:solidFill>
              </a:rPr>
              <a:t>;- </a:t>
            </a:r>
            <a:r>
              <a:rPr lang="en-US" altLang="en-US">
                <a:solidFill>
                  <a:schemeClr val="tx1"/>
                </a:solidFill>
              </a:rPr>
              <a:t>нематериальное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поощрение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граждан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участвующих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волонтерской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деятельности</a:t>
            </a:r>
            <a:r>
              <a:rPr lang="en-US" altLang="ru-RU">
                <a:solidFill>
                  <a:schemeClr val="tx1"/>
                </a:solidFill>
              </a:rPr>
              <a:t>; - </a:t>
            </a:r>
            <a:r>
              <a:rPr lang="en-US" altLang="en-US">
                <a:solidFill>
                  <a:schemeClr val="tx1"/>
                </a:solidFill>
              </a:rPr>
              <a:t>представление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интересов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волонтерских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организаций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волонтеров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различных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площадках</a:t>
            </a:r>
            <a:r>
              <a:rPr lang="en-US" altLang="ru-RU">
                <a:solidFill>
                  <a:schemeClr val="tx1"/>
                </a:solidFill>
              </a:rPr>
              <a:t>: </a:t>
            </a:r>
            <a:r>
              <a:rPr lang="en-US" altLang="en-US">
                <a:solidFill>
                  <a:schemeClr val="tx1"/>
                </a:solidFill>
              </a:rPr>
              <a:t>общественных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советах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комиссиях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органах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местного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самоуправления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структурах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</p:txBody>
      </p:sp>
      <p:pic>
        <p:nvPicPr>
          <p:cNvPr id="7" name="Изображение 6" descr="5d07835d-973b-3d52-7a67-22582e3917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50940" y="270510"/>
            <a:ext cx="5811520" cy="35248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2494</Words>
  <Application>WPS Presentation</Application>
  <PresentationFormat>Произвольный</PresentationFormat>
  <Paragraphs>21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SimSun</vt:lpstr>
      <vt:lpstr>Wingdings</vt:lpstr>
      <vt:lpstr>Wingdings 3</vt:lpstr>
      <vt:lpstr>Constantia</vt:lpstr>
      <vt:lpstr>Cambria</vt:lpstr>
      <vt:lpstr>Aharoni</vt:lpstr>
      <vt:lpstr>Dusha V5</vt:lpstr>
      <vt:lpstr>Segoe Print</vt:lpstr>
      <vt:lpstr>Century Gothic</vt:lpstr>
      <vt:lpstr>Microsoft YaHei</vt:lpstr>
      <vt:lpstr>Arial Unicode MS</vt:lpstr>
      <vt:lpstr>Calibri</vt:lpstr>
      <vt:lpstr>EuclidCircularB</vt:lpstr>
      <vt:lpstr>Сектор</vt:lpstr>
      <vt:lpstr>Развитие волонтёрства в муниципальном районе Кошкинский</vt:lpstr>
      <vt:lpstr>Добровольческая (волонтерская) деятельность - способ самовыражения и самореализации граждан, действующих индивидуально или коллективно на благо других людей или общества в целом. </vt:lpstr>
      <vt:lpstr>КОШКИНСКИЙ РАЙОН Население – 21784 волонтёры – 3050  </vt:lpstr>
      <vt:lpstr>PowerPoint 演示文稿</vt:lpstr>
      <vt:lpstr>PowerPoint 演示文稿</vt:lpstr>
      <vt:lpstr>Волонтёрство становится всё более популярным в молодёжной среде. Волонтёры м.р. Кошкинский активно участвуют в решении социальных проблем и общественном развитии села.  - Координаторы  движения –            Никитенко Е. И - Волонтёр – Элекина Ю. Ю.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Екатерина</cp:lastModifiedBy>
  <cp:revision>158</cp:revision>
  <dcterms:created xsi:type="dcterms:W3CDTF">2020-08-23T18:47:00Z</dcterms:created>
  <dcterms:modified xsi:type="dcterms:W3CDTF">2025-08-22T11:47:35Z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3CB3314C0EBF430E86339D8EF1358A3A_13</vt:lpwstr>
  </property>
  <property fmtid="{D5CDD505-2E9C-101B-9397-08002B2CF9AE}" pid="3" name="KSOProductBuildVer">
    <vt:lpwstr>1049-12.2.0.21931</vt:lpwstr>
  </property>
</Properties>
</file>