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24" r:id="rId2"/>
    <p:sldId id="323" r:id="rId3"/>
    <p:sldId id="303" r:id="rId4"/>
    <p:sldId id="326" r:id="rId5"/>
    <p:sldId id="327" r:id="rId6"/>
    <p:sldId id="334" r:id="rId7"/>
    <p:sldId id="335" r:id="rId8"/>
    <p:sldId id="336" r:id="rId9"/>
    <p:sldId id="337" r:id="rId10"/>
    <p:sldId id="333" r:id="rId11"/>
    <p:sldId id="329" r:id="rId12"/>
    <p:sldId id="325" r:id="rId13"/>
    <p:sldId id="328" r:id="rId14"/>
    <p:sldId id="338" r:id="rId15"/>
    <p:sldId id="339" r:id="rId16"/>
    <p:sldId id="34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FF"/>
    <a:srgbClr val="33CCCC"/>
    <a:srgbClr val="009999"/>
    <a:srgbClr val="CCFFFF"/>
    <a:srgbClr val="FF66FF"/>
    <a:srgbClr val="FFCCFF"/>
    <a:srgbClr val="FFFFCC"/>
    <a:srgbClr val="003399"/>
    <a:srgbClr val="000099"/>
    <a:srgbClr val="81D9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68" autoAdjust="0"/>
  </p:normalViewPr>
  <p:slideViewPr>
    <p:cSldViewPr>
      <p:cViewPr>
        <p:scale>
          <a:sx n="60" d="100"/>
          <a:sy n="60" d="100"/>
        </p:scale>
        <p:origin x="-2098" y="-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5B86B-214F-437F-AA32-AD0087AE653C}" type="doc">
      <dgm:prSet loTypeId="urn:microsoft.com/office/officeart/2005/8/layout/vList6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8513AEDC-A6A3-4CD8-959F-B6840D91EB9F}">
      <dgm:prSet/>
      <dgm:spPr/>
      <dgm:t>
        <a:bodyPr/>
        <a:lstStyle/>
        <a:p>
          <a:r>
            <a:rPr lang="ru-RU" dirty="0" smtClean="0"/>
            <a:t>Центр поддержки добровольчества в МО Куркинский район создан на базе МБУК Куркинский РЦК и подчиняется Администрации МО Куркинский район.</a:t>
          </a:r>
          <a:endParaRPr lang="ru-RU" dirty="0"/>
        </a:p>
      </dgm:t>
    </dgm:pt>
    <dgm:pt modelId="{9549FE5B-F816-4B9E-93DB-FC08304A582D}" type="parTrans" cxnId="{390E6E42-BAB6-430B-AACD-D88CB736B7E7}">
      <dgm:prSet/>
      <dgm:spPr/>
      <dgm:t>
        <a:bodyPr/>
        <a:lstStyle/>
        <a:p>
          <a:endParaRPr lang="ru-RU"/>
        </a:p>
      </dgm:t>
    </dgm:pt>
    <dgm:pt modelId="{D731D801-DB40-4325-9433-B1FD17EC7449}" type="sibTrans" cxnId="{390E6E42-BAB6-430B-AACD-D88CB736B7E7}">
      <dgm:prSet/>
      <dgm:spPr/>
      <dgm:t>
        <a:bodyPr/>
        <a:lstStyle/>
        <a:p>
          <a:endParaRPr lang="ru-RU"/>
        </a:p>
      </dgm:t>
    </dgm:pt>
    <dgm:pt modelId="{7C1ADCEF-F64A-4F7D-90D1-834660D4AF52}">
      <dgm:prSet/>
      <dgm:spPr/>
      <dgm:t>
        <a:bodyPr/>
        <a:lstStyle/>
        <a:p>
          <a:r>
            <a:rPr lang="ru-RU" dirty="0" smtClean="0"/>
            <a:t>развитием добровольческой деятельности в </a:t>
          </a:r>
          <a:r>
            <a:rPr lang="ru-RU" dirty="0" err="1" smtClean="0"/>
            <a:t>Куркинском</a:t>
          </a:r>
          <a:r>
            <a:rPr lang="ru-RU" dirty="0" smtClean="0"/>
            <a:t> районе – занимается 1 человек – руководитель Центра поддержки добровольчества в МО Куркинский район Захарова Ирина Александровна.</a:t>
          </a:r>
          <a:endParaRPr lang="ru-RU" dirty="0"/>
        </a:p>
      </dgm:t>
    </dgm:pt>
    <dgm:pt modelId="{21AAD6B3-9F9E-4964-9233-795E1D7B4F18}" type="parTrans" cxnId="{925E0901-1F37-45FA-9CA7-21C643CC0BE6}">
      <dgm:prSet/>
      <dgm:spPr/>
      <dgm:t>
        <a:bodyPr/>
        <a:lstStyle/>
        <a:p>
          <a:endParaRPr lang="ru-RU"/>
        </a:p>
      </dgm:t>
    </dgm:pt>
    <dgm:pt modelId="{945828AB-504A-4236-8FB5-543603F4D936}" type="sibTrans" cxnId="{925E0901-1F37-45FA-9CA7-21C643CC0BE6}">
      <dgm:prSet/>
      <dgm:spPr/>
      <dgm:t>
        <a:bodyPr/>
        <a:lstStyle/>
        <a:p>
          <a:endParaRPr lang="ru-RU"/>
        </a:p>
      </dgm:t>
    </dgm:pt>
    <dgm:pt modelId="{F87965BA-12F6-4A3E-9F55-2B2667F56C79}" type="pres">
      <dgm:prSet presAssocID="{6755B86B-214F-437F-AA32-AD0087AE65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1CD073-36BA-4581-8C0E-2BB53E584380}" type="pres">
      <dgm:prSet presAssocID="{8513AEDC-A6A3-4CD8-959F-B6840D91EB9F}" presName="linNode" presStyleCnt="0"/>
      <dgm:spPr/>
    </dgm:pt>
    <dgm:pt modelId="{88C5D28B-480B-40FD-9C23-15E9CD8E9D84}" type="pres">
      <dgm:prSet presAssocID="{8513AEDC-A6A3-4CD8-959F-B6840D91EB9F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BC415-78FB-48BB-8159-23ECE13797F0}" type="pres">
      <dgm:prSet presAssocID="{8513AEDC-A6A3-4CD8-959F-B6840D91EB9F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5E0901-1F37-45FA-9CA7-21C643CC0BE6}" srcId="{8513AEDC-A6A3-4CD8-959F-B6840D91EB9F}" destId="{7C1ADCEF-F64A-4F7D-90D1-834660D4AF52}" srcOrd="0" destOrd="0" parTransId="{21AAD6B3-9F9E-4964-9233-795E1D7B4F18}" sibTransId="{945828AB-504A-4236-8FB5-543603F4D936}"/>
    <dgm:cxn modelId="{64B5D4DB-02FD-4839-80D8-67ED7B6C9FF2}" type="presOf" srcId="{7C1ADCEF-F64A-4F7D-90D1-834660D4AF52}" destId="{A87BC415-78FB-48BB-8159-23ECE13797F0}" srcOrd="0" destOrd="0" presId="urn:microsoft.com/office/officeart/2005/8/layout/vList6"/>
    <dgm:cxn modelId="{390E6E42-BAB6-430B-AACD-D88CB736B7E7}" srcId="{6755B86B-214F-437F-AA32-AD0087AE653C}" destId="{8513AEDC-A6A3-4CD8-959F-B6840D91EB9F}" srcOrd="0" destOrd="0" parTransId="{9549FE5B-F816-4B9E-93DB-FC08304A582D}" sibTransId="{D731D801-DB40-4325-9433-B1FD17EC7449}"/>
    <dgm:cxn modelId="{30FA6D65-47DF-43D2-9269-4979B012D629}" type="presOf" srcId="{8513AEDC-A6A3-4CD8-959F-B6840D91EB9F}" destId="{88C5D28B-480B-40FD-9C23-15E9CD8E9D84}" srcOrd="0" destOrd="0" presId="urn:microsoft.com/office/officeart/2005/8/layout/vList6"/>
    <dgm:cxn modelId="{DCBE6C62-C1B9-44FD-9F0D-352F1F49BF8F}" type="presOf" srcId="{6755B86B-214F-437F-AA32-AD0087AE653C}" destId="{F87965BA-12F6-4A3E-9F55-2B2667F56C79}" srcOrd="0" destOrd="0" presId="urn:microsoft.com/office/officeart/2005/8/layout/vList6"/>
    <dgm:cxn modelId="{7B0F7C01-8D27-4F52-B507-DB13AF8501A7}" type="presParOf" srcId="{F87965BA-12F6-4A3E-9F55-2B2667F56C79}" destId="{561CD073-36BA-4581-8C0E-2BB53E584380}" srcOrd="0" destOrd="0" presId="urn:microsoft.com/office/officeart/2005/8/layout/vList6"/>
    <dgm:cxn modelId="{B789F233-F796-49B0-9817-6C5CF49CC0E0}" type="presParOf" srcId="{561CD073-36BA-4581-8C0E-2BB53E584380}" destId="{88C5D28B-480B-40FD-9C23-15E9CD8E9D84}" srcOrd="0" destOrd="0" presId="urn:microsoft.com/office/officeart/2005/8/layout/vList6"/>
    <dgm:cxn modelId="{29A91110-6306-4D55-ABD1-69947CD4A759}" type="presParOf" srcId="{561CD073-36BA-4581-8C0E-2BB53E584380}" destId="{A87BC415-78FB-48BB-8159-23ECE13797F0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42098-38C4-4CD9-A9F1-7D0BB682E0D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5B04F9-EF39-4E9A-9A42-2EA66D064C6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dirty="0">
            <a:solidFill>
              <a:srgbClr val="C00000"/>
            </a:solidFill>
          </a:endParaRPr>
        </a:p>
      </dgm:t>
    </dgm:pt>
    <dgm:pt modelId="{69E6A44B-DAC4-4055-AB2E-37AF791C484E}" type="parTrans" cxnId="{6D75EC37-35A2-40F0-91F5-683DC3783235}">
      <dgm:prSet/>
      <dgm:spPr/>
      <dgm:t>
        <a:bodyPr/>
        <a:lstStyle/>
        <a:p>
          <a:endParaRPr lang="ru-RU"/>
        </a:p>
      </dgm:t>
    </dgm:pt>
    <dgm:pt modelId="{7E30A12C-3DE5-4715-8A75-7A91A247E8CF}" type="sibTrans" cxnId="{6D75EC37-35A2-40F0-91F5-683DC3783235}">
      <dgm:prSet/>
      <dgm:spPr/>
      <dgm:t>
        <a:bodyPr/>
        <a:lstStyle/>
        <a:p>
          <a:endParaRPr lang="ru-RU"/>
        </a:p>
      </dgm:t>
    </dgm:pt>
    <dgm:pt modelId="{88C9024B-0DA0-4C79-B1AC-BC69963AB97C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5A1F6F96-759B-41C0-9005-AA0485C645E5}" type="sibTrans" cxnId="{AD1D3FF4-657A-40A9-903D-975EF5DBF84B}">
      <dgm:prSet/>
      <dgm:spPr/>
      <dgm:t>
        <a:bodyPr/>
        <a:lstStyle/>
        <a:p>
          <a:endParaRPr lang="ru-RU"/>
        </a:p>
      </dgm:t>
    </dgm:pt>
    <dgm:pt modelId="{1FD8FD82-C5DF-47EC-B5EF-3EA03ABBE9CA}" type="parTrans" cxnId="{AD1D3FF4-657A-40A9-903D-975EF5DBF84B}">
      <dgm:prSet/>
      <dgm:spPr/>
      <dgm:t>
        <a:bodyPr/>
        <a:lstStyle/>
        <a:p>
          <a:endParaRPr lang="ru-RU"/>
        </a:p>
      </dgm:t>
    </dgm:pt>
    <dgm:pt modelId="{93F9FAED-FFA4-43D9-86D7-7D3A2761E72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dirty="0">
            <a:solidFill>
              <a:srgbClr val="C00000"/>
            </a:solidFill>
          </a:endParaRPr>
        </a:p>
      </dgm:t>
    </dgm:pt>
    <dgm:pt modelId="{81A45C20-76CA-4776-8020-2E252765555A}" type="sibTrans" cxnId="{021774D1-BB30-4454-A00E-1E301C3E6939}">
      <dgm:prSet/>
      <dgm:spPr/>
      <dgm:t>
        <a:bodyPr/>
        <a:lstStyle/>
        <a:p>
          <a:endParaRPr lang="ru-RU"/>
        </a:p>
      </dgm:t>
    </dgm:pt>
    <dgm:pt modelId="{9AA1230D-BD4A-4CD4-991C-CA002ACA058B}" type="parTrans" cxnId="{021774D1-BB30-4454-A00E-1E301C3E6939}">
      <dgm:prSet/>
      <dgm:spPr/>
      <dgm:t>
        <a:bodyPr/>
        <a:lstStyle/>
        <a:p>
          <a:endParaRPr lang="ru-RU"/>
        </a:p>
      </dgm:t>
    </dgm:pt>
    <dgm:pt modelId="{1994F803-9252-492D-9E5C-48F9ADA9A54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dirty="0">
            <a:solidFill>
              <a:srgbClr val="C00000"/>
            </a:solidFill>
          </a:endParaRPr>
        </a:p>
      </dgm:t>
    </dgm:pt>
    <dgm:pt modelId="{1BF09B2A-0DCE-4DF2-91D1-A4116C22DD03}" type="parTrans" cxnId="{C35E457A-2573-4AE2-8343-6EA289B0FC5D}">
      <dgm:prSet/>
      <dgm:spPr/>
      <dgm:t>
        <a:bodyPr/>
        <a:lstStyle/>
        <a:p>
          <a:endParaRPr lang="ru-RU"/>
        </a:p>
      </dgm:t>
    </dgm:pt>
    <dgm:pt modelId="{8BBADD3D-0C6F-4173-8B4E-295B5E683B4B}" type="sibTrans" cxnId="{C35E457A-2573-4AE2-8343-6EA289B0FC5D}">
      <dgm:prSet/>
      <dgm:spPr/>
      <dgm:t>
        <a:bodyPr/>
        <a:lstStyle/>
        <a:p>
          <a:endParaRPr lang="ru-RU"/>
        </a:p>
      </dgm:t>
    </dgm:pt>
    <dgm:pt modelId="{D477F178-AF6B-4D7C-B4B7-4FFB0C002738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Патриотическое </a:t>
          </a:r>
          <a:r>
            <a:rPr lang="ru-RU" b="1" dirty="0" err="1" smtClean="0"/>
            <a:t>волонтерство</a:t>
          </a:r>
          <a:endParaRPr lang="ru-RU" b="1" dirty="0"/>
        </a:p>
      </dgm:t>
    </dgm:pt>
    <dgm:pt modelId="{710F1B8B-0AAE-4A7A-AAE0-9ECD42811DD2}" type="parTrans" cxnId="{353BFE86-8392-4940-A7A9-D25B12FCF04B}">
      <dgm:prSet/>
      <dgm:spPr/>
      <dgm:t>
        <a:bodyPr/>
        <a:lstStyle/>
        <a:p>
          <a:endParaRPr lang="ru-RU"/>
        </a:p>
      </dgm:t>
    </dgm:pt>
    <dgm:pt modelId="{8510CDB8-F234-45A5-9FDD-65F3BECE7728}" type="sibTrans" cxnId="{353BFE86-8392-4940-A7A9-D25B12FCF04B}">
      <dgm:prSet/>
      <dgm:spPr/>
      <dgm:t>
        <a:bodyPr/>
        <a:lstStyle/>
        <a:p>
          <a:endParaRPr lang="ru-RU"/>
        </a:p>
      </dgm:t>
    </dgm:pt>
    <dgm:pt modelId="{B9835C49-4FE0-448C-8A03-6EC3DAA89F1B}">
      <dgm:prSet/>
      <dgm:spPr/>
      <dgm:t>
        <a:bodyPr/>
        <a:lstStyle/>
        <a:p>
          <a:r>
            <a:rPr lang="ru-RU" b="1" i="0" dirty="0" smtClean="0"/>
            <a:t>Культурное </a:t>
          </a:r>
          <a:r>
            <a:rPr lang="ru-RU" b="1" i="0" dirty="0" err="1" smtClean="0"/>
            <a:t>волонтёрство</a:t>
          </a:r>
          <a:endParaRPr lang="ru-RU" dirty="0"/>
        </a:p>
      </dgm:t>
    </dgm:pt>
    <dgm:pt modelId="{3664E2B8-2A5C-4968-8B16-2FAF34CBB0DE}" type="parTrans" cxnId="{5855B031-4AC0-4B22-9AD3-F25C6E7276E4}">
      <dgm:prSet/>
      <dgm:spPr/>
      <dgm:t>
        <a:bodyPr/>
        <a:lstStyle/>
        <a:p>
          <a:endParaRPr lang="ru-RU"/>
        </a:p>
      </dgm:t>
    </dgm:pt>
    <dgm:pt modelId="{2F8A0A5C-1155-4463-BDEF-D12C38BEA076}" type="sibTrans" cxnId="{5855B031-4AC0-4B22-9AD3-F25C6E7276E4}">
      <dgm:prSet/>
      <dgm:spPr/>
      <dgm:t>
        <a:bodyPr/>
        <a:lstStyle/>
        <a:p>
          <a:endParaRPr lang="ru-RU"/>
        </a:p>
      </dgm:t>
    </dgm:pt>
    <dgm:pt modelId="{3CDFA04E-9D4E-4BC7-A810-0B83B3FE32E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4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dirty="0">
            <a:solidFill>
              <a:srgbClr val="C00000"/>
            </a:solidFill>
          </a:endParaRPr>
        </a:p>
      </dgm:t>
    </dgm:pt>
    <dgm:pt modelId="{987241D6-2ECB-4038-841B-38F6793DE44B}" type="sibTrans" cxnId="{EC3C8B8B-8AC5-4B85-9657-7158EBF27D52}">
      <dgm:prSet/>
      <dgm:spPr/>
      <dgm:t>
        <a:bodyPr/>
        <a:lstStyle/>
        <a:p>
          <a:endParaRPr lang="ru-RU"/>
        </a:p>
      </dgm:t>
    </dgm:pt>
    <dgm:pt modelId="{43C75DED-9DE7-415A-A5EA-6F0B6833EC76}" type="parTrans" cxnId="{EC3C8B8B-8AC5-4B85-9657-7158EBF27D52}">
      <dgm:prSet/>
      <dgm:spPr/>
      <dgm:t>
        <a:bodyPr/>
        <a:lstStyle/>
        <a:p>
          <a:endParaRPr lang="ru-RU"/>
        </a:p>
      </dgm:t>
    </dgm:pt>
    <dgm:pt modelId="{E61ED44D-C95F-4748-86AA-BE292055BEF0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0" dirty="0" smtClean="0"/>
            <a:t>Социальное </a:t>
          </a:r>
          <a:r>
            <a:rPr lang="ru-RU" sz="2400" b="1" i="0" dirty="0" err="1" smtClean="0"/>
            <a:t>волонтёрство</a:t>
          </a:r>
          <a:endParaRPr lang="ru-RU" sz="2400" b="1" dirty="0"/>
        </a:p>
      </dgm:t>
    </dgm:pt>
    <dgm:pt modelId="{7F962881-3A59-4C5B-89BF-7C8A4E66D62D}" type="sibTrans" cxnId="{1B6EF22C-5948-47BB-A774-D555E9A55DAD}">
      <dgm:prSet/>
      <dgm:spPr/>
      <dgm:t>
        <a:bodyPr/>
        <a:lstStyle/>
        <a:p>
          <a:endParaRPr lang="ru-RU"/>
        </a:p>
      </dgm:t>
    </dgm:pt>
    <dgm:pt modelId="{C192F8AA-4460-4793-AE1C-0A0BD09EA969}" type="parTrans" cxnId="{1B6EF22C-5948-47BB-A774-D555E9A55DAD}">
      <dgm:prSet/>
      <dgm:spPr/>
      <dgm:t>
        <a:bodyPr/>
        <a:lstStyle/>
        <a:p>
          <a:endParaRPr lang="ru-RU"/>
        </a:p>
      </dgm:t>
    </dgm:pt>
    <dgm:pt modelId="{25D3986F-C59A-4967-8616-9ABCFF9F007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Спортивное </a:t>
          </a:r>
          <a:r>
            <a:rPr lang="ru-RU" sz="2400" b="1" dirty="0" err="1" smtClean="0"/>
            <a:t>волонтерство</a:t>
          </a:r>
          <a:endParaRPr lang="ru-RU" sz="2400" b="1" dirty="0"/>
        </a:p>
      </dgm:t>
    </dgm:pt>
    <dgm:pt modelId="{2AC44B02-C892-453F-A019-8F24BCA95865}" type="parTrans" cxnId="{009680F4-87A3-4D4F-9FC9-FF8D112477EE}">
      <dgm:prSet/>
      <dgm:spPr/>
      <dgm:t>
        <a:bodyPr/>
        <a:lstStyle/>
        <a:p>
          <a:endParaRPr lang="ru-RU"/>
        </a:p>
      </dgm:t>
    </dgm:pt>
    <dgm:pt modelId="{29455173-5A1A-4725-AE9F-E2458324445E}" type="sibTrans" cxnId="{009680F4-87A3-4D4F-9FC9-FF8D112477EE}">
      <dgm:prSet/>
      <dgm:spPr/>
      <dgm:t>
        <a:bodyPr/>
        <a:lstStyle/>
        <a:p>
          <a:endParaRPr lang="ru-RU"/>
        </a:p>
      </dgm:t>
    </dgm:pt>
    <dgm:pt modelId="{011F246D-F8F4-447B-A894-27C15879338A}">
      <dgm:prSet/>
      <dgm:spPr/>
      <dgm:t>
        <a:bodyPr/>
        <a:lstStyle/>
        <a:p>
          <a:pPr rtl="0"/>
          <a:r>
            <a:rPr lang="ru-RU" b="1" i="0" dirty="0" smtClean="0"/>
            <a:t>Экологическое </a:t>
          </a:r>
          <a:r>
            <a:rPr lang="ru-RU" b="1" i="0" dirty="0" err="1" smtClean="0"/>
            <a:t>волонтёрство</a:t>
          </a:r>
          <a:endParaRPr lang="ru-RU" b="1" i="0" dirty="0"/>
        </a:p>
      </dgm:t>
    </dgm:pt>
    <dgm:pt modelId="{29B1910A-C02F-4B1F-9962-832481BB2158}" type="parTrans" cxnId="{5FD4568A-B513-472C-BF3E-55EF5A42D93A}">
      <dgm:prSet/>
      <dgm:spPr/>
      <dgm:t>
        <a:bodyPr/>
        <a:lstStyle/>
        <a:p>
          <a:endParaRPr lang="ru-RU"/>
        </a:p>
      </dgm:t>
    </dgm:pt>
    <dgm:pt modelId="{A40AB130-8C5F-4A83-81C3-7EDA36E5900B}" type="sibTrans" cxnId="{5FD4568A-B513-472C-BF3E-55EF5A42D93A}">
      <dgm:prSet/>
      <dgm:spPr/>
      <dgm:t>
        <a:bodyPr/>
        <a:lstStyle/>
        <a:p>
          <a:endParaRPr lang="ru-RU"/>
        </a:p>
      </dgm:t>
    </dgm:pt>
    <dgm:pt modelId="{BF14189C-7FBD-42C3-A51A-3B2E901C710C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i="0" dirty="0" err="1" smtClean="0"/>
            <a:t>Медиаволонтёрство</a:t>
          </a:r>
          <a:endParaRPr lang="ru-RU" b="1" dirty="0"/>
        </a:p>
      </dgm:t>
    </dgm:pt>
    <dgm:pt modelId="{2B3FF734-9451-42BB-9793-FD4A45B066E6}" type="parTrans" cxnId="{98CADC69-B7B2-44C7-9CF9-9AE4C2D2B703}">
      <dgm:prSet/>
      <dgm:spPr/>
    </dgm:pt>
    <dgm:pt modelId="{8EC480AA-2593-49FD-A3F6-113E8BEA97A4}" type="sibTrans" cxnId="{98CADC69-B7B2-44C7-9CF9-9AE4C2D2B703}">
      <dgm:prSet/>
      <dgm:spPr/>
    </dgm:pt>
    <dgm:pt modelId="{2B9EBBCE-BF33-4281-A7D9-DCA1DE44411F}" type="pres">
      <dgm:prSet presAssocID="{AB842098-38C4-4CD9-A9F1-7D0BB682E0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A6507-6E84-4BF5-88E5-E8D1368BD9D1}" type="pres">
      <dgm:prSet presAssocID="{B25B04F9-EF39-4E9A-9A42-2EA66D064C67}" presName="composite" presStyleCnt="0"/>
      <dgm:spPr/>
    </dgm:pt>
    <dgm:pt modelId="{CCC64D92-BF1A-462E-989A-5CB3A2A6C9A4}" type="pres">
      <dgm:prSet presAssocID="{B25B04F9-EF39-4E9A-9A42-2EA66D064C6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15CF-A7BC-4794-83DD-1524500C5AEB}" type="pres">
      <dgm:prSet presAssocID="{B25B04F9-EF39-4E9A-9A42-2EA66D064C6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02EF8-6A84-4818-B419-35C5A31F629C}" type="pres">
      <dgm:prSet presAssocID="{7E30A12C-3DE5-4715-8A75-7A91A247E8CF}" presName="sp" presStyleCnt="0"/>
      <dgm:spPr/>
    </dgm:pt>
    <dgm:pt modelId="{7899589C-4CA2-41D1-8D40-E2DDD34221F6}" type="pres">
      <dgm:prSet presAssocID="{3CDFA04E-9D4E-4BC7-A810-0B83B3FE32E6}" presName="composite" presStyleCnt="0"/>
      <dgm:spPr/>
    </dgm:pt>
    <dgm:pt modelId="{1AAF5E38-CE07-4E25-A2AC-6A29E234EFAB}" type="pres">
      <dgm:prSet presAssocID="{3CDFA04E-9D4E-4BC7-A810-0B83B3FE32E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80450-DFB3-42EA-A7A2-7DB4AF0FC1CA}" type="pres">
      <dgm:prSet presAssocID="{3CDFA04E-9D4E-4BC7-A810-0B83B3FE32E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78AFA-FCA7-4830-9575-2FEBDB1099E1}" type="pres">
      <dgm:prSet presAssocID="{987241D6-2ECB-4038-841B-38F6793DE44B}" presName="sp" presStyleCnt="0"/>
      <dgm:spPr/>
    </dgm:pt>
    <dgm:pt modelId="{FB2E57E1-B5DB-4869-B0F2-EA1469BD59FA}" type="pres">
      <dgm:prSet presAssocID="{93F9FAED-FFA4-43D9-86D7-7D3A2761E725}" presName="composite" presStyleCnt="0"/>
      <dgm:spPr/>
    </dgm:pt>
    <dgm:pt modelId="{C0EA98F8-5F0E-48E1-8EFE-5AF9FDF8D507}" type="pres">
      <dgm:prSet presAssocID="{93F9FAED-FFA4-43D9-86D7-7D3A2761E72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CD5A5-CE24-4CBC-BF39-70B9AF958A61}" type="pres">
      <dgm:prSet presAssocID="{93F9FAED-FFA4-43D9-86D7-7D3A2761E72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25070-A48C-412C-88C9-9461004EFE6B}" type="pres">
      <dgm:prSet presAssocID="{81A45C20-76CA-4776-8020-2E252765555A}" presName="sp" presStyleCnt="0"/>
      <dgm:spPr/>
    </dgm:pt>
    <dgm:pt modelId="{19D121E2-D0FF-42A3-80B3-B5C821C4876E}" type="pres">
      <dgm:prSet presAssocID="{1994F803-9252-492D-9E5C-48F9ADA9A547}" presName="composite" presStyleCnt="0"/>
      <dgm:spPr/>
    </dgm:pt>
    <dgm:pt modelId="{026912C2-64CC-45C7-956F-2CBA050168B1}" type="pres">
      <dgm:prSet presAssocID="{1994F803-9252-492D-9E5C-48F9ADA9A54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A5178-38F7-4236-9B7F-9E31A024E3C3}" type="pres">
      <dgm:prSet presAssocID="{1994F803-9252-492D-9E5C-48F9ADA9A54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AFE3D-35A3-4419-90C3-AF1F822CE0E4}" type="presOf" srcId="{88C9024B-0DA0-4C79-B1AC-BC69963AB97C}" destId="{AA880450-DFB3-42EA-A7A2-7DB4AF0FC1CA}" srcOrd="0" destOrd="0" presId="urn:microsoft.com/office/officeart/2005/8/layout/chevron2"/>
    <dgm:cxn modelId="{009680F4-87A3-4D4F-9FC9-FF8D112477EE}" srcId="{B25B04F9-EF39-4E9A-9A42-2EA66D064C67}" destId="{25D3986F-C59A-4967-8616-9ABCFF9F007E}" srcOrd="1" destOrd="0" parTransId="{2AC44B02-C892-453F-A019-8F24BCA95865}" sibTransId="{29455173-5A1A-4725-AE9F-E2458324445E}"/>
    <dgm:cxn modelId="{C35E457A-2573-4AE2-8343-6EA289B0FC5D}" srcId="{AB842098-38C4-4CD9-A9F1-7D0BB682E0D7}" destId="{1994F803-9252-492D-9E5C-48F9ADA9A547}" srcOrd="3" destOrd="0" parTransId="{1BF09B2A-0DCE-4DF2-91D1-A4116C22DD03}" sibTransId="{8BBADD3D-0C6F-4173-8B4E-295B5E683B4B}"/>
    <dgm:cxn modelId="{98CADC69-B7B2-44C7-9CF9-9AE4C2D2B703}" srcId="{93F9FAED-FFA4-43D9-86D7-7D3A2761E725}" destId="{BF14189C-7FBD-42C3-A51A-3B2E901C710C}" srcOrd="1" destOrd="0" parTransId="{2B3FF734-9451-42BB-9793-FD4A45B066E6}" sibTransId="{8EC480AA-2593-49FD-A3F6-113E8BEA97A4}"/>
    <dgm:cxn modelId="{021774D1-BB30-4454-A00E-1E301C3E6939}" srcId="{AB842098-38C4-4CD9-A9F1-7D0BB682E0D7}" destId="{93F9FAED-FFA4-43D9-86D7-7D3A2761E725}" srcOrd="2" destOrd="0" parTransId="{9AA1230D-BD4A-4CD4-991C-CA002ACA058B}" sibTransId="{81A45C20-76CA-4776-8020-2E252765555A}"/>
    <dgm:cxn modelId="{B76DC714-93FE-46A3-8B5C-8745CDF2C051}" type="presOf" srcId="{25D3986F-C59A-4967-8616-9ABCFF9F007E}" destId="{EBCC15CF-A7BC-4794-83DD-1524500C5AEB}" srcOrd="0" destOrd="1" presId="urn:microsoft.com/office/officeart/2005/8/layout/chevron2"/>
    <dgm:cxn modelId="{C55FB756-1D3E-41DA-9A4E-EA8F42140FC1}" type="presOf" srcId="{D477F178-AF6B-4D7C-B4B7-4FFB0C002738}" destId="{375CD5A5-CE24-4CBC-BF39-70B9AF958A61}" srcOrd="0" destOrd="0" presId="urn:microsoft.com/office/officeart/2005/8/layout/chevron2"/>
    <dgm:cxn modelId="{48FED9C6-5CA2-492B-B54D-9D8C0CEAA05D}" type="presOf" srcId="{1994F803-9252-492D-9E5C-48F9ADA9A547}" destId="{026912C2-64CC-45C7-956F-2CBA050168B1}" srcOrd="0" destOrd="0" presId="urn:microsoft.com/office/officeart/2005/8/layout/chevron2"/>
    <dgm:cxn modelId="{E6996C2F-45B0-4ABF-A2B9-085BD16708B1}" type="presOf" srcId="{93F9FAED-FFA4-43D9-86D7-7D3A2761E725}" destId="{C0EA98F8-5F0E-48E1-8EFE-5AF9FDF8D507}" srcOrd="0" destOrd="0" presId="urn:microsoft.com/office/officeart/2005/8/layout/chevron2"/>
    <dgm:cxn modelId="{C7C2BDB8-0287-4302-B9A4-780A42966312}" type="presOf" srcId="{E61ED44D-C95F-4748-86AA-BE292055BEF0}" destId="{EBCC15CF-A7BC-4794-83DD-1524500C5AEB}" srcOrd="0" destOrd="0" presId="urn:microsoft.com/office/officeart/2005/8/layout/chevron2"/>
    <dgm:cxn modelId="{A05E41C9-87F0-4DA8-A074-9B8A9631246D}" type="presOf" srcId="{BF14189C-7FBD-42C3-A51A-3B2E901C710C}" destId="{375CD5A5-CE24-4CBC-BF39-70B9AF958A61}" srcOrd="0" destOrd="1" presId="urn:microsoft.com/office/officeart/2005/8/layout/chevron2"/>
    <dgm:cxn modelId="{5FD4568A-B513-472C-BF3E-55EF5A42D93A}" srcId="{3CDFA04E-9D4E-4BC7-A810-0B83B3FE32E6}" destId="{011F246D-F8F4-447B-A894-27C15879338A}" srcOrd="1" destOrd="0" parTransId="{29B1910A-C02F-4B1F-9962-832481BB2158}" sibTransId="{A40AB130-8C5F-4A83-81C3-7EDA36E5900B}"/>
    <dgm:cxn modelId="{AD1D3FF4-657A-40A9-903D-975EF5DBF84B}" srcId="{3CDFA04E-9D4E-4BC7-A810-0B83B3FE32E6}" destId="{88C9024B-0DA0-4C79-B1AC-BC69963AB97C}" srcOrd="0" destOrd="0" parTransId="{1FD8FD82-C5DF-47EC-B5EF-3EA03ABBE9CA}" sibTransId="{5A1F6F96-759B-41C0-9005-AA0485C645E5}"/>
    <dgm:cxn modelId="{812DE542-CC4B-4B13-9D21-DCC52100EEA9}" type="presOf" srcId="{B9835C49-4FE0-448C-8A03-6EC3DAA89F1B}" destId="{00FA5178-38F7-4236-9B7F-9E31A024E3C3}" srcOrd="0" destOrd="0" presId="urn:microsoft.com/office/officeart/2005/8/layout/chevron2"/>
    <dgm:cxn modelId="{C64CF6F4-ECF2-4605-AA12-515698994AB6}" type="presOf" srcId="{3CDFA04E-9D4E-4BC7-A810-0B83B3FE32E6}" destId="{1AAF5E38-CE07-4E25-A2AC-6A29E234EFAB}" srcOrd="0" destOrd="0" presId="urn:microsoft.com/office/officeart/2005/8/layout/chevron2"/>
    <dgm:cxn modelId="{91A8486F-35F4-4D74-8346-B143C4C8635E}" type="presOf" srcId="{AB842098-38C4-4CD9-A9F1-7D0BB682E0D7}" destId="{2B9EBBCE-BF33-4281-A7D9-DCA1DE44411F}" srcOrd="0" destOrd="0" presId="urn:microsoft.com/office/officeart/2005/8/layout/chevron2"/>
    <dgm:cxn modelId="{BAF9E337-B265-4A08-AC51-1D7EAC070E34}" type="presOf" srcId="{011F246D-F8F4-447B-A894-27C15879338A}" destId="{AA880450-DFB3-42EA-A7A2-7DB4AF0FC1CA}" srcOrd="0" destOrd="1" presId="urn:microsoft.com/office/officeart/2005/8/layout/chevron2"/>
    <dgm:cxn modelId="{87DDDD03-0737-4930-8C99-764122F306AD}" type="presOf" srcId="{B25B04F9-EF39-4E9A-9A42-2EA66D064C67}" destId="{CCC64D92-BF1A-462E-989A-5CB3A2A6C9A4}" srcOrd="0" destOrd="0" presId="urn:microsoft.com/office/officeart/2005/8/layout/chevron2"/>
    <dgm:cxn modelId="{EC3C8B8B-8AC5-4B85-9657-7158EBF27D52}" srcId="{AB842098-38C4-4CD9-A9F1-7D0BB682E0D7}" destId="{3CDFA04E-9D4E-4BC7-A810-0B83B3FE32E6}" srcOrd="1" destOrd="0" parTransId="{43C75DED-9DE7-415A-A5EA-6F0B6833EC76}" sibTransId="{987241D6-2ECB-4038-841B-38F6793DE44B}"/>
    <dgm:cxn modelId="{5855B031-4AC0-4B22-9AD3-F25C6E7276E4}" srcId="{1994F803-9252-492D-9E5C-48F9ADA9A547}" destId="{B9835C49-4FE0-448C-8A03-6EC3DAA89F1B}" srcOrd="0" destOrd="0" parTransId="{3664E2B8-2A5C-4968-8B16-2FAF34CBB0DE}" sibTransId="{2F8A0A5C-1155-4463-BDEF-D12C38BEA076}"/>
    <dgm:cxn modelId="{353BFE86-8392-4940-A7A9-D25B12FCF04B}" srcId="{93F9FAED-FFA4-43D9-86D7-7D3A2761E725}" destId="{D477F178-AF6B-4D7C-B4B7-4FFB0C002738}" srcOrd="0" destOrd="0" parTransId="{710F1B8B-0AAE-4A7A-AAE0-9ECD42811DD2}" sibTransId="{8510CDB8-F234-45A5-9FDD-65F3BECE7728}"/>
    <dgm:cxn modelId="{6D75EC37-35A2-40F0-91F5-683DC3783235}" srcId="{AB842098-38C4-4CD9-A9F1-7D0BB682E0D7}" destId="{B25B04F9-EF39-4E9A-9A42-2EA66D064C67}" srcOrd="0" destOrd="0" parTransId="{69E6A44B-DAC4-4055-AB2E-37AF791C484E}" sibTransId="{7E30A12C-3DE5-4715-8A75-7A91A247E8CF}"/>
    <dgm:cxn modelId="{1B6EF22C-5948-47BB-A774-D555E9A55DAD}" srcId="{B25B04F9-EF39-4E9A-9A42-2EA66D064C67}" destId="{E61ED44D-C95F-4748-86AA-BE292055BEF0}" srcOrd="0" destOrd="0" parTransId="{C192F8AA-4460-4793-AE1C-0A0BD09EA969}" sibTransId="{7F962881-3A59-4C5B-89BF-7C8A4E66D62D}"/>
    <dgm:cxn modelId="{C5CF7160-5F59-4D62-9C19-DCFECB57661D}" type="presParOf" srcId="{2B9EBBCE-BF33-4281-A7D9-DCA1DE44411F}" destId="{3DDA6507-6E84-4BF5-88E5-E8D1368BD9D1}" srcOrd="0" destOrd="0" presId="urn:microsoft.com/office/officeart/2005/8/layout/chevron2"/>
    <dgm:cxn modelId="{9EFDBD35-0FFB-4657-9542-F203805BEFF8}" type="presParOf" srcId="{3DDA6507-6E84-4BF5-88E5-E8D1368BD9D1}" destId="{CCC64D92-BF1A-462E-989A-5CB3A2A6C9A4}" srcOrd="0" destOrd="0" presId="urn:microsoft.com/office/officeart/2005/8/layout/chevron2"/>
    <dgm:cxn modelId="{0908B599-47BF-4A13-8C81-D3B9FB8B94C9}" type="presParOf" srcId="{3DDA6507-6E84-4BF5-88E5-E8D1368BD9D1}" destId="{EBCC15CF-A7BC-4794-83DD-1524500C5AEB}" srcOrd="1" destOrd="0" presId="urn:microsoft.com/office/officeart/2005/8/layout/chevron2"/>
    <dgm:cxn modelId="{40EAC5A1-EE7E-4C59-BE5A-947DBD05C279}" type="presParOf" srcId="{2B9EBBCE-BF33-4281-A7D9-DCA1DE44411F}" destId="{94A02EF8-6A84-4818-B419-35C5A31F629C}" srcOrd="1" destOrd="0" presId="urn:microsoft.com/office/officeart/2005/8/layout/chevron2"/>
    <dgm:cxn modelId="{E95F76CF-4EA2-426B-A1A9-27995FBED092}" type="presParOf" srcId="{2B9EBBCE-BF33-4281-A7D9-DCA1DE44411F}" destId="{7899589C-4CA2-41D1-8D40-E2DDD34221F6}" srcOrd="2" destOrd="0" presId="urn:microsoft.com/office/officeart/2005/8/layout/chevron2"/>
    <dgm:cxn modelId="{4471B68C-19C3-482F-8515-0480BA693882}" type="presParOf" srcId="{7899589C-4CA2-41D1-8D40-E2DDD34221F6}" destId="{1AAF5E38-CE07-4E25-A2AC-6A29E234EFAB}" srcOrd="0" destOrd="0" presId="urn:microsoft.com/office/officeart/2005/8/layout/chevron2"/>
    <dgm:cxn modelId="{0D1F7FF5-C06A-4271-B961-666135284A84}" type="presParOf" srcId="{7899589C-4CA2-41D1-8D40-E2DDD34221F6}" destId="{AA880450-DFB3-42EA-A7A2-7DB4AF0FC1CA}" srcOrd="1" destOrd="0" presId="urn:microsoft.com/office/officeart/2005/8/layout/chevron2"/>
    <dgm:cxn modelId="{9FAAD69E-8A48-4CC0-A77B-EC5112906DE9}" type="presParOf" srcId="{2B9EBBCE-BF33-4281-A7D9-DCA1DE44411F}" destId="{FEA78AFA-FCA7-4830-9575-2FEBDB1099E1}" srcOrd="3" destOrd="0" presId="urn:microsoft.com/office/officeart/2005/8/layout/chevron2"/>
    <dgm:cxn modelId="{65C7F847-2E92-4B04-A020-33D68188E37F}" type="presParOf" srcId="{2B9EBBCE-BF33-4281-A7D9-DCA1DE44411F}" destId="{FB2E57E1-B5DB-4869-B0F2-EA1469BD59FA}" srcOrd="4" destOrd="0" presId="urn:microsoft.com/office/officeart/2005/8/layout/chevron2"/>
    <dgm:cxn modelId="{18F4CBBD-7CB9-42CB-8BCB-B48FB4B29BB5}" type="presParOf" srcId="{FB2E57E1-B5DB-4869-B0F2-EA1469BD59FA}" destId="{C0EA98F8-5F0E-48E1-8EFE-5AF9FDF8D507}" srcOrd="0" destOrd="0" presId="urn:microsoft.com/office/officeart/2005/8/layout/chevron2"/>
    <dgm:cxn modelId="{C4609C00-3C77-4977-BE2E-C577605C257F}" type="presParOf" srcId="{FB2E57E1-B5DB-4869-B0F2-EA1469BD59FA}" destId="{375CD5A5-CE24-4CBC-BF39-70B9AF958A61}" srcOrd="1" destOrd="0" presId="urn:microsoft.com/office/officeart/2005/8/layout/chevron2"/>
    <dgm:cxn modelId="{A6F4F142-A1C8-49FD-B35F-EC5EDC2796D4}" type="presParOf" srcId="{2B9EBBCE-BF33-4281-A7D9-DCA1DE44411F}" destId="{83F25070-A48C-412C-88C9-9461004EFE6B}" srcOrd="5" destOrd="0" presId="urn:microsoft.com/office/officeart/2005/8/layout/chevron2"/>
    <dgm:cxn modelId="{F50D3D5E-F05C-4714-9BBC-E7BA9A8CF9B3}" type="presParOf" srcId="{2B9EBBCE-BF33-4281-A7D9-DCA1DE44411F}" destId="{19D121E2-D0FF-42A3-80B3-B5C821C4876E}" srcOrd="6" destOrd="0" presId="urn:microsoft.com/office/officeart/2005/8/layout/chevron2"/>
    <dgm:cxn modelId="{1EA508EA-CDB4-4062-9A9B-508E6E7A0F6C}" type="presParOf" srcId="{19D121E2-D0FF-42A3-80B3-B5C821C4876E}" destId="{026912C2-64CC-45C7-956F-2CBA050168B1}" srcOrd="0" destOrd="0" presId="urn:microsoft.com/office/officeart/2005/8/layout/chevron2"/>
    <dgm:cxn modelId="{B3BC3D77-98A8-44D5-9FCE-1748CB1FE700}" type="presParOf" srcId="{19D121E2-D0FF-42A3-80B3-B5C821C4876E}" destId="{00FA5178-38F7-4236-9B7F-9E31A024E3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7BC415-78FB-48BB-8159-23ECE13797F0}">
      <dsp:nvSpPr>
        <dsp:cNvPr id="0" name=""/>
        <dsp:cNvSpPr/>
      </dsp:nvSpPr>
      <dsp:spPr>
        <a:xfrm>
          <a:off x="3240156" y="0"/>
          <a:ext cx="4860235" cy="522920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развитием добровольческой деятельности в </a:t>
          </a:r>
          <a:r>
            <a:rPr lang="ru-RU" sz="2300" kern="1200" dirty="0" err="1" smtClean="0"/>
            <a:t>Куркинском</a:t>
          </a:r>
          <a:r>
            <a:rPr lang="ru-RU" sz="2300" kern="1200" dirty="0" smtClean="0"/>
            <a:t> районе – занимается 1 человек – руководитель Центра поддержки добровольчества в МО Куркинский район Захарова Ирина Александровна.</a:t>
          </a:r>
          <a:endParaRPr lang="ru-RU" sz="2300" kern="1200" dirty="0"/>
        </a:p>
      </dsp:txBody>
      <dsp:txXfrm>
        <a:off x="3240156" y="0"/>
        <a:ext cx="4860235" cy="5229200"/>
      </dsp:txXfrm>
    </dsp:sp>
    <dsp:sp modelId="{88C5D28B-480B-40FD-9C23-15E9CD8E9D84}">
      <dsp:nvSpPr>
        <dsp:cNvPr id="0" name=""/>
        <dsp:cNvSpPr/>
      </dsp:nvSpPr>
      <dsp:spPr>
        <a:xfrm>
          <a:off x="0" y="0"/>
          <a:ext cx="3240156" cy="5229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Центр поддержки добровольчества в МО Куркинский район создан на базе МБУК Куркинский РЦК и подчиняется Администрации МО Куркинский район.</a:t>
          </a:r>
          <a:endParaRPr lang="ru-RU" sz="2800" kern="1200" dirty="0"/>
        </a:p>
      </dsp:txBody>
      <dsp:txXfrm>
        <a:off x="0" y="0"/>
        <a:ext cx="3240156" cy="5229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C64D92-BF1A-462E-989A-5CB3A2A6C9A4}">
      <dsp:nvSpPr>
        <dsp:cNvPr id="0" name=""/>
        <dsp:cNvSpPr/>
      </dsp:nvSpPr>
      <dsp:spPr>
        <a:xfrm rot="5400000">
          <a:off x="-197626" y="201480"/>
          <a:ext cx="1317508" cy="922255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kern="1200" dirty="0">
            <a:solidFill>
              <a:srgbClr val="C00000"/>
            </a:solidFill>
          </a:endParaRPr>
        </a:p>
      </dsp:txBody>
      <dsp:txXfrm rot="5400000">
        <a:off x="-197626" y="201480"/>
        <a:ext cx="1317508" cy="922255"/>
      </dsp:txXfrm>
    </dsp:sp>
    <dsp:sp modelId="{EBCC15CF-A7BC-4794-83DD-1524500C5AEB}">
      <dsp:nvSpPr>
        <dsp:cNvPr id="0" name=""/>
        <dsp:cNvSpPr/>
      </dsp:nvSpPr>
      <dsp:spPr>
        <a:xfrm rot="5400000">
          <a:off x="3716952" y="-2790843"/>
          <a:ext cx="856830" cy="644622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/>
            <a:t>Социальное </a:t>
          </a:r>
          <a:r>
            <a:rPr lang="ru-RU" sz="2400" b="1" i="0" kern="1200" dirty="0" err="1" smtClean="0"/>
            <a:t>волонтёрство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Спортивное </a:t>
          </a:r>
          <a:r>
            <a:rPr lang="ru-RU" sz="2400" b="1" kern="1200" dirty="0" err="1" smtClean="0"/>
            <a:t>волонтерство</a:t>
          </a:r>
          <a:endParaRPr lang="ru-RU" sz="2400" b="1" kern="1200" dirty="0"/>
        </a:p>
      </dsp:txBody>
      <dsp:txXfrm rot="5400000">
        <a:off x="3716952" y="-2790843"/>
        <a:ext cx="856830" cy="6446224"/>
      </dsp:txXfrm>
    </dsp:sp>
    <dsp:sp modelId="{1AAF5E38-CE07-4E25-A2AC-6A29E234EFAB}">
      <dsp:nvSpPr>
        <dsp:cNvPr id="0" name=""/>
        <dsp:cNvSpPr/>
      </dsp:nvSpPr>
      <dsp:spPr>
        <a:xfrm rot="5400000">
          <a:off x="-197626" y="1373178"/>
          <a:ext cx="1317508" cy="922255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kern="1200" dirty="0">
            <a:solidFill>
              <a:srgbClr val="C00000"/>
            </a:solidFill>
          </a:endParaRPr>
        </a:p>
      </dsp:txBody>
      <dsp:txXfrm rot="5400000">
        <a:off x="-197626" y="1373178"/>
        <a:ext cx="1317508" cy="922255"/>
      </dsp:txXfrm>
    </dsp:sp>
    <dsp:sp modelId="{AA880450-DFB3-42EA-A7A2-7DB4AF0FC1CA}">
      <dsp:nvSpPr>
        <dsp:cNvPr id="0" name=""/>
        <dsp:cNvSpPr/>
      </dsp:nvSpPr>
      <dsp:spPr>
        <a:xfrm rot="5400000">
          <a:off x="3717177" y="-1619369"/>
          <a:ext cx="856380" cy="644622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/>
            <a:t>Экологическое </a:t>
          </a:r>
          <a:r>
            <a:rPr lang="ru-RU" sz="2400" b="1" i="0" kern="1200" dirty="0" err="1" smtClean="0"/>
            <a:t>волонтёрство</a:t>
          </a:r>
          <a:endParaRPr lang="ru-RU" sz="2400" b="1" i="0" kern="1200" dirty="0"/>
        </a:p>
      </dsp:txBody>
      <dsp:txXfrm rot="5400000">
        <a:off x="3717177" y="-1619369"/>
        <a:ext cx="856380" cy="6446224"/>
      </dsp:txXfrm>
    </dsp:sp>
    <dsp:sp modelId="{C0EA98F8-5F0E-48E1-8EFE-5AF9FDF8D507}">
      <dsp:nvSpPr>
        <dsp:cNvPr id="0" name=""/>
        <dsp:cNvSpPr/>
      </dsp:nvSpPr>
      <dsp:spPr>
        <a:xfrm rot="5400000">
          <a:off x="-197626" y="2544877"/>
          <a:ext cx="1317508" cy="922255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kern="1200" dirty="0">
            <a:solidFill>
              <a:srgbClr val="C00000"/>
            </a:solidFill>
          </a:endParaRPr>
        </a:p>
      </dsp:txBody>
      <dsp:txXfrm rot="5400000">
        <a:off x="-197626" y="2544877"/>
        <a:ext cx="1317508" cy="922255"/>
      </dsp:txXfrm>
    </dsp:sp>
    <dsp:sp modelId="{375CD5A5-CE24-4CBC-BF39-70B9AF958A61}">
      <dsp:nvSpPr>
        <dsp:cNvPr id="0" name=""/>
        <dsp:cNvSpPr/>
      </dsp:nvSpPr>
      <dsp:spPr>
        <a:xfrm rot="5400000">
          <a:off x="3717177" y="-447670"/>
          <a:ext cx="856380" cy="644622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Патриотическое </a:t>
          </a:r>
          <a:r>
            <a:rPr lang="ru-RU" sz="2400" b="1" kern="1200" dirty="0" err="1" smtClean="0"/>
            <a:t>волонтерство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err="1" smtClean="0"/>
            <a:t>Медиаволонтёрство</a:t>
          </a:r>
          <a:endParaRPr lang="ru-RU" sz="2400" b="1" kern="1200" dirty="0"/>
        </a:p>
      </dsp:txBody>
      <dsp:txXfrm rot="5400000">
        <a:off x="3717177" y="-447670"/>
        <a:ext cx="856380" cy="6446224"/>
      </dsp:txXfrm>
    </dsp:sp>
    <dsp:sp modelId="{026912C2-64CC-45C7-956F-2CBA050168B1}">
      <dsp:nvSpPr>
        <dsp:cNvPr id="0" name=""/>
        <dsp:cNvSpPr/>
      </dsp:nvSpPr>
      <dsp:spPr>
        <a:xfrm rot="5400000">
          <a:off x="-197626" y="3716576"/>
          <a:ext cx="1317508" cy="922255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C00000"/>
              </a:solidFill>
              <a:latin typeface="Times New Roman"/>
              <a:cs typeface="Times New Roman"/>
            </a:rPr>
            <a:t>!</a:t>
          </a:r>
          <a:endParaRPr lang="ru-RU" sz="4400" kern="1200" dirty="0">
            <a:solidFill>
              <a:srgbClr val="C00000"/>
            </a:solidFill>
          </a:endParaRPr>
        </a:p>
      </dsp:txBody>
      <dsp:txXfrm rot="5400000">
        <a:off x="-197626" y="3716576"/>
        <a:ext cx="1317508" cy="922255"/>
      </dsp:txXfrm>
    </dsp:sp>
    <dsp:sp modelId="{00FA5178-38F7-4236-9B7F-9E31A024E3C3}">
      <dsp:nvSpPr>
        <dsp:cNvPr id="0" name=""/>
        <dsp:cNvSpPr/>
      </dsp:nvSpPr>
      <dsp:spPr>
        <a:xfrm rot="5400000">
          <a:off x="3717177" y="724027"/>
          <a:ext cx="856380" cy="6446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/>
            <a:t>Культурное </a:t>
          </a:r>
          <a:r>
            <a:rPr lang="ru-RU" sz="2400" b="1" i="0" kern="1200" dirty="0" err="1" smtClean="0"/>
            <a:t>волонтёрство</a:t>
          </a:r>
          <a:endParaRPr lang="ru-RU" sz="2400" kern="1200" dirty="0"/>
        </a:p>
      </dsp:txBody>
      <dsp:txXfrm rot="5400000">
        <a:off x="3717177" y="724027"/>
        <a:ext cx="856380" cy="644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E361B-680D-424F-8D7B-1DDE3F29028A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EBA5B-F481-4787-8286-1758857C29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3603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8D3D3E-962C-4AEF-A940-213B7CD774A6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035707-0449-455C-ADDB-1A4D4521F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6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5707-0449-455C-ADDB-1A4D4521F65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59124-F051-48E2-BA1F-20E571240ADA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58D4CC-E1E6-4AC6-8DCA-1AAFE94316DF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3C522-B5DD-46C0-B5C3-6D7EF1CC4C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7218-6E0C-4100-A069-45C3DC7669B7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FBE38-02F1-4C02-BD05-8AE86D28D6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4272B-6542-4C3E-86BF-4ED11661D95F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405A7-6628-41A5-896C-D560B2CF20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3D402E-BD2A-42CB-B4E3-C7F829337130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2C126-FD23-4340-9414-40F597E8F3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10D3F-80D5-4CF5-A4F5-4B7A2A9F475D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3CC06-492C-4D63-B79E-FF641368B9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EFA9A-EA97-481A-8352-CB1F8A0A4A9C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A5BA6-0DD8-42CF-B1F5-A1F316593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3D331-3097-4384-ABFA-C32D3BC9F71A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A4AFE-5002-41A3-BA4B-9939326CF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979D9-F3E8-48C2-AD63-CAD93B7938F5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DDB1D-8CCB-4DE0-A68C-50610DA52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44311-4989-4751-A7C3-1401D69DC537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5BB9B-AB19-42FF-9652-0CEDB415BB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3A26F-3910-4670-B53C-463F51456BFF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77F34-AD18-4148-9445-DDBB29969C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0F27D-CEB0-4F73-B45C-43CB80A950E8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B5482-0E5A-4E12-A199-ACC4758BBC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C32DE0-D626-4447-9714-48734623A2A1}" type="datetimeFigureOut">
              <a:rPr lang="ru-RU" smtClean="0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62C776-FD88-449D-95CF-38144434E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5910" b="18739"/>
          <a:stretch>
            <a:fillRect/>
          </a:stretch>
        </p:blipFill>
        <p:spPr bwMode="auto">
          <a:xfrm>
            <a:off x="-252536" y="4986452"/>
            <a:ext cx="2483768" cy="187154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5910" b="18739"/>
          <a:stretch>
            <a:fillRect/>
          </a:stretch>
        </p:blipFill>
        <p:spPr bwMode="auto">
          <a:xfrm>
            <a:off x="2195736" y="4986452"/>
            <a:ext cx="2483768" cy="1871548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5910" b="18739"/>
          <a:stretch>
            <a:fillRect/>
          </a:stretch>
        </p:blipFill>
        <p:spPr bwMode="auto">
          <a:xfrm>
            <a:off x="4716016" y="4986452"/>
            <a:ext cx="2483768" cy="1871548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5910" b="18739"/>
          <a:stretch>
            <a:fillRect/>
          </a:stretch>
        </p:blipFill>
        <p:spPr bwMode="auto">
          <a:xfrm>
            <a:off x="7164288" y="4986452"/>
            <a:ext cx="2483768" cy="187154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052736"/>
            <a:ext cx="9144000" cy="35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Об организации добровольческой (волонтерской)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деятельности в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МО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Century Schoolbook" pitchFamily="18" charset="0"/>
                <a:ea typeface="+mj-ea"/>
                <a:cs typeface="+mj-cs"/>
              </a:rPr>
              <a:t>Куркинский район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entury Schoolbook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619672" y="5733256"/>
            <a:ext cx="64008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2022 год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2223651" y="3132368"/>
            <a:ext cx="594928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59632" y="332656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на портале </a:t>
            </a:r>
            <a:r>
              <a:rPr lang="en-US" dirty="0" smtClean="0"/>
              <a:t>Dobro.ru</a:t>
            </a:r>
            <a:r>
              <a:rPr lang="ru-RU" dirty="0" smtClean="0"/>
              <a:t> в </a:t>
            </a:r>
            <a:r>
              <a:rPr lang="ru-RU" dirty="0" err="1" smtClean="0"/>
              <a:t>Куркинском</a:t>
            </a:r>
            <a:r>
              <a:rPr lang="ru-RU" dirty="0" smtClean="0"/>
              <a:t> районе зарегистрировано 240 волонтеров. 70 % из них - это молодежь,  которая обучается в образовательных учреждениях района, 20 %  - это волонтеры культуры в возрасте от 20 до 35 лет, 10% - серебряные волонтеры.</a:t>
            </a:r>
            <a:endParaRPr lang="ru-RU" dirty="0"/>
          </a:p>
        </p:txBody>
      </p:sp>
      <p:pic>
        <p:nvPicPr>
          <p:cNvPr id="8194" name="Picture 2" descr="https://sun9-12.userapi.com/impg/DrXX4C4qorMwuQbl38DrySUVpdEmSIv3m1j3Vw/f6OBQqFbvlQ.jpg?size=1600x1200&amp;quality=95&amp;sign=cb9495912a1e7d20e5978df4e8153e5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4416491" cy="3312368"/>
          </a:xfrm>
          <a:prstGeom prst="rect">
            <a:avLst/>
          </a:prstGeom>
          <a:noFill/>
        </p:spPr>
      </p:pic>
      <p:pic>
        <p:nvPicPr>
          <p:cNvPr id="8196" name="Picture 4" descr="https://sun9-21.userapi.com/impg/ZWX9KgveVyT0kv4x34voFBPHvgVrVui0pnJJYA/DTpltjf9LbQ.jpg?size=1920x1440&amp;quality=95&amp;sign=fec6365b91c6fce99e04331e8c1f60d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512" y="2204864"/>
            <a:ext cx="4392488" cy="3294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38386"/>
          <a:stretch>
            <a:fillRect/>
          </a:stretch>
        </p:blipFill>
        <p:spPr bwMode="auto">
          <a:xfrm rot="5400000">
            <a:off x="-2655169" y="2655168"/>
            <a:ext cx="6858000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19672" y="188640"/>
            <a:ext cx="7344816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Мероприятия, в рамках развития добровольческого движения в 2022году.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146" name="Picture 2" descr="https://sun9-62.userapi.com/impf/c856132/v856132534/141ae9/weAgTjriG4I.jpg?size=1024x768&amp;quality=96&amp;sign=5507e5270fcedd01adcc2f220115ab8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5" y="1124744"/>
            <a:ext cx="3456384" cy="2592288"/>
          </a:xfrm>
          <a:prstGeom prst="rect">
            <a:avLst/>
          </a:prstGeom>
          <a:noFill/>
        </p:spPr>
      </p:pic>
      <p:pic>
        <p:nvPicPr>
          <p:cNvPr id="6148" name="Picture 4" descr="https://sun9-55.userapi.com/impf/c856132/v856132534/141b29/eVmjl71MGrU.jpg?size=1024x682&amp;quality=96&amp;sign=737b4e6c938781d186b309e4bbc025f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148064" y="1196752"/>
            <a:ext cx="3773751" cy="2513377"/>
          </a:xfrm>
          <a:prstGeom prst="rect">
            <a:avLst/>
          </a:prstGeom>
          <a:noFill/>
        </p:spPr>
      </p:pic>
      <p:pic>
        <p:nvPicPr>
          <p:cNvPr id="6150" name="Picture 6" descr="https://sun9-80.userapi.com/impg/coC8hcurxJze9NZRPylKYFte7zopo6RyAYL7lg/1r3gmccpgGE.jpg?size=1280x960&amp;quality=95&amp;sign=2bab08abfcbed4615c48b48630bab0d1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47664" y="3861048"/>
            <a:ext cx="3552394" cy="2664296"/>
          </a:xfrm>
          <a:prstGeom prst="rect">
            <a:avLst/>
          </a:prstGeom>
          <a:noFill/>
        </p:spPr>
      </p:pic>
      <p:pic>
        <p:nvPicPr>
          <p:cNvPr id="6152" name="Picture 8" descr="https://sun9-59.userapi.com/impg/pUWRDZTCaCpcVoN0y_Xx2sYyuIUsFxnKQo48wQ/An7_hdel0UQ.jpg?size=1440x2160&amp;quality=95&amp;sign=79e3608aade3a7c3d4feec1837d6e646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717032"/>
            <a:ext cx="2093979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38386"/>
          <a:stretch>
            <a:fillRect/>
          </a:stretch>
        </p:blipFill>
        <p:spPr bwMode="auto">
          <a:xfrm rot="5400000">
            <a:off x="-1047460" y="1047460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52400" y="2425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04800" y="394901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sun9-30.userapi.com/impg/-iAyxKXh-OzfeVC-mwEaw7p47hx5sMuQHOE8ZA/Xu-olSMCzEo.jpg?size=1600x1200&amp;quality=95&amp;sign=2de0469e563489623b5a7299f2c1ab5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87270"/>
            <a:ext cx="3960440" cy="2970330"/>
          </a:xfrm>
          <a:prstGeom prst="rect">
            <a:avLst/>
          </a:prstGeom>
          <a:noFill/>
        </p:spPr>
      </p:pic>
      <p:pic>
        <p:nvPicPr>
          <p:cNvPr id="21508" name="Picture 4" descr="https://sun1-54.userapi.com/impg/bG-dyCOQJJ_6cvWx4Ref-nPF3uU3AvCi9iXuxw/moFJtAuOlWw.jpg?size=1600x1200&amp;quality=95&amp;sign=fc0930797a79c5960e14145393cdfdc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4248472" cy="318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51520" y="188640"/>
            <a:ext cx="871296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План по развитию добровольчества (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волонтерства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Куркинском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районе на 2023 год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2223650" y="3132368"/>
            <a:ext cx="594928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63688" y="1556792"/>
            <a:ext cx="64807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2023 году мы планируем:</a:t>
            </a:r>
          </a:p>
          <a:p>
            <a:r>
              <a:rPr lang="ru-RU" dirty="0" smtClean="0"/>
              <a:t>-Проводить акции, приуроченные к государственным и национальным праздникам, памятным датам и событиям;</a:t>
            </a:r>
          </a:p>
          <a:p>
            <a:r>
              <a:rPr lang="ru-RU" dirty="0" smtClean="0"/>
              <a:t>-Организовать и провести слет добровольцев (волонтеров) в рамках дня добровольца;</a:t>
            </a:r>
          </a:p>
          <a:p>
            <a:r>
              <a:rPr lang="ru-RU" dirty="0" smtClean="0"/>
              <a:t>Провести муниципальный этап конкурса «Доброволец года»;</a:t>
            </a:r>
          </a:p>
          <a:p>
            <a:pPr>
              <a:buFontTx/>
              <a:buChar char="-"/>
            </a:pPr>
            <a:r>
              <a:rPr lang="ru-RU" dirty="0" smtClean="0"/>
              <a:t>провести конкурс плакатов «Волонтер – всегда всем пример!»;</a:t>
            </a:r>
          </a:p>
          <a:p>
            <a:pPr>
              <a:buFontTx/>
              <a:buChar char="-"/>
            </a:pPr>
            <a:r>
              <a:rPr lang="ru-RU" dirty="0" smtClean="0"/>
              <a:t>принять участие в областном конкурсе  «Доброволец Года»</a:t>
            </a:r>
          </a:p>
          <a:p>
            <a:pPr>
              <a:buFontTx/>
              <a:buChar char="-"/>
            </a:pPr>
            <a:r>
              <a:rPr lang="ru-RU" dirty="0" smtClean="0"/>
              <a:t> снять социальные ролики о добровольчестве (</a:t>
            </a:r>
            <a:r>
              <a:rPr lang="ru-RU" dirty="0" err="1" smtClean="0"/>
              <a:t>волонтерстве</a:t>
            </a:r>
            <a:r>
              <a:rPr lang="ru-RU" dirty="0" smtClean="0"/>
              <a:t>), в том числе «серебряном» </a:t>
            </a:r>
            <a:r>
              <a:rPr lang="ru-RU" dirty="0" err="1" smtClean="0"/>
              <a:t>волонтерстве</a:t>
            </a:r>
            <a:r>
              <a:rPr lang="ru-RU" dirty="0" smtClean="0"/>
              <a:t> с последующей трансляцией в социальных сетях.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dirty="0" smtClean="0"/>
              <a:t>Уникальный опыт</a:t>
            </a: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8386"/>
          <a:stretch>
            <a:fillRect/>
          </a:stretch>
        </p:blipFill>
        <p:spPr bwMode="auto">
          <a:xfrm rot="5400000">
            <a:off x="-2655169" y="2655168"/>
            <a:ext cx="6858000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 descr="https://sun9-29.userapi.com/impg/RnpC3tJ7wgtLI2bfXq1qu2RJoJQNzdXVRlDyEg/NdzmxmzhBig.jpg?size=1024x768&amp;quality=96&amp;sign=6da689503df402073b5213cd3d34443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31640" y="1340768"/>
            <a:ext cx="3360373" cy="2520280"/>
          </a:xfrm>
          <a:prstGeom prst="rect">
            <a:avLst/>
          </a:prstGeom>
          <a:noFill/>
        </p:spPr>
      </p:pic>
      <p:pic>
        <p:nvPicPr>
          <p:cNvPr id="41988" name="Picture 4" descr="https://sun9-5.userapi.com/impg/LeVlZ8lJf8iQTIBv8zsMH2CSFzjGNjpVLaWNzA/Pa0QfcYwGPA.jpg?size=1024x512&amp;quality=96&amp;sign=f3771bee10d3f03ae7ecd67ddf2a597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88024" y="1556792"/>
            <a:ext cx="4139952" cy="2304256"/>
          </a:xfrm>
          <a:prstGeom prst="rect">
            <a:avLst/>
          </a:prstGeom>
          <a:noFill/>
        </p:spPr>
      </p:pic>
      <p:pic>
        <p:nvPicPr>
          <p:cNvPr id="41990" name="Picture 6" descr="https://sun9-39.userapi.com/impf/c851020/v851020994/1d40cb/enAqF9I9le0.jpg?size=1024x768&amp;quality=96&amp;sign=6fdbfb7d363f5ed259d361ff77aa5c4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59632" y="4077072"/>
            <a:ext cx="3456384" cy="2592288"/>
          </a:xfrm>
          <a:prstGeom prst="rect">
            <a:avLst/>
          </a:prstGeom>
          <a:noFill/>
        </p:spPr>
      </p:pic>
      <p:pic>
        <p:nvPicPr>
          <p:cNvPr id="41992" name="Picture 8" descr="https://sun9-8.userapi.com/impf/c850132/v850132982/ff52b/njrqLXNzE8w.jpg?size=768x1024&amp;quality=96&amp;sign=f8e71d8d9c718341b61af37f530e37bf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861048"/>
            <a:ext cx="2138084" cy="285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3001" t="38386"/>
          <a:stretch>
            <a:fillRect/>
          </a:stretch>
        </p:blipFill>
        <p:spPr bwMode="auto">
          <a:xfrm rot="5400000">
            <a:off x="-2678011" y="2678008"/>
            <a:ext cx="6858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 descr="https://sun9-19.userapi.com/impf/c840728/v840728536/62817/H9qb7Dy2dK8.jpg?size=640x480&amp;quality=96&amp;sign=0b5664753fd22216e13247c356cc0cf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3803915" cy="2852936"/>
          </a:xfrm>
          <a:prstGeom prst="rect">
            <a:avLst/>
          </a:prstGeom>
          <a:noFill/>
        </p:spPr>
      </p:pic>
      <p:pic>
        <p:nvPicPr>
          <p:cNvPr id="43012" name="Picture 4" descr="https://sun9-80.userapi.com/impf/c836530/v836530307/3df2b/4yaOqc44LG8.jpg?size=1040x780&amp;quality=96&amp;sign=fd98829725370e32c39301d9ce76b7c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56992"/>
            <a:ext cx="3840427" cy="2880320"/>
          </a:xfrm>
          <a:prstGeom prst="rect">
            <a:avLst/>
          </a:prstGeom>
          <a:noFill/>
        </p:spPr>
      </p:pic>
      <p:pic>
        <p:nvPicPr>
          <p:cNvPr id="43014" name="Picture 6" descr="https://sun9-60.userapi.com/impf/c837331/v837331307/2fbbd/s4T1z1oh73s.jpg?size=1383x1037&amp;quality=96&amp;sign=9140b0083b8105d6b349e87834260b9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052736"/>
            <a:ext cx="4067944" cy="3050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Партнерство с коммерческими организациями</a:t>
            </a:r>
            <a:endParaRPr lang="ru-RU" dirty="0"/>
          </a:p>
        </p:txBody>
      </p:sp>
      <p:pic>
        <p:nvPicPr>
          <p:cNvPr id="44034" name="Picture 2" descr="https://invest-tula.com/upload/iblock/98c/98ca2d96d42024ce439f077674f5d0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248137" cy="3024336"/>
          </a:xfrm>
          <a:prstGeom prst="rect">
            <a:avLst/>
          </a:prstGeom>
          <a:noFill/>
        </p:spPr>
      </p:pic>
      <p:pic>
        <p:nvPicPr>
          <p:cNvPr id="44036" name="Picture 4" descr="https://sweetinfo.ru/data/brands/169/brandsPDUk3E_tmb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370679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38386"/>
          <a:stretch>
            <a:fillRect/>
          </a:stretch>
        </p:blipFill>
        <p:spPr bwMode="auto">
          <a:xfrm rot="5400000">
            <a:off x="-1047460" y="1047458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547664" y="188640"/>
            <a:ext cx="727280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Ведомственное подчинение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043608" y="1628800"/>
          <a:ext cx="8100392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38386"/>
          <a:stretch>
            <a:fillRect/>
          </a:stretch>
        </p:blipFill>
        <p:spPr bwMode="auto">
          <a:xfrm rot="5400000">
            <a:off x="-1047460" y="1047458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47664" y="188640"/>
            <a:ext cx="727280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Инфраструктура ЦПД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124744"/>
            <a:ext cx="6912768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Помещение центра поддержки добровольчества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urki\OneDrive\Рабочий стол\f5859647-1564-4bda-bcef-71cd6e537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5" y="1772816"/>
            <a:ext cx="3552394" cy="2664296"/>
          </a:xfrm>
          <a:prstGeom prst="rect">
            <a:avLst/>
          </a:prstGeom>
          <a:noFill/>
        </p:spPr>
      </p:pic>
      <p:pic>
        <p:nvPicPr>
          <p:cNvPr id="1027" name="Picture 3" descr="C:\Users\kurki\OneDrive\Рабочий стол\1bd28ba7-e332-424d-a0e8-3e4f340f63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1008"/>
            <a:ext cx="4196523" cy="314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38386"/>
          <a:stretch>
            <a:fillRect/>
          </a:stretch>
        </p:blipFill>
        <p:spPr bwMode="auto">
          <a:xfrm rot="5400000">
            <a:off x="-1047460" y="1047458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547664" y="188640"/>
            <a:ext cx="7344816" cy="1107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Добровольческие (волонтерские) организации, осуществляющие деятельность  по направлениям добровольчества (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волонтерства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на территории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Куркинского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 района.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1288" name="AutoShape 24" descr="Картинки по запросу ты не один  логотип черепове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4" name="AutoShape 2" descr="https://apf.mail.ru/cgi-bin/readmsg/Logo_rus.jpg?id=15172285220000000457%3B0%3B1&amp;x-email=cdm_uro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apf.mail.ru/cgi-bin/readmsg/Logo_rus.jpg?id=15172285220000000457%3B0%3B1&amp;x-email=cdm_uro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5" name="AutoShape 13" descr="https://apf.mail.ru/cgi-bin/readmsg/Logo_rus.jpg?id=15172285220000000457%3B0%3B1&amp;x-email=cdm_uro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619672" y="1772816"/>
            <a:ext cx="71287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муниципальном образовании Куркинский район действуют: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школьных добровольческих отрядов в которые  входят 146 волонтеров;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-Волонтерское объединение Молодежь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Куркинского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«МКР» – 27 волонтеров.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-волонтерский отряд -  "Мы Новое Поколение" – 30 человек.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-волонтеры культуры – 42 человека;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-серебряное волонтеры – 21 человек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медиаволонтеры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- 3 человека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자원 봉사, 손, 도움, 색상, 자선, 연대, 다채로운, 공유, 지원, 주는, 주의, 커뮤니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логотип волонтеров руки  клип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 t="38386"/>
          <a:stretch>
            <a:fillRect/>
          </a:stretch>
        </p:blipFill>
        <p:spPr bwMode="auto">
          <a:xfrm rot="5400000">
            <a:off x="-1047460" y="1047458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 cstate="print"/>
          <a:srcRect l="3001" t="38386"/>
          <a:stretch>
            <a:fillRect/>
          </a:stretch>
        </p:blipFill>
        <p:spPr bwMode="auto">
          <a:xfrm rot="5400000">
            <a:off x="-963509" y="4392508"/>
            <a:ext cx="342900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19672" y="188640"/>
            <a:ext cx="7344816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Основные направления волонтерской деятельности в МО Куркинский район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24000" y="1397000"/>
          <a:ext cx="73684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25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546032" cy="1143000"/>
          </a:xfrm>
        </p:spPr>
        <p:txBody>
          <a:bodyPr/>
          <a:lstStyle/>
          <a:p>
            <a:r>
              <a:rPr lang="ru-RU" b="1" dirty="0" smtClean="0"/>
              <a:t>«Серебряные» волонтеры</a:t>
            </a:r>
            <a:endParaRPr lang="ru-RU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3001" t="38386"/>
          <a:stretch>
            <a:fillRect/>
          </a:stretch>
        </p:blipFill>
        <p:spPr bwMode="auto">
          <a:xfrm rot="5400000">
            <a:off x="-2115636" y="2880340"/>
            <a:ext cx="5733257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91680" y="1268761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МО Куркинский район активно развивается «Серебряное»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 сравнению с прошлым годом количество серебряных волонтеров значительно увеличилось. В 2021 году их было 15 человек, в 2022 году – 21 человек. Их добровольческая деятельность направлена на самореализацию граждан пожилого возраста, оказание помощи отдельным категориям граждан, содействие решению социально значимых проблем в обществе. Группа волонтеров выезжает  с концертными программами к памятным, праздничным и юбилейным датам в палату милосердия для престарелых и инвалидов для поздравления  людей  пожилого возраста.</a:t>
            </a:r>
          </a:p>
          <a:p>
            <a:endParaRPr lang="ru-RU" dirty="0"/>
          </a:p>
        </p:txBody>
      </p:sp>
      <p:pic>
        <p:nvPicPr>
          <p:cNvPr id="1026" name="Picture 2" descr="C:\Users\kurki\OneDrive\Рабочий стол\6cb2afb3-3b69-4181-818f-1f1640a89a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5659"/>
            <a:ext cx="2304256" cy="3072341"/>
          </a:xfrm>
          <a:prstGeom prst="rect">
            <a:avLst/>
          </a:prstGeom>
          <a:noFill/>
        </p:spPr>
      </p:pic>
      <p:pic>
        <p:nvPicPr>
          <p:cNvPr id="1027" name="Picture 3" descr="C:\Users\kurki\OneDrive\Рабочий стол\6405e576-2c49-4890-b744-cdc132bfcb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149080"/>
            <a:ext cx="3220939" cy="2415704"/>
          </a:xfrm>
          <a:prstGeom prst="rect">
            <a:avLst/>
          </a:prstGeom>
          <a:noFill/>
        </p:spPr>
      </p:pic>
      <p:pic>
        <p:nvPicPr>
          <p:cNvPr id="1028" name="Picture 4" descr="C:\Users\kurki\OneDrive\Рабочий стол\ac114984-08e2-4de1-b759-c63de888fb9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221088"/>
            <a:ext cx="3207477" cy="2405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3001" t="38386"/>
          <a:stretch>
            <a:fillRect/>
          </a:stretch>
        </p:blipFill>
        <p:spPr bwMode="auto">
          <a:xfrm rot="5400000">
            <a:off x="-2403671" y="2952348"/>
            <a:ext cx="6309321" cy="15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19672" y="332656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Базируются серебряные волонтеры в Крестовском сельском доме культуры.  Руководит ими </a:t>
            </a:r>
            <a:r>
              <a:rPr lang="ru-RU" dirty="0" err="1" smtClean="0"/>
              <a:t>Бырдина</a:t>
            </a:r>
            <a:r>
              <a:rPr lang="ru-RU" dirty="0" smtClean="0"/>
              <a:t> Нина Владимировна. </a:t>
            </a:r>
            <a:endParaRPr lang="ru-RU" dirty="0"/>
          </a:p>
        </p:txBody>
      </p:sp>
      <p:pic>
        <p:nvPicPr>
          <p:cNvPr id="6" name="Рисунок 5" descr="http://rck-kurkino.tls.muzkult.ru/media/2019/03/21/1260266751/image_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672408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556792"/>
            <a:ext cx="640871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Средний уровень заработной платы руководителя ЦПД – </a:t>
            </a:r>
            <a:r>
              <a:rPr lang="ru-RU" dirty="0" smtClean="0"/>
              <a:t>21</a:t>
            </a:r>
            <a:r>
              <a:rPr lang="ru-RU" dirty="0" smtClean="0"/>
              <a:t>000руб</a:t>
            </a:r>
            <a:r>
              <a:rPr lang="ru-RU" dirty="0" smtClean="0"/>
              <a:t>.,</a:t>
            </a:r>
          </a:p>
          <a:p>
            <a:r>
              <a:rPr lang="ru-RU" dirty="0" smtClean="0"/>
              <a:t>На мероприятия в сфере добровольчества из местного бюджета в 2022 году было выделено 45000руб.,</a:t>
            </a:r>
          </a:p>
          <a:p>
            <a:r>
              <a:rPr lang="ru-RU" dirty="0" smtClean="0"/>
              <a:t>Также в 2022 году из местного бюджета на ремонт кабинета центра поддержки добровольчества было выделено 24000руб.</a:t>
            </a: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8386"/>
          <a:stretch>
            <a:fillRect/>
          </a:stretch>
        </p:blipFill>
        <p:spPr bwMode="auto">
          <a:xfrm rot="5400000">
            <a:off x="-1047460" y="1047460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 t="38386"/>
          <a:stretch>
            <a:fillRect/>
          </a:stretch>
        </p:blipFill>
        <p:spPr bwMode="auto">
          <a:xfrm rot="5400000">
            <a:off x="-1047460" y="4262877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23728" y="76470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Объем финансирования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t="38386"/>
          <a:stretch>
            <a:fillRect/>
          </a:stretch>
        </p:blipFill>
        <p:spPr bwMode="auto">
          <a:xfrm rot="5400000">
            <a:off x="-1047460" y="1047458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 t="38386"/>
          <a:stretch>
            <a:fillRect/>
          </a:stretch>
        </p:blipFill>
        <p:spPr bwMode="auto">
          <a:xfrm rot="5400000">
            <a:off x="-1047460" y="4262877"/>
            <a:ext cx="3642583" cy="15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23728" y="69269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Привлеченные средства</a:t>
            </a:r>
            <a:endParaRPr lang="ru-RU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1268760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Куркинскому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району из бюджета Тульской области была предоставлена субсидия для организации и осуществления мероприятий по работе с детьми и молодежью Тульской области в размере 300000руб, 159000руб были потрачены на развитие добровольчества.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Захарова Ирина Александровна выиграла грант в размере 29 000 рублей на реализацию социально-значимого проекта «Доступный досуг»по  итогам конкурса по предоставлению из бюджета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Тульской области грантов правительства Тульской области на поддержку гражданских инициатив в сфере развития добровольчества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старше 35 лет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266" name="AutoShape 2" descr="blob:https://web.telegram.org/9946905c-908f-461e-98c4-ac315e4c20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blob:https://web.telegram.org/9946905c-908f-461e-98c4-ac315e4c20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blob:https://web.telegram.org/9946905c-908f-461e-98c4-ac315e4c20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1" name="Picture 7" descr="C:\Users\kurki\OneDrive\Рабочий стол\9946905c-908f-461e-98c4-ac315e4c20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951573"/>
            <a:ext cx="3875236" cy="2906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4424</TotalTime>
  <Words>550</Words>
  <Application>Microsoft Office PowerPoint</Application>
  <PresentationFormat>Экран (4:3)</PresentationFormat>
  <Paragraphs>64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«Серебряные» волонтеры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Уникальный опыт</vt:lpstr>
      <vt:lpstr>Слайд 15</vt:lpstr>
      <vt:lpstr>Партнерство с коммерческими организациями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Сокольникова Светлана Алексеевна</dc:creator>
  <cp:lastModifiedBy>Куркинский РЦК</cp:lastModifiedBy>
  <cp:revision>477</cp:revision>
  <cp:lastPrinted>2016-10-17T13:17:36Z</cp:lastPrinted>
  <dcterms:created xsi:type="dcterms:W3CDTF">2014-09-30T05:43:14Z</dcterms:created>
  <dcterms:modified xsi:type="dcterms:W3CDTF">2023-03-23T08:14:25Z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