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7" r:id="rId26"/>
    <p:sldId id="280" r:id="rId27"/>
    <p:sldId id="299" r:id="rId28"/>
    <p:sldId id="281" r:id="rId29"/>
  </p:sldIdLst>
  <p:sldSz cx="12193588" cy="6858000"/>
  <p:notesSz cx="6796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3" y="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1"/>
          <p:cNvSpPr/>
          <p:nvPr/>
        </p:nvSpPr>
        <p:spPr>
          <a:xfrm>
            <a:off x="0" y="0"/>
            <a:ext cx="6796800" cy="992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80" name="CustomShape 2"/>
          <p:cNvSpPr/>
          <p:nvPr/>
        </p:nvSpPr>
        <p:spPr>
          <a:xfrm>
            <a:off x="0" y="0"/>
            <a:ext cx="6796080" cy="9928080"/>
          </a:xfrm>
          <a:custGeom>
            <a:avLst/>
            <a:gdLst/>
            <a:ahLst/>
            <a:cxnLst/>
            <a:rect l="0" t="0" r="r" b="b"/>
            <a:pathLst>
              <a:path w="18880" h="27580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4"/>
                </a:lnTo>
                <a:cubicBezTo>
                  <a:pt x="0" y="27576"/>
                  <a:pt x="2" y="27579"/>
                  <a:pt x="4" y="27579"/>
                </a:cubicBezTo>
                <a:lnTo>
                  <a:pt x="18874" y="27579"/>
                </a:lnTo>
                <a:cubicBezTo>
                  <a:pt x="18876" y="27579"/>
                  <a:pt x="18879" y="27576"/>
                  <a:pt x="18879" y="27574"/>
                </a:cubicBezTo>
                <a:lnTo>
                  <a:pt x="18879" y="4"/>
                </a:lnTo>
                <a:cubicBezTo>
                  <a:pt x="18879" y="2"/>
                  <a:pt x="18876" y="0"/>
                  <a:pt x="18874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1680" cy="4005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755640" y="5078160"/>
            <a:ext cx="6045120" cy="4808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200" b="0" strike="noStrike" spc="-1">
                <a:solidFill>
                  <a:srgbClr val="000000"/>
                </a:solidFill>
                <a:latin typeface="Times New Roman"/>
              </a:rPr>
              <a:t>Click to edit the notes format</a:t>
            </a:r>
          </a:p>
        </p:txBody>
      </p:sp>
      <p:sp>
        <p:nvSpPr>
          <p:cNvPr id="83" name="PlaceHolder 5"/>
          <p:cNvSpPr>
            <a:spLocks noGrp="1"/>
          </p:cNvSpPr>
          <p:nvPr>
            <p:ph type="hdr"/>
          </p:nvPr>
        </p:nvSpPr>
        <p:spPr>
          <a:xfrm>
            <a:off x="0" y="-360"/>
            <a:ext cx="3278160" cy="531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dt"/>
          </p:nvPr>
        </p:nvSpPr>
        <p:spPr>
          <a:xfrm>
            <a:off x="4278240" y="-360"/>
            <a:ext cx="3278160" cy="531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ftr"/>
          </p:nvPr>
        </p:nvSpPr>
        <p:spPr>
          <a:xfrm>
            <a:off x="0" y="10156680"/>
            <a:ext cx="3278160" cy="5320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8"/>
          <p:cNvSpPr>
            <a:spLocks noGrp="1"/>
          </p:cNvSpPr>
          <p:nvPr>
            <p:ph type="sldNum"/>
          </p:nvPr>
        </p:nvSpPr>
        <p:spPr>
          <a:xfrm>
            <a:off x="4278240" y="10156680"/>
            <a:ext cx="3278160" cy="5320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363A15CE-EF8C-46DD-801A-32F3D0E3A525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280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FE3A56D1-AD28-4E43-8BD0-FFF8450CC499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prstGeom prst="rect">
            <a:avLst/>
          </a:prstGeom>
        </p:spPr>
      </p:sp>
      <p:sp>
        <p:nvSpPr>
          <p:cNvPr id="221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74FEAA0E-20A5-4708-A63C-48A25D37D94B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10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03DC29B0-1E82-4B07-833E-452DCA3D50BC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11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D629A020-2F99-49AE-898A-B2191D2245ED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12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6137B305-FC85-4ADD-A5E3-C71E69F2E897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13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29694296-06AA-4875-B750-9FA3AA38AD29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14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5C64A81F-A4E6-4437-912B-A4FACD7AF034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15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F47BB64D-8F99-4A38-9EEB-A5C2F405029B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16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24AF479B-CD43-4D1D-A83F-38641CE0F8DE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17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F82860F6-AADC-4173-9A15-A5EEE2A0163E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18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588173B4-52D8-4609-992A-095FC8BEA304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19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4C96572C-59C1-4351-8AAC-09924ACA7EBE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7440" cy="3908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5" name="CustomShape 4"/>
          <p:cNvSpPr/>
          <p:nvPr/>
        </p:nvSpPr>
        <p:spPr>
          <a:xfrm>
            <a:off x="3851280" y="9429840"/>
            <a:ext cx="2944800" cy="498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F1E70CE2-55FF-479D-9F86-0C9CEF107DAE}" type="slidenum">
              <a:rPr lang="ru-RU" sz="1800" b="0" strike="noStrike" spc="-1">
                <a:solidFill>
                  <a:srgbClr val="000000"/>
                </a:solidFill>
                <a:latin typeface="Calibri"/>
              </a:rPr>
              <a:t>2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5DEADD9D-E07C-4588-AB5C-6D0E04C292E3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20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50896033-E10F-4B77-B255-00B09FBBD134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21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85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CB591E45-4D56-4B5C-9B39-28AE85907D09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22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92787A70-6924-4C82-BF4D-924C01B4DA05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23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91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55FCF96A-1877-4714-B0F1-6F3920B0A919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25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97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55FCF96A-1877-4714-B0F1-6F3920B0A919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26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97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86816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14022489-1C7F-4D61-9ADC-1376C132D1B7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27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6160D946-0283-43B3-8C3D-ED2FAD35A346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3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7440" cy="3908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3851280" y="9429840"/>
            <a:ext cx="2944800" cy="498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66079F18-455F-4C2F-B483-B40392E456D9}" type="slidenum">
              <a:rPr lang="ru-RU" sz="1800" b="0" strike="noStrike" spc="-1">
                <a:solidFill>
                  <a:srgbClr val="000000"/>
                </a:solidFill>
                <a:latin typeface="Calibri"/>
              </a:rPr>
              <a:t>3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ACB3E697-A012-4834-835B-D47581CA158C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4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422280" y="1241280"/>
            <a:ext cx="5952960" cy="3349800"/>
          </a:xfrm>
          <a:prstGeom prst="rect">
            <a:avLst/>
          </a:prstGeom>
        </p:spPr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7440" cy="3908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851280" y="9429840"/>
            <a:ext cx="2944800" cy="498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F1A943F4-A8BE-47A3-AE7F-34C9A5FD6B55}" type="slidenum">
              <a:rPr lang="ru-RU" sz="1800" b="0" strike="noStrike" spc="-1">
                <a:solidFill>
                  <a:srgbClr val="000000"/>
                </a:solidFill>
                <a:latin typeface="Calibri"/>
              </a:rPr>
              <a:t>4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E3A1D93F-9A30-4585-A635-A8EAC55F4ACC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5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7440" cy="3908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7" name="CustomShape 4"/>
          <p:cNvSpPr/>
          <p:nvPr/>
        </p:nvSpPr>
        <p:spPr>
          <a:xfrm>
            <a:off x="3851280" y="9429840"/>
            <a:ext cx="2944800" cy="498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DFD8D54E-3629-4D47-A3E8-20CFF6399823}" type="slidenum">
              <a:rPr lang="ru-RU" sz="1800" b="0" strike="noStrike" spc="-1">
                <a:solidFill>
                  <a:srgbClr val="000000"/>
                </a:solidFill>
                <a:latin typeface="Calibri"/>
              </a:rPr>
              <a:t>5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0D8FCCD4-EC42-4C90-9C38-B1CC3830D128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6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726D672F-9E44-4206-9188-0E7AA5E1CB12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7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92F39379-A2B1-4F62-BE1F-CE9088E35299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8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4278240" y="10156680"/>
            <a:ext cx="3278160" cy="53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5000"/>
              </a:lnSpc>
            </a:pPr>
            <a:fld id="{E8A844DD-51C3-48E2-B367-0D33C8D71FBD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Lucida Sans Unicode"/>
              </a:rPr>
              <a:t>9</a:t>
            </a:fld>
            <a:endParaRPr lang="en-US" sz="1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</p:spPr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37432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838080" y="4096800"/>
            <a:ext cx="837432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8380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292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669840" y="182556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501240" y="182556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38080" y="409680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669840" y="409680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501240" y="409680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8374320" cy="4348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Aft>
                <a:spcPts val="1423"/>
              </a:spcAf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37432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690480" y="560160"/>
            <a:ext cx="7794720" cy="3003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Aft>
                <a:spcPts val="1423"/>
              </a:spcAf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8380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8374320" cy="4348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Aft>
                <a:spcPts val="1423"/>
              </a:spcAf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292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838080" y="4096800"/>
            <a:ext cx="837432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37432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838080" y="4096800"/>
            <a:ext cx="837432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8380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1292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69840" y="182556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501240" y="182556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838080" y="409680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669840" y="409680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501240" y="4096800"/>
            <a:ext cx="269640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37432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90480" y="560160"/>
            <a:ext cx="7794720" cy="3003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Aft>
                <a:spcPts val="1423"/>
              </a:spcAf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8380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29280" y="409680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29280" y="1825560"/>
            <a:ext cx="408636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838080" y="4096800"/>
            <a:ext cx="8374320" cy="207396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69920" cy="4523040"/>
          </a:xfrm>
          <a:prstGeom prst="rect">
            <a:avLst/>
          </a:prstGeom>
        </p:spPr>
        <p:txBody>
          <a:bodyPr lIns="0" tIns="28080" rIns="0" bIns="0">
            <a:normAutofit/>
          </a:bodyPr>
          <a:lstStyle/>
          <a:p>
            <a:pPr marL="342720" indent="-342720">
              <a:spcAft>
                <a:spcPts val="1423"/>
              </a:spcAft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342720" lvl="1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342720" lvl="2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342720" lvl="3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342720" lvl="4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»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342720" lvl="5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»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42720" lvl="6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»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Num"/>
          </p:nvPr>
        </p:nvSpPr>
        <p:spPr>
          <a:xfrm>
            <a:off x="9215280" y="6311520"/>
            <a:ext cx="2740320" cy="36180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4160B3A9-5D99-49CB-9AA6-F8976AFEFCC7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‹#›</a:t>
            </a:fld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374320" cy="4348080"/>
          </a:xfrm>
          <a:prstGeom prst="rect">
            <a:avLst/>
          </a:prstGeom>
        </p:spPr>
        <p:txBody>
          <a:bodyPr lIns="90000" tIns="45000" rIns="90000" bIns="45000">
            <a:normAutofit/>
          </a:bodyPr>
          <a:lstStyle/>
          <a:p>
            <a:pPr marL="342720" indent="-342720">
              <a:spcAft>
                <a:spcPts val="1423"/>
              </a:spcAft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342720" lvl="1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342720" lvl="2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342720" lvl="3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342720" lvl="4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»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342720" lvl="5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»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42720" lvl="6" indent="-342720">
              <a:spcAft>
                <a:spcPts val="1423"/>
              </a:spcAft>
              <a:buClr>
                <a:srgbClr val="000000"/>
              </a:buClr>
              <a:buFont typeface="Times New Roman"/>
              <a:buChar char="»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title"/>
          </p:nvPr>
        </p:nvSpPr>
        <p:spPr>
          <a:xfrm>
            <a:off x="690480" y="560160"/>
            <a:ext cx="7794720" cy="64764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1" name="Line 4"/>
          <p:cNvSpPr/>
          <p:nvPr/>
        </p:nvSpPr>
        <p:spPr>
          <a:xfrm flipH="1">
            <a:off x="-3240" y="1181160"/>
            <a:ext cx="10725120" cy="20520"/>
          </a:xfrm>
          <a:prstGeom prst="line">
            <a:avLst/>
          </a:prstGeom>
          <a:ln w="38160">
            <a:solidFill>
              <a:srgbClr val="F28E00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5"/>
          <p:cNvSpPr/>
          <p:nvPr/>
        </p:nvSpPr>
        <p:spPr>
          <a:xfrm>
            <a:off x="10710720" y="1066680"/>
            <a:ext cx="244440" cy="244440"/>
          </a:xfrm>
          <a:prstGeom prst="ellipse">
            <a:avLst/>
          </a:prstGeom>
          <a:solidFill>
            <a:srgbClr val="F28E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m?sel=100864464&amp;w=wall-115595934_9391/221d9fc4bcedc7c3dd" TargetMode="External"/><Relationship Id="rId7" Type="http://schemas.openxmlformats.org/officeDocument/2006/relationships/hyperlink" Target="https://www.youtube.com/watch?v=qXVUnnCnWZg&amp;feature=emb_logo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rg.ru/2018/07/12/reg-pfo/pod-nizhnim-novgorodom-proshla-obrazovatelnaia-smena-dlia-osobennyh-detej.html" TargetMode="External"/><Relationship Id="rId5" Type="http://schemas.openxmlformats.org/officeDocument/2006/relationships/hyperlink" Target="https://nn.aif.ru/society/details/dom_udivitelnyh_lyudey_kak_volontery_pomogayut_osobennym_detyam" TargetMode="External"/><Relationship Id="rId4" Type="http://schemas.openxmlformats.org/officeDocument/2006/relationships/hyperlink" Target="http://www.vremyan.ru/news/pobeditelej_regionalnogo_etapa_konkursa__luchshij_soczialnyj_proekt_goda__nagradili_v_nizhegorodskoj_oblasti_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veriot.ru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hyperlink" Target="http://udludom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4524480"/>
            <a:ext cx="11058480" cy="18279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2"/>
          <p:cNvSpPr/>
          <p:nvPr/>
        </p:nvSpPr>
        <p:spPr>
          <a:xfrm>
            <a:off x="96840" y="4529160"/>
            <a:ext cx="10682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2800" b="1" spc="-1" dirty="0">
                <a:solidFill>
                  <a:srgbClr val="000000"/>
                </a:solidFill>
                <a:latin typeface="Proxima Nova Cn Rg"/>
              </a:rPr>
              <a:t>Проект "</a:t>
            </a:r>
            <a:r>
              <a:rPr lang="ru-RU" sz="2800" b="1" spc="-1" dirty="0">
                <a:solidFill>
                  <a:srgbClr val="000000"/>
                </a:solidFill>
                <a:latin typeface="Arial"/>
                <a:cs typeface="Arial"/>
              </a:rPr>
              <a:t>Дом</a:t>
            </a:r>
            <a:r>
              <a:rPr lang="ru-RU" sz="2800" b="1" spc="-1" dirty="0">
                <a:ea typeface="+mn-lt"/>
                <a:cs typeface="+mn-lt"/>
              </a:rPr>
              <a:t> удивительных людей". Социальная и трудовая реабилитация взрослых людей с ограниченными возможностями здоровья и ментальными нарушениями</a:t>
            </a:r>
            <a:endParaRPr lang="en-US" sz="2800" b="1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10219503" y="4922818"/>
            <a:ext cx="1531800" cy="577800"/>
          </a:xfrm>
          <a:prstGeom prst="rect">
            <a:avLst/>
          </a:prstGeom>
          <a:solidFill>
            <a:srgbClr val="F28E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0" strike="noStrike" spc="-1" dirty="0" smtClean="0">
                <a:solidFill>
                  <a:srgbClr val="000000"/>
                </a:solidFill>
                <a:latin typeface="Proxima Nova Cn Rg"/>
              </a:rPr>
              <a:t>2020</a:t>
            </a: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0" name="Picture 4"/>
          <p:cNvPicPr/>
          <p:nvPr/>
        </p:nvPicPr>
        <p:blipFill>
          <a:blip r:embed="rId3"/>
          <a:stretch/>
        </p:blipFill>
        <p:spPr>
          <a:xfrm>
            <a:off x="911160" y="890640"/>
            <a:ext cx="8875800" cy="2909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703520" y="2697120"/>
            <a:ext cx="5495760" cy="2559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– студенты, школьники, начинающие педагоги и психологи.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А еще – молодые люди с особенностями развития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928880" y="2039760"/>
            <a:ext cx="332748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Proxima Nova Cn Rg"/>
              </a:rPr>
              <a:t>Волонтеры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9" name="Line 3"/>
          <p:cNvSpPr/>
          <p:nvPr/>
        </p:nvSpPr>
        <p:spPr>
          <a:xfrm>
            <a:off x="7831080" y="2039760"/>
            <a:ext cx="1800" cy="2954520"/>
          </a:xfrm>
          <a:prstGeom prst="line">
            <a:avLst/>
          </a:prstGeom>
          <a:ln w="28440">
            <a:solidFill>
              <a:srgbClr val="F28E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4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5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8DFBD77C-8E1F-4490-A03B-D8890FE1A208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10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42" name="Picture 7"/>
          <p:cNvPicPr/>
          <p:nvPr/>
        </p:nvPicPr>
        <p:blipFill>
          <a:blip r:embed="rId3"/>
          <a:stretch/>
        </p:blipFill>
        <p:spPr>
          <a:xfrm>
            <a:off x="8607600" y="2895480"/>
            <a:ext cx="1811160" cy="1811520"/>
          </a:xfrm>
          <a:prstGeom prst="rect">
            <a:avLst/>
          </a:prstGeom>
          <a:ln>
            <a:noFill/>
          </a:ln>
        </p:spPr>
      </p:pic>
      <p:sp>
        <p:nvSpPr>
          <p:cNvPr id="143" name="CustomShape 6"/>
          <p:cNvSpPr/>
          <p:nvPr/>
        </p:nvSpPr>
        <p:spPr>
          <a:xfrm>
            <a:off x="838080" y="428760"/>
            <a:ext cx="8112240" cy="57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ДРУГИЕ УЧАСТНИКИ ПРОЕКТА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3216240" y="2152800"/>
            <a:ext cx="8377200" cy="4341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Arial"/>
              <a:buChar char="•"/>
            </a:pPr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Социализация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Arial"/>
              <a:buChar char="•"/>
            </a:pPr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Обучение 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Arial"/>
              <a:buChar char="•"/>
            </a:pPr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Уход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Arial"/>
              <a:buChar char="•"/>
            </a:pPr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Психологическая поддержка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839880" y="514440"/>
            <a:ext cx="750564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РЕШЕНИЕ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6" name="Line 3"/>
          <p:cNvSpPr/>
          <p:nvPr/>
        </p:nvSpPr>
        <p:spPr>
          <a:xfrm>
            <a:off x="2687760" y="1969920"/>
            <a:ext cx="25200" cy="4195800"/>
          </a:xfrm>
          <a:prstGeom prst="line">
            <a:avLst/>
          </a:prstGeom>
          <a:ln w="28440">
            <a:solidFill>
              <a:srgbClr val="38BDD8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7" name="CustomShape 4"/>
          <p:cNvSpPr/>
          <p:nvPr/>
        </p:nvSpPr>
        <p:spPr>
          <a:xfrm>
            <a:off x="1123920" y="3222720"/>
            <a:ext cx="1023840" cy="1000080"/>
          </a:xfrm>
          <a:custGeom>
            <a:avLst/>
            <a:gdLst/>
            <a:ahLst/>
            <a:cxnLst/>
            <a:rect l="l" t="t" r="r" b="b"/>
            <a:pathLst>
              <a:path w="21599" h="21599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5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D840BB40-DC6B-4CFF-8D03-098C1813013E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11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54040" y="1785960"/>
            <a:ext cx="9441000" cy="359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Проведение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 индивидуальных и групповых </a:t>
            </a:r>
            <a:r>
              <a:rPr lang="ru-RU" sz="2000" strike="noStrike" spc="-1" dirty="0">
                <a:solidFill>
                  <a:srgbClr val="000000"/>
                </a:solidFill>
                <a:latin typeface="Proxima Nova Cn Rg"/>
              </a:rPr>
              <a:t>занятий 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по освоению бытовых навыков для  </a:t>
            </a: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лиц целевой группы 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– подготовка к самообслуживанию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Проведение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 индивидуальных и групповых</a:t>
            </a:r>
            <a:r>
              <a:rPr lang="ru-RU" sz="2000" strike="noStrike" spc="-1" dirty="0">
                <a:solidFill>
                  <a:srgbClr val="000000"/>
                </a:solidFill>
                <a:latin typeface="Proxima Nova Cn Rg"/>
              </a:rPr>
              <a:t> занятий в трудовых и творческих мастерских для </a:t>
            </a:r>
            <a:r>
              <a:rPr lang="ru-RU" sz="2000" b="1" spc="-1" dirty="0">
                <a:solidFill>
                  <a:srgbClr val="000000"/>
                </a:solidFill>
                <a:latin typeface="Proxima Nova Cn Rg"/>
              </a:rPr>
              <a:t>л</a:t>
            </a: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иц целевой группы </a:t>
            </a:r>
            <a:r>
              <a:rPr lang="ru-RU" sz="2000" strike="noStrike" spc="-1" dirty="0">
                <a:solidFill>
                  <a:srgbClr val="000000"/>
                </a:solidFill>
                <a:latin typeface="Proxima Nova Cn Rg"/>
              </a:rPr>
              <a:t>– подготовка к самообеспечению</a:t>
            </a:r>
            <a:endParaRPr lang="en-US" sz="200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Проведение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 индивидуальных и </a:t>
            </a:r>
            <a:r>
              <a:rPr lang="ru-RU" sz="2000" strike="noStrike" spc="-1" dirty="0">
                <a:solidFill>
                  <a:srgbClr val="000000"/>
                </a:solidFill>
                <a:latin typeface="Proxima Nova Cn Rg"/>
              </a:rPr>
              <a:t>групповых занятий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 специалистов </a:t>
            </a: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с членами семей: 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приемы и способы взаимодействия с лицами целевой группы для развития у него необходимых бытовых, коммуникационных навыков, навыков самообслуживания и самообеспечения; повышение компетенции и уровня культуры в вопросах взаимодействия со специалистами; повышение уровня юридической грамотности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Проведение семинаров  для специалистов и волонтеров-тьюторов 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в целях повышения уровня их практической компетенции и обмена опытом 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838080" y="42876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ОБУЧЕНИЕ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 flipV="1">
            <a:off x="893880" y="16581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5347F019-855B-4F00-ADC9-2B01031AE9DF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12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374840" y="2481120"/>
            <a:ext cx="9440640" cy="359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Проведение индивидуальных и групповых занятий </a:t>
            </a: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по социальной адаптации 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лиц целевой группы – подготовка к самостоятельному проживанию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Предоставление </a:t>
            </a: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временного сопровождаемого проживания </a:t>
            </a:r>
            <a:r>
              <a:rPr lang="ru-RU" sz="2000" strike="noStrike" spc="-1" dirty="0">
                <a:solidFill>
                  <a:srgbClr val="000000"/>
                </a:solidFill>
                <a:latin typeface="Proxima Nova Cn Rg"/>
              </a:rPr>
              <a:t>лицам целевой группы</a:t>
            </a:r>
            <a:endParaRPr lang="en-US" sz="200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000" b="1" strike="noStrike" spc="-1" dirty="0">
                <a:solidFill>
                  <a:srgbClr val="000000"/>
                </a:solidFill>
                <a:latin typeface="Proxima Nova Cn Rg"/>
              </a:rPr>
              <a:t>Общение </a:t>
            </a:r>
            <a:r>
              <a:rPr lang="ru-RU" sz="2000" strike="noStrike" spc="-1" dirty="0">
                <a:solidFill>
                  <a:srgbClr val="000000"/>
                </a:solidFill>
                <a:latin typeface="Proxima Nova Cn Rg"/>
              </a:rPr>
              <a:t>лиц целевой группы </a:t>
            </a:r>
            <a:r>
              <a:rPr lang="ru-RU" sz="2000" b="0" strike="noStrike" spc="-1" dirty="0">
                <a:solidFill>
                  <a:srgbClr val="000000"/>
                </a:solidFill>
                <a:latin typeface="Proxima Nova Cn Rg"/>
              </a:rPr>
              <a:t>в нестандартной ситуации в новом месте и новом социальном окружении по руководством опытных педагогов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838080" y="42876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СОЦИАЛИЗАЦИЯ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 flipV="1">
            <a:off x="636480" y="2372760"/>
            <a:ext cx="56052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5C1BF1E7-BC37-4D5F-AD7E-8760E535C106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13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1996920" y="2262240"/>
            <a:ext cx="8707680" cy="2822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Медицинский 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(</a:t>
            </a:r>
            <a:r>
              <a:rPr lang="ru-RU" sz="2400" strike="noStrike" spc="-1" dirty="0">
                <a:solidFill>
                  <a:srgbClr val="000000"/>
                </a:solidFill>
                <a:latin typeface="Proxima Nova Cn Rg"/>
              </a:rPr>
              <a:t>предоставление возможности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лицам целевой группы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воспользоваться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помощью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опытных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специалистов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с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комплексным системным подходом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)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Сопровождающий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(</a:t>
            </a:r>
            <a:r>
              <a:rPr lang="ru-RU" sz="2400" strike="noStrike" spc="-1" dirty="0">
                <a:solidFill>
                  <a:srgbClr val="000000"/>
                </a:solidFill>
                <a:latin typeface="Proxima Nova Cn Rg"/>
              </a:rPr>
              <a:t>предоставление возможности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лицам целевой группы 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воспользоваться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помощью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специально обученных </a:t>
            </a:r>
            <a:r>
              <a:rPr lang="ru-RU" sz="2400" strike="noStrike" spc="-1" dirty="0">
                <a:solidFill>
                  <a:srgbClr val="000000"/>
                </a:solidFill>
                <a:latin typeface="Proxima Nova Cn Rg"/>
              </a:rPr>
              <a:t>волонтеров-тьюторов) </a:t>
            </a:r>
            <a:endParaRPr lang="en-US" sz="240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838080" y="42876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УХОД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CustomShape 3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98CD2F2D-AE21-4E9E-90C4-35EB68B02951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14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1996920" y="2262240"/>
            <a:ext cx="8420400" cy="303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Проведение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индивидуальных и групповых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консультаций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со специалистами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Предоставление свободного времени для занятий неотложными делами и отдыха 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в форме временного сопровождаемого пребывания с помощью волонтеров-тьюторов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-"/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Организация обмена опытом 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с другими семьями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839880" y="573120"/>
            <a:ext cx="9648720" cy="695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Proxima Nova Cn Rg"/>
              </a:rPr>
              <a:t>ПСИХОЛОГИЧЕСКАЯ поддержка членов семьи лиц целевой группы</a:t>
            </a:r>
            <a:r>
              <a:rPr dirty="0"/>
              <a:t/>
            </a:r>
            <a:br>
              <a:rPr dirty="0"/>
            </a:br>
            <a:endParaRPr lang="en-US" sz="4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3" name="CustomShape 3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F2033837-5900-4B43-B2D2-DC5D8919AD3F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15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838080" y="1650960"/>
            <a:ext cx="7844040" cy="477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Организация и проведение реабилитационных загородных выездных интенсивов лиц целевой группы и их семьи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Оказание комплексной помощи членам семей лиц целевой группы - психологической, информационной, методической, с предложением практических рекомендаций по социальной адаптации, реабилитации и профориентации в каждом конкретном случае, с учетом особенностей и состояния здоровья подопечного.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Создание методической практической базы для специалистов и волонтеров-тьюторов, работающих с лицами целевой группы.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Описание модели новой социальной услуги оказания интенсивной помощи лицам целевой группы и результатов ее апробации.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Информационное сопровождение проекта.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838080" y="42876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Proxima Nova Cn Rg"/>
              </a:rPr>
              <a:t>ЗАДАЧИ ПРОЕКТА</a:t>
            </a:r>
            <a:endParaRPr lang="en-US" sz="4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7" name="Line 3"/>
          <p:cNvSpPr/>
          <p:nvPr/>
        </p:nvSpPr>
        <p:spPr>
          <a:xfrm>
            <a:off x="8906040" y="2349360"/>
            <a:ext cx="1440" cy="2954520"/>
          </a:xfrm>
          <a:prstGeom prst="line">
            <a:avLst/>
          </a:prstGeom>
          <a:ln w="28440">
            <a:solidFill>
              <a:srgbClr val="F28E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8" name="Picture 4"/>
          <p:cNvPicPr/>
          <p:nvPr/>
        </p:nvPicPr>
        <p:blipFill>
          <a:blip r:embed="rId3"/>
          <a:stretch/>
        </p:blipFill>
        <p:spPr>
          <a:xfrm>
            <a:off x="9408960" y="2708280"/>
            <a:ext cx="1811520" cy="1811160"/>
          </a:xfrm>
          <a:prstGeom prst="rect">
            <a:avLst/>
          </a:prstGeom>
          <a:ln>
            <a:noFill/>
          </a:ln>
        </p:spPr>
      </p:pic>
      <p:sp>
        <p:nvSpPr>
          <p:cNvPr id="169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119E3180-A289-4AA5-87C4-48915D113FE9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16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2359080" y="1944720"/>
            <a:ext cx="8928000" cy="3860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Для лиц целевой группы: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комплексная диагностика и рекомендательный план реабилитации и профориентации на год – социальная траектория («дорожная карта»);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повышение навыков коммуникации и самообслуживания; 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Arial"/>
              </a:rPr>
              <a:t>опыт самостоятельного сопровождаемого временного пребывания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96960" y="3184560"/>
            <a:ext cx="992160" cy="969840"/>
          </a:xfrm>
          <a:custGeom>
            <a:avLst/>
            <a:gdLst/>
            <a:ahLst/>
            <a:cxnLst/>
            <a:rect l="l" t="t" r="r" b="b"/>
            <a:pathLst>
              <a:path w="21599" h="21599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" name="Line 3"/>
          <p:cNvSpPr/>
          <p:nvPr/>
        </p:nvSpPr>
        <p:spPr>
          <a:xfrm>
            <a:off x="2063880" y="2133720"/>
            <a:ext cx="1440" cy="2925720"/>
          </a:xfrm>
          <a:prstGeom prst="line">
            <a:avLst/>
          </a:prstGeom>
          <a:ln w="28440">
            <a:solidFill>
              <a:srgbClr val="38BDD8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F4A5A238-0960-42B6-9A11-07F4FF2A2508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17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4" name="CustomShape 5"/>
          <p:cNvSpPr/>
          <p:nvPr/>
        </p:nvSpPr>
        <p:spPr>
          <a:xfrm>
            <a:off x="838080" y="48564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ОЖИДАЕМЫЕ РЕЗУЛЬТАТЫ 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2225520" y="1646280"/>
            <a:ext cx="9164880" cy="3959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предоставление семьям лиц целевой группы психологической помощи, свободного времени для неотложных дел 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3B3838"/>
              </a:buClr>
              <a:buFont typeface="Wingdings" charset="2"/>
              <a:buChar char=""/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развитие формата социальных услуг: </a:t>
            </a:r>
            <a:r>
              <a:rPr lang="ru-RU" sz="2400" b="0" strike="noStrike" spc="-1" dirty="0">
                <a:solidFill>
                  <a:srgbClr val="000000"/>
                </a:solidFill>
                <a:latin typeface="Arial"/>
              </a:rPr>
              <a:t>создание и практическая апробация комплексной модели организации интенсивной помощи семьям лиц целевой группы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повышение уровня компетентности специалистов, волонтеров-тьюторов и членов семей в реабилитации и сопровождении лиц целевой группы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повышение уровня информированности общества об особенностях взаимодействия с лицами целевой группы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  <a:buClr>
                <a:srgbClr val="000000"/>
              </a:buClr>
              <a:buFont typeface="Wingdings" charset="2"/>
              <a:buChar char=""/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623880" y="3141720"/>
            <a:ext cx="992160" cy="969840"/>
          </a:xfrm>
          <a:custGeom>
            <a:avLst/>
            <a:gdLst/>
            <a:ahLst/>
            <a:cxnLst/>
            <a:rect l="l" t="t" r="r" b="b"/>
            <a:pathLst>
              <a:path w="21599" h="21599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7" name="Line 3"/>
          <p:cNvSpPr/>
          <p:nvPr/>
        </p:nvSpPr>
        <p:spPr>
          <a:xfrm>
            <a:off x="1920960" y="2163600"/>
            <a:ext cx="1440" cy="2926080"/>
          </a:xfrm>
          <a:prstGeom prst="line">
            <a:avLst/>
          </a:prstGeom>
          <a:ln w="28440">
            <a:solidFill>
              <a:srgbClr val="38BDD8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8" name="CustomShape 4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EB082B8B-B070-4F44-8BB9-50537FA6CD15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18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9" name="CustomShape 5"/>
          <p:cNvSpPr/>
          <p:nvPr/>
        </p:nvSpPr>
        <p:spPr>
          <a:xfrm>
            <a:off x="838080" y="48564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ОЖИДАЕМЫЕ РЕЗУЛЬТАТЫ 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800280" y="378000"/>
            <a:ext cx="750564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РЕСУРСЫ и ОПЫТ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EB98BA09-474E-4812-B493-E3AB8240F10C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19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1405080" y="1744560"/>
            <a:ext cx="7808760" cy="409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3" name="CustomShape 4"/>
          <p:cNvSpPr/>
          <p:nvPr/>
        </p:nvSpPr>
        <p:spPr>
          <a:xfrm>
            <a:off x="2058840" y="2184480"/>
            <a:ext cx="6502680" cy="16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84" name="Table 5"/>
          <p:cNvGraphicFramePr/>
          <p:nvPr/>
        </p:nvGraphicFramePr>
        <p:xfrm>
          <a:off x="861840" y="1744560"/>
          <a:ext cx="10009440" cy="4095720"/>
        </p:xfrm>
        <a:graphic>
          <a:graphicData uri="http://schemas.openxmlformats.org/drawingml/2006/table">
            <a:tbl>
              <a:tblPr/>
              <a:tblGrid>
                <a:gridCol w="4999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1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5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20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998"/>
                        </a:spcBef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Загородная ПЛОЩАДКА  	             	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6EC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ООО «Искусство жить» 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(Мини-отель «Гнездо»)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6E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0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СПЕЦИАЛИСТЫ с опытом, комплексным системным подходом 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DF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Реабилитационный центр «Жемчужина»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DF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ОПЫТ работы с семьями людей с ТМНР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6EC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Фонд «Открытые двери»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6E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ЭКСПЕРТНАЯ профессиональная поддержка 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DF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Proxima Nova Cn Rg"/>
                        </a:rPr>
                        <a:t>ИП Гришандина А.В. (Центр современных психологических технологий «Искусство жить»)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DF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936720" y="2519280"/>
            <a:ext cx="9632880" cy="379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Aft>
                <a:spcPts val="1423"/>
              </a:spcAft>
            </a:pPr>
            <a:r>
              <a:rPr lang="ru-RU" sz="3200" b="0" strike="noStrike" spc="-1" dirty="0">
                <a:solidFill>
                  <a:srgbClr val="000000"/>
                </a:solidFill>
                <a:latin typeface="Proxima Nova Cn Rg"/>
              </a:rPr>
              <a:t>комплексной системы интеграции в общество взрослых людей с тяжелыми множественными нарушениями развития и здоровья, в том числе с ментальными нарушениями, включающей социализацию, обучение и поддержание навыков самообслуживания и самообеспечения, профориентацию, защищенное трудоустройство, организацию досуга</a:t>
            </a:r>
            <a:r>
              <a:rPr dirty="0"/>
              <a:t/>
            </a:r>
            <a:br>
              <a:rPr dirty="0"/>
            </a:b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22440" y="390600"/>
            <a:ext cx="779760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ПРОБЛЕМА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2C1AB887-36C4-4101-AF5A-12D28AF6F4E6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 flipV="1">
            <a:off x="1535040" y="1693080"/>
            <a:ext cx="56052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5"/>
          <p:cNvSpPr/>
          <p:nvPr/>
        </p:nvSpPr>
        <p:spPr>
          <a:xfrm>
            <a:off x="2357280" y="1655640"/>
            <a:ext cx="249552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"/>
              </a:rPr>
              <a:t>ОТСУТСТВИЕ 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800280" y="378000"/>
            <a:ext cx="750564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РЕСУРСЫ и ОПЫТ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12982E3F-6CC8-4D53-AD83-77013708F2A5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20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1405080" y="1744560"/>
            <a:ext cx="7808760" cy="409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8" name="CustomShape 4"/>
          <p:cNvSpPr/>
          <p:nvPr/>
        </p:nvSpPr>
        <p:spPr>
          <a:xfrm>
            <a:off x="2058840" y="2184480"/>
            <a:ext cx="6502680" cy="16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5"/>
          <p:cNvSpPr/>
          <p:nvPr/>
        </p:nvSpPr>
        <p:spPr>
          <a:xfrm>
            <a:off x="479520" y="1577880"/>
            <a:ext cx="10945800" cy="509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800" b="1" strike="noStrike" spc="-1" dirty="0">
                <a:solidFill>
                  <a:srgbClr val="000000"/>
                </a:solidFill>
                <a:latin typeface="Proxima Nova Cn Rg"/>
              </a:rPr>
              <a:t>Загородная ПЛОЩАДКА 	ООО «Искусство жить»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200" b="1" strike="noStrike" spc="-1" dirty="0">
                <a:solidFill>
                  <a:srgbClr val="000000"/>
                </a:solidFill>
                <a:latin typeface="Proxima Nova Cn Rg"/>
              </a:rPr>
              <a:t>Мини-отель «Гнездо» - отдельно стоящее трехэтажное здание, расположенное в 40 км от Нижнего Новгорода, в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Proxima Nova Cn Rg"/>
              </a:rPr>
              <a:t>Кстовском</a:t>
            </a:r>
            <a:r>
              <a:rPr lang="ru-RU" sz="2200" b="1" strike="noStrike" spc="-1" dirty="0">
                <a:solidFill>
                  <a:srgbClr val="000000"/>
                </a:solidFill>
                <a:latin typeface="Proxima Nova Cn Rg"/>
              </a:rPr>
              <a:t> р-не, в районе с.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Proxima Nova Cn Rg"/>
              </a:rPr>
              <a:t>Шава</a:t>
            </a:r>
            <a:r>
              <a:rPr lang="ru-RU" sz="2200" b="1" strike="noStrike" spc="-1" dirty="0">
                <a:solidFill>
                  <a:srgbClr val="000000"/>
                </a:solidFill>
                <a:latin typeface="Proxima Nova Cn Rg"/>
              </a:rPr>
              <a:t>, ул. Альпийская, д.52 (коттеджный поселок «Терраски»).</a:t>
            </a:r>
            <a:endParaRPr lang="en-US" sz="22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200" b="1" strike="noStrike" spc="-1" dirty="0">
                <a:solidFill>
                  <a:srgbClr val="000000"/>
                </a:solidFill>
                <a:latin typeface="Proxima Nova Cn Rg"/>
              </a:rPr>
              <a:t>Вместимость отеля – 32 человека. Таким образом, в отеле могут размещаться только участники проекта, без посторонних.</a:t>
            </a:r>
            <a:endParaRPr lang="en-US" sz="22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200" b="1" strike="noStrike" spc="-1" dirty="0">
                <a:solidFill>
                  <a:srgbClr val="000000"/>
                </a:solidFill>
                <a:latin typeface="Proxima Nova Cn Rg"/>
              </a:rPr>
              <a:t>На базе мини-отеля в 2016-2019гг. Фондом «Открытые двери» успешно реализованы проекты «Летняя мамина школа» (совместно с МБОО «Сообщество семей слепоглухих»), «Мамина школа» (совместно с МБОО «Сообщество семей слепоглухих», Фондом президентских грантов), «Дом удивительных людей», направленные на поддержку детей с тяжелыми множественными нарушениями развития, в том числе слепоглухих и членов их семей.</a:t>
            </a:r>
            <a:endParaRPr lang="en-US" sz="22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200" b="1" strike="noStrike" spc="-1" dirty="0">
                <a:solidFill>
                  <a:srgbClr val="000000"/>
                </a:solidFill>
                <a:latin typeface="Proxima Nova Cn Rg"/>
              </a:rPr>
              <a:t>Сайт: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hotelgnezdo.ru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800280" y="378000"/>
            <a:ext cx="750564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РЕСУРСЫ и ОПЫТ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29FE6353-2262-4673-93DE-7AF24A1A916F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21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1405080" y="1744560"/>
            <a:ext cx="7808760" cy="409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CustomShape 4"/>
          <p:cNvSpPr/>
          <p:nvPr/>
        </p:nvSpPr>
        <p:spPr>
          <a:xfrm>
            <a:off x="2058840" y="2184480"/>
            <a:ext cx="6502680" cy="16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CustomShape 5"/>
          <p:cNvSpPr/>
          <p:nvPr/>
        </p:nvSpPr>
        <p:spPr>
          <a:xfrm>
            <a:off x="407880" y="1498680"/>
            <a:ext cx="11306160" cy="434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800" b="1" strike="noStrike" spc="-1">
                <a:solidFill>
                  <a:srgbClr val="000000"/>
                </a:solidFill>
                <a:latin typeface="Proxima Nova Cn Rg"/>
              </a:rPr>
              <a:t>СПЕЦИАЛИСТЫ с опытом, комплексным системным подходом 		Реабилитационный Центр «ЖЕМЧУЖИНА»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>
                <a:solidFill>
                  <a:srgbClr val="000000"/>
                </a:solidFill>
                <a:latin typeface="Proxima Nova Cn Rg"/>
              </a:rPr>
              <a:t>Зарегистрирован 23 октября 2013 года.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>
                <a:solidFill>
                  <a:srgbClr val="000000"/>
                </a:solidFill>
                <a:latin typeface="Proxima Nova Cn Rg"/>
              </a:rPr>
              <a:t>РЦ «Жемчужина» оказывает медико-психологическую и педагогическую помощь детям с расстройствами психологического и физического развития. В центре работает слаженная команда специалистов. Здесь оказывается помощь невролога, нейропсихолога, логопеда, дефектолога, психолога, кинезиотерапевта, остеопата в виде консультаций, диагностики, реабилитационных мероприятий, индивидуальных и групповых занятий со специалистами.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>
                <a:solidFill>
                  <a:srgbClr val="000000"/>
                </a:solidFill>
                <a:latin typeface="Proxima Nova Cn Rg"/>
              </a:rPr>
              <a:t>Сайт: centrhelp-nn.ru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800280" y="378000"/>
            <a:ext cx="750564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РЕСУРСЫ и ОПЫТ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F5242E0D-D3E5-4BC9-9BF4-A5A1BC43B87A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22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7" name="CustomShape 3"/>
          <p:cNvSpPr/>
          <p:nvPr/>
        </p:nvSpPr>
        <p:spPr>
          <a:xfrm>
            <a:off x="1405080" y="1744560"/>
            <a:ext cx="7808760" cy="409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4"/>
          <p:cNvSpPr/>
          <p:nvPr/>
        </p:nvSpPr>
        <p:spPr>
          <a:xfrm>
            <a:off x="2058840" y="2184480"/>
            <a:ext cx="6502680" cy="16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9" name="CustomShape 5"/>
          <p:cNvSpPr/>
          <p:nvPr/>
        </p:nvSpPr>
        <p:spPr>
          <a:xfrm>
            <a:off x="1271520" y="1846440"/>
            <a:ext cx="9159840" cy="389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800" b="1" strike="noStrike" spc="-1" dirty="0">
                <a:solidFill>
                  <a:srgbClr val="000000"/>
                </a:solidFill>
                <a:latin typeface="Proxima Nova Cn Rg"/>
              </a:rPr>
              <a:t>ОПЫТ работы с лицами целевой группы  и их семьями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90000"/>
              </a:lnSpc>
              <a:spcBef>
                <a:spcPts val="998"/>
              </a:spcBef>
            </a:pPr>
            <a:r>
              <a:rPr lang="ru-RU" sz="2800" b="1" strike="noStrike" spc="-1" dirty="0">
                <a:solidFill>
                  <a:srgbClr val="000000"/>
                </a:solidFill>
                <a:latin typeface="Proxima Nova Cn Rg"/>
              </a:rPr>
              <a:t>				Фонд «ОТКРЫТЫЕ ДВЕРИ»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Зарегистрирован 18 марта 2009 года.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В 2016-19 гг. является организатором </a:t>
            </a: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pc="-1" dirty="0">
                <a:solidFill>
                  <a:srgbClr val="000000"/>
                </a:solidFill>
                <a:latin typeface="Proxima Nova Cn Rg"/>
              </a:rPr>
              <a:t>- </a:t>
            </a: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проекта «Дом удивительных людей»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- проекта «Передышка» при поддержке МБОО «Сообщество семей слепоглухих».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Сайт: dveriot.ru 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800280" y="378000"/>
            <a:ext cx="750564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РЕСУРСЫ и ОПЫТ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5E69517B-35BB-4E1E-BCA6-82235964BC4E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23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2" name="CustomShape 3"/>
          <p:cNvSpPr/>
          <p:nvPr/>
        </p:nvSpPr>
        <p:spPr>
          <a:xfrm>
            <a:off x="1405080" y="1744560"/>
            <a:ext cx="7808760" cy="409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4"/>
          <p:cNvSpPr/>
          <p:nvPr/>
        </p:nvSpPr>
        <p:spPr>
          <a:xfrm>
            <a:off x="2058840" y="2184480"/>
            <a:ext cx="6502680" cy="16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5"/>
          <p:cNvSpPr/>
          <p:nvPr/>
        </p:nvSpPr>
        <p:spPr>
          <a:xfrm>
            <a:off x="800280" y="1947960"/>
            <a:ext cx="10069200" cy="389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800" b="1" strike="noStrike" spc="-1" dirty="0">
                <a:solidFill>
                  <a:srgbClr val="000000"/>
                </a:solidFill>
                <a:latin typeface="Proxima Nova Cn Rg"/>
              </a:rPr>
              <a:t>ЭКСПЕРТНАЯ профессиональная поддержка 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90000"/>
              </a:lnSpc>
              <a:spcBef>
                <a:spcPts val="998"/>
              </a:spcBef>
            </a:pPr>
            <a:r>
              <a:rPr lang="ru-RU" sz="2800" b="1" strike="noStrike" spc="-1" dirty="0">
                <a:solidFill>
                  <a:srgbClr val="000000"/>
                </a:solidFill>
                <a:latin typeface="Proxima Nova Cn Rg"/>
              </a:rPr>
              <a:t>					          ИП </a:t>
            </a:r>
            <a:r>
              <a:rPr lang="ru-RU" sz="2800" b="1" strike="noStrike" spc="-1" dirty="0" err="1">
                <a:solidFill>
                  <a:srgbClr val="000000"/>
                </a:solidFill>
                <a:latin typeface="Proxima Nova Cn Rg"/>
              </a:rPr>
              <a:t>Гришандина</a:t>
            </a:r>
            <a:r>
              <a:rPr lang="ru-RU" sz="2800" b="1" strike="noStrike" spc="-1" dirty="0">
                <a:solidFill>
                  <a:srgbClr val="000000"/>
                </a:solidFill>
                <a:latin typeface="Proxima Nova Cn Rg"/>
              </a:rPr>
              <a:t> А.В.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Зарегистрирован в 2011г.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98"/>
              </a:spcBef>
            </a:pPr>
            <a:r>
              <a:rPr lang="ru-RU" sz="2400" b="1" strike="noStrike" spc="-1" dirty="0">
                <a:solidFill>
                  <a:srgbClr val="000000"/>
                </a:solidFill>
                <a:latin typeface="Proxima Nova Cn Rg"/>
              </a:rPr>
              <a:t>Центр современных психологических технологий «Искусство жить» является экспертной базой и городской площадкой проекта «Дом удивительных людей». Психологи, педагоги, арт-терапевты центра имеют огромный опыт и необходимые квалификации для работы с лицами целевой группы и членами их семей.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BF0E4C-2661-4354-819D-660D17F9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79" y="560160"/>
            <a:ext cx="10753661" cy="1697473"/>
          </a:xfrm>
        </p:spPr>
        <p:txBody>
          <a:bodyPr/>
          <a:lstStyle/>
          <a:p>
            <a:r>
              <a:rPr lang="ru-RU" sz="3600" dirty="0"/>
              <a:t>Планируемые мероприятия проекта в 2020 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5CFF4E4-B857-47D7-AB41-A3FB6D91E69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49449" y="1564849"/>
            <a:ext cx="10166790" cy="4732991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- Проведение 5 реабилитационных интенсивов: 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№1 с 18.01.2020 по 23.01.2020 и с 27.01.2020 по 31.01.2020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№2 с 10.03.2020 по 20.03.2020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№3 с 06.05.2020 по 16.05.2020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№4 с 24.08.2020 по 02.09.2020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№5 с 09.10.2020 по 19.10.2020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b="1" dirty="0"/>
              <a:t>Открытие Центра дневного пребывания и сопровождаемой занятости инвалидов в г. Нижнем Новгороде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dirty="0"/>
              <a:t>- Создание методического пособия на основе опыта проведения интенсивов по организации оказания интенсивной помощи лицам целевой группы и их семьям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807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984480" y="2222640"/>
            <a:ext cx="6932880" cy="3682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президентские гранты,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гранты (субсидии) из федерального и регионального бюджетов,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гранты от внебюджетных источников,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краудфандинг</a:t>
            </a:r>
            <a:r>
              <a:rPr lang="ru-RU" sz="2600" b="1" strike="noStrike" spc="-1" dirty="0">
                <a:solidFill>
                  <a:srgbClr val="000000"/>
                </a:solidFill>
                <a:latin typeface="Arial"/>
              </a:rPr>
              <a:t>,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добровольные пожертвования физических и юридических лиц,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включение в реестр поставщиков социальных услуг,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иные источники финансирования</a:t>
            </a: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744480" y="515880"/>
            <a:ext cx="8540922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Proxima Nova Cn Rg"/>
              </a:rPr>
              <a:t>ИСТОЧНИКИ финансирования</a:t>
            </a:r>
            <a:endParaRPr lang="en-US" sz="4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1027080" y="3284640"/>
            <a:ext cx="1236600" cy="1208160"/>
          </a:xfrm>
          <a:custGeom>
            <a:avLst/>
            <a:gdLst/>
            <a:ahLst/>
            <a:cxnLst/>
            <a:rect l="l" t="t" r="r" b="b"/>
            <a:pathLst>
              <a:path w="21599" h="21599">
                <a:moveTo>
                  <a:pt x="3598" y="2167"/>
                </a:moveTo>
                <a:cubicBezTo>
                  <a:pt x="3598" y="2549"/>
                  <a:pt x="3517" y="2902"/>
                  <a:pt x="3358" y="3213"/>
                </a:cubicBezTo>
                <a:cubicBezTo>
                  <a:pt x="3197" y="3525"/>
                  <a:pt x="2981" y="3792"/>
                  <a:pt x="2707" y="4006"/>
                </a:cubicBezTo>
                <a:lnTo>
                  <a:pt x="2707" y="21050"/>
                </a:lnTo>
                <a:cubicBezTo>
                  <a:pt x="2707" y="21203"/>
                  <a:pt x="2663" y="21329"/>
                  <a:pt x="2580" y="21438"/>
                </a:cubicBezTo>
                <a:cubicBezTo>
                  <a:pt x="2492" y="21547"/>
                  <a:pt x="2386" y="21599"/>
                  <a:pt x="2262" y="21599"/>
                </a:cubicBezTo>
                <a:lnTo>
                  <a:pt x="1348" y="21599"/>
                </a:lnTo>
                <a:cubicBezTo>
                  <a:pt x="1221" y="21599"/>
                  <a:pt x="1118" y="21544"/>
                  <a:pt x="1038" y="21438"/>
                </a:cubicBezTo>
                <a:cubicBezTo>
                  <a:pt x="954" y="21329"/>
                  <a:pt x="913" y="21203"/>
                  <a:pt x="913" y="21050"/>
                </a:cubicBezTo>
                <a:lnTo>
                  <a:pt x="913" y="4006"/>
                </a:lnTo>
                <a:cubicBezTo>
                  <a:pt x="641" y="3792"/>
                  <a:pt x="421" y="3525"/>
                  <a:pt x="252" y="3213"/>
                </a:cubicBezTo>
                <a:cubicBezTo>
                  <a:pt x="83" y="2902"/>
                  <a:pt x="0" y="2549"/>
                  <a:pt x="0" y="2167"/>
                </a:cubicBezTo>
                <a:cubicBezTo>
                  <a:pt x="0" y="1574"/>
                  <a:pt x="176" y="1069"/>
                  <a:pt x="528" y="640"/>
                </a:cubicBezTo>
                <a:cubicBezTo>
                  <a:pt x="878" y="211"/>
                  <a:pt x="1304" y="0"/>
                  <a:pt x="1804" y="0"/>
                </a:cubicBezTo>
                <a:cubicBezTo>
                  <a:pt x="2296" y="0"/>
                  <a:pt x="2719" y="211"/>
                  <a:pt x="3069" y="640"/>
                </a:cubicBezTo>
                <a:cubicBezTo>
                  <a:pt x="3422" y="1069"/>
                  <a:pt x="3598" y="1571"/>
                  <a:pt x="3598" y="2167"/>
                </a:cubicBezTo>
                <a:moveTo>
                  <a:pt x="20838" y="2476"/>
                </a:moveTo>
                <a:cubicBezTo>
                  <a:pt x="21063" y="2323"/>
                  <a:pt x="21247" y="2297"/>
                  <a:pt x="21389" y="2391"/>
                </a:cubicBezTo>
                <a:cubicBezTo>
                  <a:pt x="21529" y="2485"/>
                  <a:pt x="21599" y="2684"/>
                  <a:pt x="21599" y="2996"/>
                </a:cubicBezTo>
                <a:lnTo>
                  <a:pt x="21599" y="13515"/>
                </a:lnTo>
                <a:cubicBezTo>
                  <a:pt x="21599" y="13803"/>
                  <a:pt x="21526" y="14106"/>
                  <a:pt x="21382" y="14420"/>
                </a:cubicBezTo>
                <a:cubicBezTo>
                  <a:pt x="21237" y="14737"/>
                  <a:pt x="21056" y="14966"/>
                  <a:pt x="20838" y="15119"/>
                </a:cubicBezTo>
                <a:cubicBezTo>
                  <a:pt x="19954" y="15757"/>
                  <a:pt x="19146" y="16165"/>
                  <a:pt x="18412" y="16350"/>
                </a:cubicBezTo>
                <a:cubicBezTo>
                  <a:pt x="17678" y="16529"/>
                  <a:pt x="17036" y="16606"/>
                  <a:pt x="16490" y="16567"/>
                </a:cubicBezTo>
                <a:cubicBezTo>
                  <a:pt x="15849" y="16526"/>
                  <a:pt x="15281" y="16371"/>
                  <a:pt x="14791" y="16103"/>
                </a:cubicBezTo>
                <a:cubicBezTo>
                  <a:pt x="14392" y="15851"/>
                  <a:pt x="14003" y="15607"/>
                  <a:pt x="13623" y="15378"/>
                </a:cubicBezTo>
                <a:cubicBezTo>
                  <a:pt x="13244" y="15146"/>
                  <a:pt x="12857" y="14946"/>
                  <a:pt x="12458" y="14773"/>
                </a:cubicBezTo>
                <a:cubicBezTo>
                  <a:pt x="12059" y="14599"/>
                  <a:pt x="11640" y="14461"/>
                  <a:pt x="11197" y="14358"/>
                </a:cubicBezTo>
                <a:cubicBezTo>
                  <a:pt x="10757" y="14256"/>
                  <a:pt x="10269" y="14203"/>
                  <a:pt x="9738" y="14203"/>
                </a:cubicBezTo>
                <a:cubicBezTo>
                  <a:pt x="9310" y="14220"/>
                  <a:pt x="8825" y="14306"/>
                  <a:pt x="8286" y="14455"/>
                </a:cubicBezTo>
                <a:cubicBezTo>
                  <a:pt x="7824" y="14588"/>
                  <a:pt x="7266" y="14799"/>
                  <a:pt x="6605" y="15090"/>
                </a:cubicBezTo>
                <a:cubicBezTo>
                  <a:pt x="5944" y="15381"/>
                  <a:pt x="5207" y="15792"/>
                  <a:pt x="4394" y="16327"/>
                </a:cubicBezTo>
                <a:cubicBezTo>
                  <a:pt x="4169" y="16476"/>
                  <a:pt x="3978" y="16494"/>
                  <a:pt x="3826" y="16382"/>
                </a:cubicBezTo>
                <a:cubicBezTo>
                  <a:pt x="3674" y="16268"/>
                  <a:pt x="3598" y="16059"/>
                  <a:pt x="3598" y="15751"/>
                </a:cubicBezTo>
                <a:lnTo>
                  <a:pt x="3598" y="5273"/>
                </a:lnTo>
                <a:cubicBezTo>
                  <a:pt x="3598" y="4964"/>
                  <a:pt x="3674" y="4653"/>
                  <a:pt x="3826" y="4347"/>
                </a:cubicBezTo>
                <a:cubicBezTo>
                  <a:pt x="3978" y="4036"/>
                  <a:pt x="4169" y="3807"/>
                  <a:pt x="4394" y="3654"/>
                </a:cubicBezTo>
                <a:cubicBezTo>
                  <a:pt x="5207" y="3143"/>
                  <a:pt x="5941" y="2737"/>
                  <a:pt x="6597" y="2447"/>
                </a:cubicBezTo>
                <a:cubicBezTo>
                  <a:pt x="7253" y="2156"/>
                  <a:pt x="7816" y="1944"/>
                  <a:pt x="8286" y="1812"/>
                </a:cubicBezTo>
                <a:cubicBezTo>
                  <a:pt x="8832" y="1665"/>
                  <a:pt x="9317" y="1580"/>
                  <a:pt x="9738" y="1559"/>
                </a:cubicBezTo>
                <a:cubicBezTo>
                  <a:pt x="10269" y="1559"/>
                  <a:pt x="10757" y="1612"/>
                  <a:pt x="11197" y="1715"/>
                </a:cubicBezTo>
                <a:cubicBezTo>
                  <a:pt x="11640" y="1818"/>
                  <a:pt x="12059" y="1956"/>
                  <a:pt x="12458" y="2135"/>
                </a:cubicBezTo>
                <a:cubicBezTo>
                  <a:pt x="12857" y="2306"/>
                  <a:pt x="13242" y="2508"/>
                  <a:pt x="13619" y="2737"/>
                </a:cubicBezTo>
                <a:cubicBezTo>
                  <a:pt x="13993" y="2967"/>
                  <a:pt x="14385" y="3207"/>
                  <a:pt x="14791" y="3463"/>
                </a:cubicBezTo>
                <a:cubicBezTo>
                  <a:pt x="15281" y="3736"/>
                  <a:pt x="15849" y="3889"/>
                  <a:pt x="16490" y="3924"/>
                </a:cubicBezTo>
                <a:cubicBezTo>
                  <a:pt x="17036" y="3965"/>
                  <a:pt x="17678" y="3889"/>
                  <a:pt x="18412" y="3707"/>
                </a:cubicBezTo>
                <a:cubicBezTo>
                  <a:pt x="19146" y="3522"/>
                  <a:pt x="19957" y="3113"/>
                  <a:pt x="20838" y="2476"/>
                </a:cubicBezTo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Line 4"/>
          <p:cNvSpPr/>
          <p:nvPr/>
        </p:nvSpPr>
        <p:spPr>
          <a:xfrm>
            <a:off x="3103560" y="2222640"/>
            <a:ext cx="41400" cy="3870360"/>
          </a:xfrm>
          <a:prstGeom prst="line">
            <a:avLst/>
          </a:prstGeom>
          <a:ln w="28440">
            <a:solidFill>
              <a:srgbClr val="38BDD8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5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B61468AF-3798-4991-BAF7-415286D8E3C2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25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057977" y="2111604"/>
            <a:ext cx="7859383" cy="379383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https://vk.com/im?sel=100864464&amp;w=wall-115595934_9391%2F221d9fc4bcedc7c3dd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http://www.vremyan.ru/news/pobeditelej_regionalnogo_etapa_konkursa__luchshij_soczialnyj_proekt_goda__nagradili_v_nizhegorodskoj_oblasti_.html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https://nn.aif.ru/society/details/dom_udivitelnyh_lyudey_kak_volontery_pomogayut_osobennym_detyam</a:t>
            </a:r>
            <a:r>
              <a:rPr lang="ru-RU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https://www.youtube.com/watch?v=qXVUnnCnWZg&amp;feature=emb_logo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Письма поддержки и видео о проекте: </a:t>
            </a:r>
            <a:br>
              <a:rPr lang="ru-RU" dirty="0"/>
            </a:br>
            <a:r>
              <a:rPr lang="en-US" dirty="0"/>
              <a:t>h</a:t>
            </a:r>
            <a:r>
              <a:rPr lang="ru-RU" dirty="0"/>
              <a:t>ttps://drive.google.com/drive/folders/1OJ49N0yQIK8pyheawpLVH9_yN7GhZTAo?usp=sharing</a:t>
            </a:r>
          </a:p>
          <a:p>
            <a:pPr marL="672840" indent="-457200" algn="just">
              <a:buClr>
                <a:srgbClr val="000000"/>
              </a:buClr>
              <a:buFont typeface="Wingdings" charset="2"/>
              <a:buChar char=""/>
            </a:pPr>
            <a:endParaRPr lang="en-US" sz="26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744480" y="51588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Proxima Nova Cn Rg"/>
              </a:rPr>
              <a:t>СМИ о нас</a:t>
            </a:r>
            <a:endParaRPr lang="en-US" sz="4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1027080" y="3284640"/>
            <a:ext cx="1236600" cy="1208160"/>
          </a:xfrm>
          <a:custGeom>
            <a:avLst/>
            <a:gdLst/>
            <a:ahLst/>
            <a:cxnLst/>
            <a:rect l="l" t="t" r="r" b="b"/>
            <a:pathLst>
              <a:path w="21599" h="21599">
                <a:moveTo>
                  <a:pt x="3598" y="2167"/>
                </a:moveTo>
                <a:cubicBezTo>
                  <a:pt x="3598" y="2549"/>
                  <a:pt x="3517" y="2902"/>
                  <a:pt x="3358" y="3213"/>
                </a:cubicBezTo>
                <a:cubicBezTo>
                  <a:pt x="3197" y="3525"/>
                  <a:pt x="2981" y="3792"/>
                  <a:pt x="2707" y="4006"/>
                </a:cubicBezTo>
                <a:lnTo>
                  <a:pt x="2707" y="21050"/>
                </a:lnTo>
                <a:cubicBezTo>
                  <a:pt x="2707" y="21203"/>
                  <a:pt x="2663" y="21329"/>
                  <a:pt x="2580" y="21438"/>
                </a:cubicBezTo>
                <a:cubicBezTo>
                  <a:pt x="2492" y="21547"/>
                  <a:pt x="2386" y="21599"/>
                  <a:pt x="2262" y="21599"/>
                </a:cubicBezTo>
                <a:lnTo>
                  <a:pt x="1348" y="21599"/>
                </a:lnTo>
                <a:cubicBezTo>
                  <a:pt x="1221" y="21599"/>
                  <a:pt x="1118" y="21544"/>
                  <a:pt x="1038" y="21438"/>
                </a:cubicBezTo>
                <a:cubicBezTo>
                  <a:pt x="954" y="21329"/>
                  <a:pt x="913" y="21203"/>
                  <a:pt x="913" y="21050"/>
                </a:cubicBezTo>
                <a:lnTo>
                  <a:pt x="913" y="4006"/>
                </a:lnTo>
                <a:cubicBezTo>
                  <a:pt x="641" y="3792"/>
                  <a:pt x="421" y="3525"/>
                  <a:pt x="252" y="3213"/>
                </a:cubicBezTo>
                <a:cubicBezTo>
                  <a:pt x="83" y="2902"/>
                  <a:pt x="0" y="2549"/>
                  <a:pt x="0" y="2167"/>
                </a:cubicBezTo>
                <a:cubicBezTo>
                  <a:pt x="0" y="1574"/>
                  <a:pt x="176" y="1069"/>
                  <a:pt x="528" y="640"/>
                </a:cubicBezTo>
                <a:cubicBezTo>
                  <a:pt x="878" y="211"/>
                  <a:pt x="1304" y="0"/>
                  <a:pt x="1804" y="0"/>
                </a:cubicBezTo>
                <a:cubicBezTo>
                  <a:pt x="2296" y="0"/>
                  <a:pt x="2719" y="211"/>
                  <a:pt x="3069" y="640"/>
                </a:cubicBezTo>
                <a:cubicBezTo>
                  <a:pt x="3422" y="1069"/>
                  <a:pt x="3598" y="1571"/>
                  <a:pt x="3598" y="2167"/>
                </a:cubicBezTo>
                <a:moveTo>
                  <a:pt x="20838" y="2476"/>
                </a:moveTo>
                <a:cubicBezTo>
                  <a:pt x="21063" y="2323"/>
                  <a:pt x="21247" y="2297"/>
                  <a:pt x="21389" y="2391"/>
                </a:cubicBezTo>
                <a:cubicBezTo>
                  <a:pt x="21529" y="2485"/>
                  <a:pt x="21599" y="2684"/>
                  <a:pt x="21599" y="2996"/>
                </a:cubicBezTo>
                <a:lnTo>
                  <a:pt x="21599" y="13515"/>
                </a:lnTo>
                <a:cubicBezTo>
                  <a:pt x="21599" y="13803"/>
                  <a:pt x="21526" y="14106"/>
                  <a:pt x="21382" y="14420"/>
                </a:cubicBezTo>
                <a:cubicBezTo>
                  <a:pt x="21237" y="14737"/>
                  <a:pt x="21056" y="14966"/>
                  <a:pt x="20838" y="15119"/>
                </a:cubicBezTo>
                <a:cubicBezTo>
                  <a:pt x="19954" y="15757"/>
                  <a:pt x="19146" y="16165"/>
                  <a:pt x="18412" y="16350"/>
                </a:cubicBezTo>
                <a:cubicBezTo>
                  <a:pt x="17678" y="16529"/>
                  <a:pt x="17036" y="16606"/>
                  <a:pt x="16490" y="16567"/>
                </a:cubicBezTo>
                <a:cubicBezTo>
                  <a:pt x="15849" y="16526"/>
                  <a:pt x="15281" y="16371"/>
                  <a:pt x="14791" y="16103"/>
                </a:cubicBezTo>
                <a:cubicBezTo>
                  <a:pt x="14392" y="15851"/>
                  <a:pt x="14003" y="15607"/>
                  <a:pt x="13623" y="15378"/>
                </a:cubicBezTo>
                <a:cubicBezTo>
                  <a:pt x="13244" y="15146"/>
                  <a:pt x="12857" y="14946"/>
                  <a:pt x="12458" y="14773"/>
                </a:cubicBezTo>
                <a:cubicBezTo>
                  <a:pt x="12059" y="14599"/>
                  <a:pt x="11640" y="14461"/>
                  <a:pt x="11197" y="14358"/>
                </a:cubicBezTo>
                <a:cubicBezTo>
                  <a:pt x="10757" y="14256"/>
                  <a:pt x="10269" y="14203"/>
                  <a:pt x="9738" y="14203"/>
                </a:cubicBezTo>
                <a:cubicBezTo>
                  <a:pt x="9310" y="14220"/>
                  <a:pt x="8825" y="14306"/>
                  <a:pt x="8286" y="14455"/>
                </a:cubicBezTo>
                <a:cubicBezTo>
                  <a:pt x="7824" y="14588"/>
                  <a:pt x="7266" y="14799"/>
                  <a:pt x="6605" y="15090"/>
                </a:cubicBezTo>
                <a:cubicBezTo>
                  <a:pt x="5944" y="15381"/>
                  <a:pt x="5207" y="15792"/>
                  <a:pt x="4394" y="16327"/>
                </a:cubicBezTo>
                <a:cubicBezTo>
                  <a:pt x="4169" y="16476"/>
                  <a:pt x="3978" y="16494"/>
                  <a:pt x="3826" y="16382"/>
                </a:cubicBezTo>
                <a:cubicBezTo>
                  <a:pt x="3674" y="16268"/>
                  <a:pt x="3598" y="16059"/>
                  <a:pt x="3598" y="15751"/>
                </a:cubicBezTo>
                <a:lnTo>
                  <a:pt x="3598" y="5273"/>
                </a:lnTo>
                <a:cubicBezTo>
                  <a:pt x="3598" y="4964"/>
                  <a:pt x="3674" y="4653"/>
                  <a:pt x="3826" y="4347"/>
                </a:cubicBezTo>
                <a:cubicBezTo>
                  <a:pt x="3978" y="4036"/>
                  <a:pt x="4169" y="3807"/>
                  <a:pt x="4394" y="3654"/>
                </a:cubicBezTo>
                <a:cubicBezTo>
                  <a:pt x="5207" y="3143"/>
                  <a:pt x="5941" y="2737"/>
                  <a:pt x="6597" y="2447"/>
                </a:cubicBezTo>
                <a:cubicBezTo>
                  <a:pt x="7253" y="2156"/>
                  <a:pt x="7816" y="1944"/>
                  <a:pt x="8286" y="1812"/>
                </a:cubicBezTo>
                <a:cubicBezTo>
                  <a:pt x="8832" y="1665"/>
                  <a:pt x="9317" y="1580"/>
                  <a:pt x="9738" y="1559"/>
                </a:cubicBezTo>
                <a:cubicBezTo>
                  <a:pt x="10269" y="1559"/>
                  <a:pt x="10757" y="1612"/>
                  <a:pt x="11197" y="1715"/>
                </a:cubicBezTo>
                <a:cubicBezTo>
                  <a:pt x="11640" y="1818"/>
                  <a:pt x="12059" y="1956"/>
                  <a:pt x="12458" y="2135"/>
                </a:cubicBezTo>
                <a:cubicBezTo>
                  <a:pt x="12857" y="2306"/>
                  <a:pt x="13242" y="2508"/>
                  <a:pt x="13619" y="2737"/>
                </a:cubicBezTo>
                <a:cubicBezTo>
                  <a:pt x="13993" y="2967"/>
                  <a:pt x="14385" y="3207"/>
                  <a:pt x="14791" y="3463"/>
                </a:cubicBezTo>
                <a:cubicBezTo>
                  <a:pt x="15281" y="3736"/>
                  <a:pt x="15849" y="3889"/>
                  <a:pt x="16490" y="3924"/>
                </a:cubicBezTo>
                <a:cubicBezTo>
                  <a:pt x="17036" y="3965"/>
                  <a:pt x="17678" y="3889"/>
                  <a:pt x="18412" y="3707"/>
                </a:cubicBezTo>
                <a:cubicBezTo>
                  <a:pt x="19146" y="3522"/>
                  <a:pt x="19957" y="3113"/>
                  <a:pt x="20838" y="2476"/>
                </a:cubicBezTo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Line 4"/>
          <p:cNvSpPr/>
          <p:nvPr/>
        </p:nvSpPr>
        <p:spPr>
          <a:xfrm>
            <a:off x="2696066" y="1960774"/>
            <a:ext cx="24688" cy="3863125"/>
          </a:xfrm>
          <a:prstGeom prst="line">
            <a:avLst/>
          </a:prstGeom>
          <a:ln w="28440">
            <a:solidFill>
              <a:srgbClr val="38BDD8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5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B61468AF-3798-4991-BAF7-415286D8E3C2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26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40621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417114" y="1992318"/>
            <a:ext cx="10510920" cy="268337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Aft>
                <a:spcPts val="1423"/>
              </a:spcAft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</a:rPr>
              <a:t>Фонд содействия реализации равных возможностей «Открытые Двери»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423"/>
              </a:spcAft>
            </a:pPr>
            <a:r>
              <a:rPr lang="ru-RU" sz="2000" b="0" strike="noStrike" spc="-1" dirty="0">
                <a:solidFill>
                  <a:srgbClr val="CCCCFF"/>
                </a:solidFill>
                <a:latin typeface="Arial"/>
                <a:hlinkClick r:id="rId3"/>
              </a:rPr>
              <a:t>http://dveriot.ru/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423"/>
              </a:spcAft>
            </a:pPr>
            <a:r>
              <a:rPr lang="en-US" sz="2000" b="0" strike="noStrike" spc="-1" dirty="0">
                <a:solidFill>
                  <a:srgbClr val="CCCCFF"/>
                </a:solidFill>
                <a:latin typeface="Proxima Nova Cn Rg"/>
                <a:hlinkClick r:id="rId4"/>
              </a:rPr>
              <a:t>http://udludom.ru/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423"/>
              </a:spcAft>
            </a:pPr>
            <a:r>
              <a:rPr lang="en-US" sz="2000" b="0" strike="noStrike" spc="-1" dirty="0">
                <a:solidFill>
                  <a:srgbClr val="000000"/>
                </a:solidFill>
                <a:latin typeface="Proxima Nova Cn Rg"/>
              </a:rPr>
              <a:t>http://vk.com/udludom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spcAft>
                <a:spcPts val="1423"/>
              </a:spcAft>
            </a:pPr>
            <a:r>
              <a:rPr lang="ru-RU" sz="2000" b="0" strike="noStrike" spc="-1" dirty="0" err="1">
                <a:solidFill>
                  <a:srgbClr val="000000"/>
                </a:solidFill>
                <a:latin typeface="Arial"/>
              </a:rPr>
              <a:t>Щавлева</a:t>
            </a: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 Анна Владимировна, тел. +7 (910) 890-86-81, </a:t>
            </a:r>
            <a:r>
              <a:rPr lang="en-US" sz="2000" b="0" strike="noStrike" spc="-1" dirty="0">
                <a:solidFill>
                  <a:srgbClr val="000000"/>
                </a:solidFill>
                <a:latin typeface="Proxima Nova Cn Rg"/>
              </a:rPr>
              <a:t>email: annaschavleva@yandex.ru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998"/>
              </a:spcBef>
              <a:spcAft>
                <a:spcPts val="1423"/>
              </a:spcAft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690479" y="560520"/>
            <a:ext cx="9103969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latin typeface="Proxima Nova Cn Rg"/>
              </a:rPr>
              <a:t>КОНТАКТЫ ОРГАНИЗАТОРОВ:</a:t>
            </a:r>
            <a:endParaRPr lang="en-US" sz="4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5" name="CustomShape 3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0159C3FD-8C6C-482E-9817-1B659C6BED42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27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92D87DFB-288C-4857-9C20-60B0FA3A91FF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1911544" y="4447832"/>
            <a:ext cx="6138947" cy="226980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936720" y="2519280"/>
            <a:ext cx="9632880" cy="3297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3200" b="0" strike="noStrike" spc="-1" dirty="0">
                <a:solidFill>
                  <a:srgbClr val="000000"/>
                </a:solidFill>
                <a:latin typeface="Proxima Nova Cn Rg"/>
              </a:rPr>
              <a:t>комплексной системы поддержки и обучения членов семей взрослых людей с тяжелыми множественными нарушениями развития, в том числе с ментальными нарушениями</a:t>
            </a:r>
            <a:r>
              <a:rPr dirty="0"/>
              <a:t/>
            </a:r>
            <a:br>
              <a:rPr dirty="0"/>
            </a:b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22440" y="390600"/>
            <a:ext cx="779760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ПРОБЛЕМА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BD17CF57-8012-45D3-BB16-C019B11EAE2A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3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 flipV="1">
            <a:off x="1535040" y="1693080"/>
            <a:ext cx="56052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2357280" y="1655640"/>
            <a:ext cx="249552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"/>
              </a:rPr>
              <a:t>ОТСУТСТВИЕ 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936720" y="2519280"/>
            <a:ext cx="9632880" cy="3297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3200" b="0" strike="noStrike" spc="-1">
                <a:solidFill>
                  <a:srgbClr val="000000"/>
                </a:solidFill>
                <a:latin typeface="Proxima Nova Cn Rg"/>
              </a:rPr>
              <a:t>достаточного коли</a:t>
            </a: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чест</a:t>
            </a:r>
            <a:r>
              <a:rPr lang="ru-RU" sz="3200" b="0" strike="noStrike" spc="-1">
                <a:solidFill>
                  <a:srgbClr val="000000"/>
                </a:solidFill>
                <a:latin typeface="Proxima Nova Cn Rg"/>
              </a:rPr>
              <a:t>ва специалистов и волонтеров, умеющих и готовых работать с такими взрослыми и их семьями.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3200" b="0" strike="noStrike" spc="-1">
                <a:solidFill>
                  <a:srgbClr val="000000"/>
                </a:solidFill>
                <a:latin typeface="Proxima Nova Cn Rg"/>
              </a:rPr>
              <a:t>знаний и навыков и присутствие страха при общении с людьми, имеющими особенности, у большинства окружающих. 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622440" y="390600"/>
            <a:ext cx="779760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ПРОБЛЕМА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F6A1444F-3769-437A-8860-5AABF9F1F3A6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4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 flipV="1">
            <a:off x="1535040" y="1693080"/>
            <a:ext cx="56052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5"/>
          <p:cNvSpPr/>
          <p:nvPr/>
        </p:nvSpPr>
        <p:spPr>
          <a:xfrm>
            <a:off x="2357280" y="1655640"/>
            <a:ext cx="249552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"/>
              </a:rPr>
              <a:t>ОТСУТСТВИЕ 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555680" y="1830420"/>
            <a:ext cx="8569440" cy="3197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3200" dirty="0" smtClean="0">
                <a:ea typeface="+mn-lt"/>
                <a:cs typeface="+mn-lt"/>
              </a:rPr>
              <a:t>Апробация и </a:t>
            </a:r>
            <a:r>
              <a:rPr lang="ru-RU" sz="3200" dirty="0">
                <a:ea typeface="+mn-lt"/>
                <a:cs typeface="+mn-lt"/>
              </a:rPr>
              <a:t>реализация новой модели интенсивной помощи лицам целевой группы, которая включает в себя создание возможностей социальной, психологической, трудовой, творческой реабилитации.</a:t>
            </a:r>
            <a:endParaRPr lang="ru-RU" dirty="0"/>
          </a:p>
        </p:txBody>
      </p:sp>
      <p:sp>
        <p:nvSpPr>
          <p:cNvPr id="107" name="CustomShape 2"/>
          <p:cNvSpPr/>
          <p:nvPr/>
        </p:nvSpPr>
        <p:spPr>
          <a:xfrm>
            <a:off x="622440" y="390600"/>
            <a:ext cx="779760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ЦЕЛЬ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E40AA0E3-30A1-4CF3-836C-BE589CD1927E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5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721520" y="2617560"/>
            <a:ext cx="6084360" cy="3097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400" dirty="0">
                <a:solidFill>
                  <a:srgbClr val="333333"/>
                </a:solidFill>
                <a:latin typeface="PT Sans"/>
              </a:rPr>
              <a:t>(старше 18 лет) люди с тяжелыми множественными нарушениями развития и здоровья, в том числе инвалиды 2 и 3 группы с ментальными нарушениями (синдром Дауна, расстройства аутистического спектра, задержка психического развития и пр.) и лица с пограничными нарушениями здоровья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838080" y="428760"/>
            <a:ext cx="713736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ЦЕЛЕВАЯ ГРУППА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1928880" y="2039760"/>
            <a:ext cx="570384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00"/>
                </a:solidFill>
                <a:latin typeface="Proxima Nova Cn Rg"/>
              </a:rPr>
              <a:t>Взрослые</a:t>
            </a: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Line 4"/>
          <p:cNvSpPr/>
          <p:nvPr/>
        </p:nvSpPr>
        <p:spPr>
          <a:xfrm>
            <a:off x="7831080" y="2039760"/>
            <a:ext cx="1800" cy="2954520"/>
          </a:xfrm>
          <a:prstGeom prst="line">
            <a:avLst/>
          </a:prstGeom>
          <a:ln w="28440">
            <a:solidFill>
              <a:srgbClr val="F28E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5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6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8FF28C26-76D9-4186-AD59-CDD57BB5426C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6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5" name="Picture 7"/>
          <p:cNvPicPr/>
          <p:nvPr/>
        </p:nvPicPr>
        <p:blipFill>
          <a:blip r:embed="rId3"/>
          <a:stretch/>
        </p:blipFill>
        <p:spPr>
          <a:xfrm>
            <a:off x="8744040" y="2865600"/>
            <a:ext cx="1450800" cy="1444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755720" y="2739960"/>
            <a:ext cx="5496120" cy="2559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- родители </a:t>
            </a:r>
            <a:r>
              <a:rPr lang="ru-RU" sz="2400" spc="-1" dirty="0">
                <a:solidFill>
                  <a:srgbClr val="000000"/>
                </a:solidFill>
                <a:latin typeface="Proxima Nova Cn Rg"/>
              </a:rPr>
              <a:t>лиц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 целевой группы и лица, их замещающие;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- братья и сестры </a:t>
            </a:r>
            <a:r>
              <a:rPr lang="ru-RU" sz="2400" spc="-1" dirty="0">
                <a:solidFill>
                  <a:srgbClr val="000000"/>
                </a:solidFill>
                <a:latin typeface="Proxima Nova Cn Rg"/>
              </a:rPr>
              <a:t>лиц целевой группы</a:t>
            </a:r>
            <a:r>
              <a:rPr lang="ru-RU" sz="2400" b="0" strike="noStrike" spc="-1" dirty="0">
                <a:solidFill>
                  <a:srgbClr val="000000"/>
                </a:solidFill>
                <a:latin typeface="Proxima Nova Cn Rg"/>
              </a:rPr>
              <a:t>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838080" y="428760"/>
            <a:ext cx="8112240" cy="57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ДРУГИЕ УЧАСТНИКИ ПРОЕКТА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1928880" y="2039760"/>
            <a:ext cx="184932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Proxima Nova Cn Rg"/>
              </a:rPr>
              <a:t>Семья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Line 4"/>
          <p:cNvSpPr/>
          <p:nvPr/>
        </p:nvSpPr>
        <p:spPr>
          <a:xfrm>
            <a:off x="7831080" y="2039760"/>
            <a:ext cx="1800" cy="2954520"/>
          </a:xfrm>
          <a:prstGeom prst="line">
            <a:avLst/>
          </a:prstGeom>
          <a:ln w="28440">
            <a:solidFill>
              <a:srgbClr val="F28E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0" name="Picture 5"/>
          <p:cNvPicPr/>
          <p:nvPr/>
        </p:nvPicPr>
        <p:blipFill>
          <a:blip r:embed="rId3"/>
          <a:stretch/>
        </p:blipFill>
        <p:spPr>
          <a:xfrm>
            <a:off x="8853480" y="2851200"/>
            <a:ext cx="1309680" cy="1334880"/>
          </a:xfrm>
          <a:prstGeom prst="rect">
            <a:avLst/>
          </a:prstGeom>
          <a:ln>
            <a:noFill/>
          </a:ln>
        </p:spPr>
      </p:pic>
      <p:sp>
        <p:nvSpPr>
          <p:cNvPr id="121" name="CustomShape 5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6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24A06672-D1F3-4DF1-A83B-36C5856E0FDA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7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755720" y="2994120"/>
            <a:ext cx="5496120" cy="217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800" b="1" strike="noStrike" spc="-1" dirty="0">
                <a:solidFill>
                  <a:srgbClr val="000000"/>
                </a:solidFill>
                <a:latin typeface="Calibri"/>
              </a:rPr>
              <a:t>– эксперты 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– специалисты, имеющие многолетний опыт работы лицами целевой группы  и с членами их семей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838080" y="428760"/>
            <a:ext cx="7874280" cy="65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ДРУГИЕ УЧАСТНИКИ ПРОЕКТА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1928880" y="2039760"/>
            <a:ext cx="397512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Proxima Nova Cn Rg"/>
              </a:rPr>
              <a:t>Педагоги и психологи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Line 4"/>
          <p:cNvSpPr/>
          <p:nvPr/>
        </p:nvSpPr>
        <p:spPr>
          <a:xfrm>
            <a:off x="7831080" y="2039760"/>
            <a:ext cx="1800" cy="2954520"/>
          </a:xfrm>
          <a:prstGeom prst="line">
            <a:avLst/>
          </a:prstGeom>
          <a:ln w="28440">
            <a:solidFill>
              <a:srgbClr val="F28E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5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6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2705E1CE-8CF2-49F4-AB42-186C80AC6679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8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9" name="Picture 7"/>
          <p:cNvPicPr/>
          <p:nvPr/>
        </p:nvPicPr>
        <p:blipFill>
          <a:blip r:embed="rId3"/>
          <a:stretch/>
        </p:blipFill>
        <p:spPr>
          <a:xfrm>
            <a:off x="8712360" y="2671920"/>
            <a:ext cx="1455480" cy="145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614449" y="2586240"/>
            <a:ext cx="5496120" cy="255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800" b="1" strike="noStrike" spc="-1" dirty="0">
                <a:solidFill>
                  <a:srgbClr val="000000"/>
                </a:solidFill>
                <a:latin typeface="Calibri"/>
              </a:rPr>
              <a:t>– 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специалисты, имеющие опыт работы, но желающие получить новые навыки, ответы на вопросы, направления для дальнейшей работы и собственного развития.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Сопровождая одну из семей, имеют право посещения всех индивидуальных занятий любой семьи.</a:t>
            </a: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spcAft>
                <a:spcPts val="1423"/>
              </a:spcAft>
            </a:pP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1928880" y="1712825"/>
            <a:ext cx="397512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00"/>
                </a:solidFill>
                <a:latin typeface="Proxima Nova Cn Rg"/>
              </a:rPr>
              <a:t>Педагоги и психологи</a:t>
            </a:r>
            <a:endParaRPr lang="en-US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2" name="Line 3"/>
          <p:cNvSpPr/>
          <p:nvPr/>
        </p:nvSpPr>
        <p:spPr>
          <a:xfrm>
            <a:off x="7831080" y="2039760"/>
            <a:ext cx="1800" cy="2954520"/>
          </a:xfrm>
          <a:prstGeom prst="line">
            <a:avLst/>
          </a:prstGeom>
          <a:ln w="28440">
            <a:solidFill>
              <a:srgbClr val="F28E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4"/>
          <p:cNvSpPr/>
          <p:nvPr/>
        </p:nvSpPr>
        <p:spPr>
          <a:xfrm flipV="1">
            <a:off x="1195560" y="2075760"/>
            <a:ext cx="560160" cy="507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rgbClr val="38BD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5"/>
          <p:cNvSpPr/>
          <p:nvPr/>
        </p:nvSpPr>
        <p:spPr>
          <a:xfrm>
            <a:off x="9215280" y="6311880"/>
            <a:ext cx="2743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0B884776-A991-45FA-968B-115E58412C1B}" type="slidenum">
              <a:rPr lang="ru-RU" sz="1800" b="0" strike="noStrike" spc="-1">
                <a:solidFill>
                  <a:srgbClr val="000000"/>
                </a:solidFill>
                <a:latin typeface="Calibri"/>
                <a:ea typeface="Lucida Sans Unicode"/>
              </a:rPr>
              <a:t>9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5" name="Picture 7"/>
          <p:cNvPicPr/>
          <p:nvPr/>
        </p:nvPicPr>
        <p:blipFill>
          <a:blip r:embed="rId3"/>
          <a:stretch/>
        </p:blipFill>
        <p:spPr>
          <a:xfrm>
            <a:off x="8948880" y="2811600"/>
            <a:ext cx="2108160" cy="2108160"/>
          </a:xfrm>
          <a:prstGeom prst="rect">
            <a:avLst/>
          </a:prstGeom>
          <a:ln>
            <a:noFill/>
          </a:ln>
        </p:spPr>
      </p:pic>
      <p:sp>
        <p:nvSpPr>
          <p:cNvPr id="136" name="CustomShape 6"/>
          <p:cNvSpPr/>
          <p:nvPr/>
        </p:nvSpPr>
        <p:spPr>
          <a:xfrm>
            <a:off x="871560" y="476280"/>
            <a:ext cx="8112240" cy="57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Proxima Nova Cn Rg"/>
              </a:rPr>
              <a:t>ДРУГИЕ УЧАСТНИКИ ПРОЕКТА</a:t>
            </a:r>
            <a:endParaRPr lang="en-US" sz="4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38953</TotalTime>
  <Words>983</Words>
  <Application>Microsoft Office PowerPoint</Application>
  <PresentationFormat>Произвольный</PresentationFormat>
  <Paragraphs>191</Paragraphs>
  <Slides>27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Планируемые мероприятия проекта в 2020 году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Anna</dc:creator>
  <dc:description/>
  <cp:lastModifiedBy>Пользователь Windows</cp:lastModifiedBy>
  <cp:revision>441</cp:revision>
  <dcterms:modified xsi:type="dcterms:W3CDTF">2020-04-28T10:59:20Z</dcterms:modified>
  <dc:language>en-US</dc:language>
</cp:coreProperties>
</file>