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9" r:id="rId10"/>
    <p:sldId id="270" r:id="rId11"/>
    <p:sldId id="268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54" y="-149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79463-C29A-42E6-A4BD-E305F5EFF9DB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32253-C4BC-4A8E-B230-732497EB9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8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2253-C4BC-4A8E-B230-732497EB9A2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B30E0B-75DF-42C9-9852-7070BE162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D5BC760-7681-461C-917D-6F489AE5B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ECD444-FC6F-41F2-8D86-E6298799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39F0BC-8B21-4794-B496-C9C4B64C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C1A37D-E106-4CA8-8A1A-F86DAA07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8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4B525E-C2B4-4C94-BEA5-E8B76CD1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73170D7-D936-4FCB-917A-CD6D5C3EE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F0F29-1387-45E8-A622-450F3EF3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FDDEEB-5CF4-4683-9790-5CFD147D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6CF403-7861-421A-B35A-A0D03A01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3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E2293BA-9824-42C0-B69D-699351491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A7BAEBE-E3D4-494A-897C-0FA06D891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4F6D77-825B-44A5-A1E0-FB8B0C3A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6C7B65-6E22-46AA-88DF-F04136CB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436586-906D-464F-B0B7-6AF609A3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93B42B-E7DE-490A-AA1D-B45CE281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105608-B4EC-4A5B-B6EE-6A48049A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08CFB5-9936-4D25-8027-30854CC7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1C4217-9486-42D1-B509-F3ED7AA8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27B6867-855A-4696-BBFA-5EBF5D54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4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44CE06-F5D1-47CE-A8C8-0E9E1579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48512A2-D78B-49CF-97B8-E4CCB2877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F8F8F7-0880-4F20-8C20-DA2DAB1B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D55A80-3AA5-4DC5-B163-8ABBD9DA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C99C88-756A-4063-ACCC-1ECE383B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DFE30D-4574-4BD4-90F2-8466A93C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EA8FD3-6BD7-42DC-9718-6EBFB4D96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C6B27A1-7284-4AB8-836A-3867F976A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1FBD978-426D-4163-83DE-30A77351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13B45B9-8AF0-44D2-A128-E2D35BA8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519AC33-D0AB-47DD-A4DD-6F2D6F7B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5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4048D7-8017-454A-9B4D-B458B93C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238CC23-24C1-4AEF-9458-7D911FCB7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39ED390-D7E7-4A4F-BCCA-863F17D48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52F5BE4-81C0-4FF7-B145-1E369A79C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F190DAE-F499-4451-85C6-D5958A5A9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D54D630-7D5F-4A79-8A33-E885ABEE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D0E020A-BA2A-4A79-BBBB-1B70BBA9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ABBDD6A-C402-4AD7-9B45-2EAAA001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8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3DD92D-5170-45C6-BBC2-047157F3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3AD9DA0-7916-4FB1-BBE8-6655A2D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B7C5D96-1059-4716-BA9E-D22D100E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2765631-1F1B-47F6-8346-6DB2B3DE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9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4C8ADFF-493A-48EA-A38B-9044720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BC66D90-A000-484A-88CA-448546F6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D48FA51-9A2B-46F9-8421-CFA2C5CD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DBE06C-ED0A-4DC7-B67D-F0E99705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A4A8B0-CC61-4A4C-AE72-FBC377BA6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273EAC5-21B4-4B9E-8EDC-0011B7C2E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282EC6-E41B-4CAC-975F-705E3B49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A7EC95-269C-4574-AAD8-2D6CC90E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335E7CA-E4F9-4F48-AB42-A1F0E4BC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3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4A6821-CAA8-4924-B852-BEA7610A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CDA482F-601F-41B1-B739-EA0DD3781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21BB64D-6CD6-47C3-8028-7BF4B31DD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95DEE8F-C1BA-44AC-8D01-35FA0F4B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AFCC0A1-F0FC-4CEC-8645-78F632C4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93D555F-7A48-4082-944E-8BF92591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506D95-06E6-4CD9-9C22-CBED92AD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45B4C9-6772-4C77-A86E-59FBD4737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0A9231C-E4E8-4878-B148-760D0D869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0799-BAF4-4C81-A6E3-7CAB67DFA1A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676D75-96EB-4BE2-A2AC-19EF091C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42701D-B40C-41A1-BE36-7CD2DEFC6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3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vk.com/club130508782?w=wall-130508782_7222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s://vk.com/club130508782?w=wall-130508782_72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s://vk.com/club130508782?w=wall-130508782_7291" TargetMode="External"/><Relationship Id="rId4" Type="http://schemas.openxmlformats.org/officeDocument/2006/relationships/hyperlink" Target="https://vk.com/club130508782?w=wall-130508782_7220" TargetMode="Externa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30508782?w=wall-130508782_6691" TargetMode="External"/><Relationship Id="rId2" Type="http://schemas.openxmlformats.org/officeDocument/2006/relationships/hyperlink" Target="https://vk.com/club130508782?w=wall-130508782_67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bro.ru/organizations/10010408/inf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s://vk.com/club130508782?w=wall-130508782_7585/al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lub130508782?w=wall-130508782_7576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s://vk.com/club130508782?w=wall-130508782_74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130508782?w=wall-130508782_7546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s://vk.com/club130508782?w=wall-130508782_7457" TargetMode="Externa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vk.com/club130508782?w=wall-130508782_6838" TargetMode="External"/><Relationship Id="rId7" Type="http://schemas.openxmlformats.org/officeDocument/2006/relationships/hyperlink" Target="https://vk.com/club130508782?w=wall-130508782_6894" TargetMode="External"/><Relationship Id="rId2" Type="http://schemas.openxmlformats.org/officeDocument/2006/relationships/hyperlink" Target="https://vk.com/feed?section=search&amp;q=#%D0%91%D0%9B%D0%90%D0%93%D0%9E%D0%94%D0%90%D0%A0%D0%A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s://vk.com/club130508782?w=wall-130508782_6892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hyperlink" Target="https://vk.com/club130508782?w=wall-130508782_69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1DDA593-FA25-459F-A424-6B1E1A2B0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029324"/>
            <a:ext cx="12192000" cy="828675"/>
          </a:xfrm>
          <a:solidFill>
            <a:srgbClr val="FF0000"/>
          </a:solidFill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9AAD8C3B-6FF2-4362-AC78-0D81B2D6D28D}"/>
              </a:ext>
            </a:extLst>
          </p:cNvPr>
          <p:cNvSpPr txBox="1">
            <a:spLocks/>
          </p:cNvSpPr>
          <p:nvPr/>
        </p:nvSpPr>
        <p:spPr>
          <a:xfrm>
            <a:off x="181155" y="1545207"/>
            <a:ext cx="3968150" cy="3174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«Горячие сердца»</a:t>
            </a:r>
            <a:endParaRPr lang="ru-RU" sz="3300" b="1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endParaRPr lang="ru-RU" sz="3300" b="1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Муниципальное общеобразовательное учреждение </a:t>
            </a:r>
          </a:p>
          <a:p>
            <a:r>
              <a:rPr lang="ru-RU" sz="24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«Средняя школа № 4»</a:t>
            </a:r>
          </a:p>
          <a:p>
            <a:r>
              <a:rPr lang="ru-RU" sz="24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г. Богородицк </a:t>
            </a:r>
            <a:endParaRPr lang="ru-RU" sz="2400" b="1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98275DC0-55D0-4E35-BF01-99671619ED33}"/>
              </a:ext>
            </a:extLst>
          </p:cNvPr>
          <p:cNvSpPr txBox="1">
            <a:spLocks/>
          </p:cNvSpPr>
          <p:nvPr/>
        </p:nvSpPr>
        <p:spPr>
          <a:xfrm>
            <a:off x="7342155" y="1202307"/>
            <a:ext cx="4714294" cy="2820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Демкина Мария Юрьевна</a:t>
            </a:r>
            <a:endParaRPr lang="ru-RU" sz="2800" b="1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pPr algn="l"/>
            <a:endParaRPr lang="ru-RU" sz="2400" b="1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      </a:t>
            </a:r>
            <a:r>
              <a:rPr lang="en-US" sz="24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masha94a@mail.ru</a:t>
            </a:r>
            <a:endParaRPr lang="ru-RU" sz="2400" b="1" dirty="0" smtClean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pPr algn="l"/>
            <a:endParaRPr lang="en-US" sz="2400" b="1" dirty="0" smtClean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      </a:t>
            </a:r>
            <a:r>
              <a:rPr lang="en-US" sz="24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89539685533</a:t>
            </a:r>
            <a:endParaRPr lang="ru-RU" sz="2400" b="1" dirty="0" smtClean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pPr algn="l"/>
            <a:endParaRPr lang="en-US" sz="2400" b="1" dirty="0" smtClean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      </a:t>
            </a:r>
            <a:r>
              <a:rPr lang="en-US" sz="24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https://vk.com/id88773427</a:t>
            </a:r>
            <a:endParaRPr lang="ru-RU" sz="2400" b="1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aleks\Desktop\png-transparent-address-book-contact-contacts-email-mail-ru-mailru-square-address-book-providers-in-colors-icon-thumb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605" y="2355043"/>
            <a:ext cx="387353" cy="387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aleks\Desktop\w512h5121380376664MetroUIPhoneAl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847" y="2970073"/>
            <a:ext cx="464719" cy="464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aleks\Desktop\vk-2.jpg"/>
          <p:cNvPicPr>
            <a:picLocks noChangeAspect="1" noChangeArrowheads="1"/>
          </p:cNvPicPr>
          <p:nvPr/>
        </p:nvPicPr>
        <p:blipFill>
          <a:blip r:embed="rId4" cstate="print"/>
          <a:srcRect l="27992" t="2107" r="27991" b="427"/>
          <a:stretch>
            <a:fillRect/>
          </a:stretch>
        </p:blipFill>
        <p:spPr bwMode="auto">
          <a:xfrm>
            <a:off x="7479105" y="3614408"/>
            <a:ext cx="431320" cy="431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aleks\Desktop\эмблема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3032" y="1134733"/>
            <a:ext cx="3142386" cy="4338552"/>
          </a:xfrm>
          <a:prstGeom prst="rect">
            <a:avLst/>
          </a:prstGeom>
          <a:noFill/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2B38DA2-11D8-4CD9-8985-6AB38F03DBD0}"/>
              </a:ext>
            </a:extLst>
          </p:cNvPr>
          <p:cNvSpPr txBox="1">
            <a:spLocks/>
          </p:cNvSpPr>
          <p:nvPr/>
        </p:nvSpPr>
        <p:spPr>
          <a:xfrm>
            <a:off x="0" y="431137"/>
            <a:ext cx="12192000" cy="7035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600" b="1" smtClean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Волонтёрские отряды Первых</a:t>
            </a:r>
            <a:endParaRPr lang="ru-RU" sz="5600" b="1" dirty="0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idx="1"/>
          </p:nvPr>
        </p:nvSpPr>
        <p:spPr bwMode="auto">
          <a:xfrm>
            <a:off x="0" y="5228948"/>
            <a:ext cx="12192000" cy="1629052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/>
          <a:p>
            <a:pPr algn="l"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6553" y="138412"/>
            <a:ext cx="5501827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Акция «Подари книге жизнь»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https://vk.com/club130508782?w=wall-130508782_7217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https://vk.com/club130508782?w=wall-130508782_7222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45122" y="2154042"/>
            <a:ext cx="553068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Акция "Добрые дела в школе»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https://vk.com/club130508782?w=wall-130508782_7220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838024"/>
            <a:ext cx="550182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Юбилей школы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https://vk.com/club130508782?w=wall-130508782_7291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leks\Desktop\561_n2233108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6056" y="152398"/>
            <a:ext cx="2801571" cy="1575884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 l="31955" t="48972" r="53597" b="34022"/>
          <a:stretch>
            <a:fillRect/>
          </a:stretch>
        </p:blipFill>
        <p:spPr bwMode="auto">
          <a:xfrm>
            <a:off x="664029" y="2046516"/>
            <a:ext cx="1796143" cy="118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aleks\Desktop\2759875e5453fa82e2e54c8e000f31e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51715" y="3472654"/>
            <a:ext cx="1878149" cy="1589203"/>
          </a:xfrm>
          <a:prstGeom prst="rect">
            <a:avLst/>
          </a:prstGeom>
          <a:noFill/>
        </p:spPr>
      </p:pic>
      <p:pic>
        <p:nvPicPr>
          <p:cNvPr id="19" name="Picture 3" descr="C:\Users\aleks\Desktop\школа мероприятия\Новый точечный рисунок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52116" y="715648"/>
            <a:ext cx="3048000" cy="4204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554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en-US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33475" y="561974"/>
            <a:ext cx="70580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Акция  «Внуки по переписке»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https://vk.com/club130508782?w=wall-130508782_6781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3000" y="2815709"/>
            <a:ext cx="678180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Акция «Добрые крышечки»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https://vk.com/club130508782?w=wall-130508782_6691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leks\Desktop\aUGB0xhdrw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2475" y="2746375"/>
            <a:ext cx="2406650" cy="2406650"/>
          </a:xfrm>
          <a:prstGeom prst="rect">
            <a:avLst/>
          </a:prstGeom>
          <a:noFill/>
        </p:spPr>
      </p:pic>
      <p:pic>
        <p:nvPicPr>
          <p:cNvPr id="6147" name="Picture 3" descr="C:\Users\aleks\Desktop\3fef1549f4d36201fe37d465fa5aaf2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3425" y="285750"/>
            <a:ext cx="2400300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51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bg1"/>
                </a:solidFill>
              </a:rPr>
              <a:t>Присоединяйтесь!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152400" y="4086225"/>
            <a:ext cx="4270344" cy="892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https://dobro.ru/organizations/10010408/info</a:t>
            </a:r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6" name="Picture 5" descr="C:\Users\aleks\Desktop\эмблем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4" y="306058"/>
            <a:ext cx="2791543" cy="385415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0419" t="10241" r="10959" b="9583"/>
          <a:stretch>
            <a:fillRect/>
          </a:stretch>
        </p:blipFill>
        <p:spPr bwMode="auto">
          <a:xfrm>
            <a:off x="4675200" y="361950"/>
            <a:ext cx="6874531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58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aleks\Desktop\istockphoto-1133442835-612x612.jpg"/>
          <p:cNvPicPr>
            <a:picLocks noChangeAspect="1" noChangeArrowheads="1"/>
          </p:cNvPicPr>
          <p:nvPr/>
        </p:nvPicPr>
        <p:blipFill>
          <a:blip r:embed="rId3" cstate="print"/>
          <a:srcRect l="19870" t="17109" r="11223" b="22308"/>
          <a:stretch>
            <a:fillRect/>
          </a:stretch>
        </p:blipFill>
        <p:spPr bwMode="auto">
          <a:xfrm>
            <a:off x="448194" y="3855608"/>
            <a:ext cx="326381" cy="286952"/>
          </a:xfrm>
          <a:prstGeom prst="rect">
            <a:avLst/>
          </a:prstGeom>
          <a:noFill/>
        </p:spPr>
      </p:pic>
      <p:pic>
        <p:nvPicPr>
          <p:cNvPr id="13" name="Picture 4" descr="C:\Users\aleks\Desktop\istockphoto-1133442835-612x612.jpg"/>
          <p:cNvPicPr>
            <a:picLocks noChangeAspect="1" noChangeArrowheads="1"/>
          </p:cNvPicPr>
          <p:nvPr/>
        </p:nvPicPr>
        <p:blipFill>
          <a:blip r:embed="rId3" cstate="print"/>
          <a:srcRect l="19870" t="17109" r="11223" b="22308"/>
          <a:stretch>
            <a:fillRect/>
          </a:stretch>
        </p:blipFill>
        <p:spPr bwMode="auto">
          <a:xfrm>
            <a:off x="441746" y="3143444"/>
            <a:ext cx="326381" cy="286952"/>
          </a:xfrm>
          <a:prstGeom prst="rect">
            <a:avLst/>
          </a:prstGeom>
          <a:noFill/>
        </p:spPr>
      </p:pic>
      <p:pic>
        <p:nvPicPr>
          <p:cNvPr id="12" name="Picture 4" descr="C:\Users\aleks\Desktop\istockphoto-1133442835-612x612.jpg"/>
          <p:cNvPicPr>
            <a:picLocks noChangeAspect="1" noChangeArrowheads="1"/>
          </p:cNvPicPr>
          <p:nvPr/>
        </p:nvPicPr>
        <p:blipFill>
          <a:blip r:embed="rId3" cstate="print"/>
          <a:srcRect l="19870" t="17109" r="11223" b="22308"/>
          <a:stretch>
            <a:fillRect/>
          </a:stretch>
        </p:blipFill>
        <p:spPr bwMode="auto">
          <a:xfrm>
            <a:off x="432416" y="2789491"/>
            <a:ext cx="326381" cy="286952"/>
          </a:xfrm>
          <a:prstGeom prst="rect">
            <a:avLst/>
          </a:prstGeom>
          <a:noFill/>
        </p:spPr>
      </p:pic>
      <p:pic>
        <p:nvPicPr>
          <p:cNvPr id="2052" name="Picture 4" descr="C:\Users\aleks\Desktop\istockphoto-1133442835-612x612.jpg"/>
          <p:cNvPicPr>
            <a:picLocks noChangeAspect="1" noChangeArrowheads="1"/>
          </p:cNvPicPr>
          <p:nvPr/>
        </p:nvPicPr>
        <p:blipFill>
          <a:blip r:embed="rId3" cstate="print"/>
          <a:srcRect l="19870" t="17109" r="11223" b="22308"/>
          <a:stretch>
            <a:fillRect/>
          </a:stretch>
        </p:blipFill>
        <p:spPr bwMode="auto">
          <a:xfrm>
            <a:off x="434584" y="2038239"/>
            <a:ext cx="326381" cy="286952"/>
          </a:xfrm>
          <a:prstGeom prst="rect">
            <a:avLst/>
          </a:prstGeom>
          <a:noFill/>
        </p:spPr>
      </p:pic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86474"/>
            <a:ext cx="12192000" cy="771525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198408" y="175224"/>
            <a:ext cx="11818188" cy="10337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 Миссия отряда </a:t>
            </a:r>
            <a:r>
              <a:rPr lang="ru-RU" sz="24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внести вклад в физическое и нравственное оздоровление общества, сделать     			  жизнь окружающих светлее и ярче.</a:t>
            </a:r>
            <a:r>
              <a:rPr lang="ru-RU" sz="20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2780822-0FF4-407A-B5F2-8C1F95EDF900}"/>
              </a:ext>
            </a:extLst>
          </p:cNvPr>
          <p:cNvSpPr txBox="1">
            <a:spLocks/>
          </p:cNvSpPr>
          <p:nvPr/>
        </p:nvSpPr>
        <p:spPr>
          <a:xfrm>
            <a:off x="373636" y="2734717"/>
            <a:ext cx="6786290" cy="149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Направления деятельности </a:t>
            </a:r>
            <a:r>
              <a:rPr lang="ru-RU" sz="20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отряда:</a:t>
            </a:r>
          </a:p>
          <a:p>
            <a:pPr algn="just">
              <a:lnSpc>
                <a:spcPct val="150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и реализация проектов, программ, акций, призванных                       актуализировать приоритетные направления волонтерской деятельности;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разработка и проведение конкретных мероприятий;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взаимодействие с детскими и молодежными объединениями и организациями, заинтересованными в волонтерской деятельности;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информирование населения через средства массовой информации и сайт школы о целях и задачах своей деятельности, о мероприятиях, проводимых в рамках разработанных программ, проектов.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172374" y="3350550"/>
            <a:ext cx="5154228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08D19C9-B536-47C7-A78A-4427CAA1D6B4}"/>
              </a:ext>
            </a:extLst>
          </p:cNvPr>
          <p:cNvSpPr txBox="1">
            <a:spLocks/>
          </p:cNvSpPr>
          <p:nvPr/>
        </p:nvSpPr>
        <p:spPr>
          <a:xfrm>
            <a:off x="8952559" y="2297163"/>
            <a:ext cx="3135923" cy="915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https://vk.com/club130508782</a:t>
            </a:r>
            <a:endParaRPr lang="ru-RU" sz="1800" b="1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4AB3985-35FE-4162-8709-334BD1A545CB}"/>
              </a:ext>
            </a:extLst>
          </p:cNvPr>
          <p:cNvSpPr txBox="1">
            <a:spLocks/>
          </p:cNvSpPr>
          <p:nvPr/>
        </p:nvSpPr>
        <p:spPr>
          <a:xfrm>
            <a:off x="9109493" y="3503604"/>
            <a:ext cx="2941607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Количество участников </a:t>
            </a:r>
            <a:r>
              <a:rPr lang="ru-RU" sz="20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отряда: </a:t>
            </a:r>
            <a:r>
              <a:rPr lang="ru-RU" sz="20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30 </a:t>
            </a:r>
            <a:r>
              <a:rPr lang="ru-RU" sz="20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волонтеров</a:t>
            </a:r>
            <a:endParaRPr lang="ru-RU" sz="2000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</p:txBody>
      </p:sp>
      <p:pic>
        <p:nvPicPr>
          <p:cNvPr id="15" name="Picture 4" descr="C:\Users\aleks\Desktop\vk-2.jpg"/>
          <p:cNvPicPr>
            <a:picLocks noChangeAspect="1" noChangeArrowheads="1"/>
          </p:cNvPicPr>
          <p:nvPr/>
        </p:nvPicPr>
        <p:blipFill>
          <a:blip r:embed="rId4" cstate="print"/>
          <a:srcRect l="27992" t="2107" r="27991" b="427"/>
          <a:stretch>
            <a:fillRect/>
          </a:stretch>
        </p:blipFill>
        <p:spPr bwMode="auto">
          <a:xfrm>
            <a:off x="8069625" y="2308212"/>
            <a:ext cx="896046" cy="896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Users\aleks\Desktop\I96UGhrXZ2A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8061" y="3466584"/>
            <a:ext cx="1167474" cy="116747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870166" y="1926392"/>
            <a:ext cx="4157932" cy="27777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76950"/>
            <a:ext cx="12192000" cy="781050"/>
          </a:xfrm>
          <a:solidFill>
            <a:srgbClr val="FF0000"/>
          </a:solidFill>
        </p:spPr>
        <p:txBody>
          <a:bodyPr>
            <a:normAutofit fontScale="92500" lnSpcReduction="200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en-US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4425353" y="549395"/>
            <a:ext cx="3605839" cy="498606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9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  <a:r>
              <a:rPr lang="ru-RU" sz="9300" dirty="0" smtClean="0"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/>
            <a:endParaRPr lang="ru-RU" sz="9300" dirty="0" smtClean="0">
              <a:latin typeface="Monotype Corsiva" pitchFamily="66" charset="0"/>
              <a:cs typeface="Times New Roman" pitchFamily="18" charset="0"/>
            </a:endParaRPr>
          </a:p>
          <a:p>
            <a:endParaRPr lang="ru-RU" sz="2000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8000" dirty="0" smtClean="0">
                <a:latin typeface="Monotype Corsiva" pitchFamily="66" charset="0"/>
                <a:cs typeface="Times New Roman" pitchFamily="18" charset="0"/>
              </a:rPr>
              <a:t>« Возьми своё сердце.</a:t>
            </a:r>
            <a:br>
              <a:rPr lang="ru-RU" sz="80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8000" dirty="0" smtClean="0">
                <a:latin typeface="Monotype Corsiva" pitchFamily="66" charset="0"/>
                <a:cs typeface="Times New Roman" pitchFamily="18" charset="0"/>
              </a:rPr>
              <a:t>Зажги его смело,</a:t>
            </a:r>
            <a:br>
              <a:rPr lang="ru-RU" sz="80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8000" dirty="0" smtClean="0">
                <a:latin typeface="Monotype Corsiva" pitchFamily="66" charset="0"/>
                <a:cs typeface="Times New Roman" pitchFamily="18" charset="0"/>
              </a:rPr>
              <a:t>Отдай его людям,</a:t>
            </a:r>
            <a:br>
              <a:rPr lang="ru-RU" sz="80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8000" dirty="0" smtClean="0">
                <a:latin typeface="Monotype Corsiva" pitchFamily="66" charset="0"/>
                <a:cs typeface="Times New Roman" pitchFamily="18" charset="0"/>
              </a:rPr>
              <a:t>Чтоб вечно горело!»</a:t>
            </a:r>
            <a:endParaRPr lang="ru-RU" sz="8000" dirty="0">
              <a:latin typeface="Monotype Corsiva" pitchFamily="66" charset="0"/>
              <a:ea typeface="Noto Sans" panose="020B0502040504020204" pitchFamily="34" charset="0"/>
              <a:cs typeface="Times New Roman" pitchFamily="18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</a:p>
        </p:txBody>
      </p:sp>
      <p:pic>
        <p:nvPicPr>
          <p:cNvPr id="7" name="Picture 5" descr="C:\Users\aleks\Desktop\эмблем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18" y="428625"/>
            <a:ext cx="3772115" cy="5207990"/>
          </a:xfrm>
          <a:prstGeom prst="rect">
            <a:avLst/>
          </a:prstGeom>
          <a:noFill/>
        </p:spPr>
      </p:pic>
      <p:pic>
        <p:nvPicPr>
          <p:cNvPr id="3074" name="Picture 2" descr="C:\Users\aleks\Desktop\Новый точечный рисунок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97">
            <a:off x="8370439" y="1178834"/>
            <a:ext cx="3497944" cy="3674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88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aleks\Desktop\istockphoto-1133442835-612x612.jpg"/>
          <p:cNvPicPr>
            <a:picLocks noChangeAspect="1" noChangeArrowheads="1"/>
          </p:cNvPicPr>
          <p:nvPr/>
        </p:nvPicPr>
        <p:blipFill>
          <a:blip r:embed="rId2" cstate="print"/>
          <a:srcRect l="19870" t="17109" r="11223" b="22308"/>
          <a:stretch>
            <a:fillRect/>
          </a:stretch>
        </p:blipFill>
        <p:spPr bwMode="auto">
          <a:xfrm>
            <a:off x="1439494" y="3981450"/>
            <a:ext cx="598856" cy="526510"/>
          </a:xfrm>
          <a:prstGeom prst="rect">
            <a:avLst/>
          </a:prstGeom>
          <a:noFill/>
        </p:spPr>
      </p:pic>
      <p:pic>
        <p:nvPicPr>
          <p:cNvPr id="14" name="Picture 4" descr="C:\Users\aleks\Desktop\istockphoto-1133442835-612x612.jpg"/>
          <p:cNvPicPr>
            <a:picLocks noChangeAspect="1" noChangeArrowheads="1"/>
          </p:cNvPicPr>
          <p:nvPr/>
        </p:nvPicPr>
        <p:blipFill>
          <a:blip r:embed="rId2" cstate="print"/>
          <a:srcRect l="19870" t="17109" r="11223" b="22308"/>
          <a:stretch>
            <a:fillRect/>
          </a:stretch>
        </p:blipFill>
        <p:spPr bwMode="auto">
          <a:xfrm>
            <a:off x="1506169" y="2076450"/>
            <a:ext cx="598856" cy="526510"/>
          </a:xfrm>
          <a:prstGeom prst="rect">
            <a:avLst/>
          </a:prstGeom>
          <a:noFill/>
        </p:spPr>
      </p:pic>
      <p:pic>
        <p:nvPicPr>
          <p:cNvPr id="11" name="Picture 4" descr="C:\Users\aleks\Desktop\istockphoto-1133442835-612x612.jpg"/>
          <p:cNvPicPr>
            <a:picLocks noChangeAspect="1" noChangeArrowheads="1"/>
          </p:cNvPicPr>
          <p:nvPr/>
        </p:nvPicPr>
        <p:blipFill>
          <a:blip r:embed="rId2" cstate="print"/>
          <a:srcRect l="19870" t="17109" r="11223" b="22308"/>
          <a:stretch>
            <a:fillRect/>
          </a:stretch>
        </p:blipFill>
        <p:spPr bwMode="auto">
          <a:xfrm>
            <a:off x="1544269" y="1047750"/>
            <a:ext cx="598856" cy="526510"/>
          </a:xfrm>
          <a:prstGeom prst="rect">
            <a:avLst/>
          </a:prstGeom>
          <a:noFill/>
        </p:spPr>
      </p:pic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en-US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19175" y="2646083"/>
            <a:ext cx="121920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Закон 00 (закон пунктуальности)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Закон поднятой руки(если член отряда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поднял руку, то все должны на него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обратить внимание)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ОППД (отвергаешь - предлагай,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предлагаешь - действуй)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5122" name="Picture 2" descr="C:\Users\aleks\Desktop\эмблема.bmp"/>
          <p:cNvPicPr>
            <a:picLocks noChangeAspect="1" noChangeArrowheads="1"/>
          </p:cNvPicPr>
          <p:nvPr/>
        </p:nvPicPr>
        <p:blipFill>
          <a:blip r:embed="rId3" cstate="print"/>
          <a:srcRect b="14388"/>
          <a:stretch>
            <a:fillRect/>
          </a:stretch>
        </p:blipFill>
        <p:spPr bwMode="auto">
          <a:xfrm>
            <a:off x="9472312" y="2386012"/>
            <a:ext cx="2719688" cy="283368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Законы волонтерского отряда «Горячие сердца»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577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aleks\Desktop\istockphoto-1133442835-612x612.jpg"/>
          <p:cNvPicPr>
            <a:picLocks noChangeAspect="1" noChangeArrowheads="1"/>
          </p:cNvPicPr>
          <p:nvPr/>
        </p:nvPicPr>
        <p:blipFill>
          <a:blip r:embed="rId2" cstate="print"/>
          <a:srcRect l="19870" t="17109" r="11223" b="22308"/>
          <a:stretch>
            <a:fillRect/>
          </a:stretch>
        </p:blipFill>
        <p:spPr bwMode="auto">
          <a:xfrm>
            <a:off x="517007" y="1359799"/>
            <a:ext cx="598856" cy="526510"/>
          </a:xfrm>
          <a:prstGeom prst="rect">
            <a:avLst/>
          </a:prstGeom>
          <a:noFill/>
        </p:spPr>
      </p:pic>
      <p:pic>
        <p:nvPicPr>
          <p:cNvPr id="9" name="Picture 4" descr="C:\Users\aleks\Desktop\istockphoto-1133442835-612x612.jpg"/>
          <p:cNvPicPr>
            <a:picLocks noChangeAspect="1" noChangeArrowheads="1"/>
          </p:cNvPicPr>
          <p:nvPr/>
        </p:nvPicPr>
        <p:blipFill>
          <a:blip r:embed="rId2" cstate="print"/>
          <a:srcRect l="19870" t="17109" r="11223" b="22308"/>
          <a:stretch>
            <a:fillRect/>
          </a:stretch>
        </p:blipFill>
        <p:spPr bwMode="auto">
          <a:xfrm>
            <a:off x="3654147" y="6331490"/>
            <a:ext cx="598856" cy="526510"/>
          </a:xfrm>
          <a:prstGeom prst="rect">
            <a:avLst/>
          </a:prstGeom>
          <a:noFill/>
        </p:spPr>
      </p:pic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525" y="5244796"/>
            <a:ext cx="12192000" cy="16290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12192000" cy="719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Noto Sans" panose="020B0502040504020204" pitchFamily="34" charset="0"/>
                <a:cs typeface="Noto Sans" panose="020B0502040504020204" pitchFamily="34" charset="0"/>
              </a:rPr>
              <a:t>Система обучения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ea typeface="Noto Sans" panose="020B0502040504020204" pitchFamily="34" charset="0"/>
                <a:cs typeface="Noto Sans" panose="020B0502040504020204" pitchFamily="34" charset="0"/>
              </a:rPr>
              <a:t>участников отряда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66BA42C4-14BC-44E1-89A5-BCFD17A6C5D2}"/>
              </a:ext>
            </a:extLst>
          </p:cNvPr>
          <p:cNvSpPr txBox="1">
            <a:spLocks/>
          </p:cNvSpPr>
          <p:nvPr/>
        </p:nvSpPr>
        <p:spPr>
          <a:xfrm>
            <a:off x="439947" y="4002828"/>
            <a:ext cx="6521390" cy="1238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0" y="2205488"/>
            <a:ext cx="12192000" cy="719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       </a:t>
            </a:r>
            <a:endParaRPr lang="ru-RU" sz="2400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</p:txBody>
      </p:sp>
      <p:pic>
        <p:nvPicPr>
          <p:cNvPr id="10" name="Picture 4" descr="C:\Users\aleks\Desktop\istockphoto-1133442835-612x612.jpg"/>
          <p:cNvPicPr>
            <a:picLocks noChangeAspect="1" noChangeArrowheads="1"/>
          </p:cNvPicPr>
          <p:nvPr/>
        </p:nvPicPr>
        <p:blipFill>
          <a:blip r:embed="rId2" cstate="print"/>
          <a:srcRect l="19870" t="17109" r="11223" b="22308"/>
          <a:stretch>
            <a:fillRect/>
          </a:stretch>
        </p:blipFill>
        <p:spPr bwMode="auto">
          <a:xfrm>
            <a:off x="528509" y="2458230"/>
            <a:ext cx="598856" cy="526510"/>
          </a:xfrm>
          <a:prstGeom prst="rect">
            <a:avLst/>
          </a:prstGeom>
          <a:noFill/>
        </p:spPr>
      </p:pic>
      <p:pic>
        <p:nvPicPr>
          <p:cNvPr id="12" name="Picture 4" descr="C:\Users\aleks\Desktop\istockphoto-1133442835-612x612.jpg"/>
          <p:cNvPicPr>
            <a:picLocks noChangeAspect="1" noChangeArrowheads="1"/>
          </p:cNvPicPr>
          <p:nvPr/>
        </p:nvPicPr>
        <p:blipFill>
          <a:blip r:embed="rId2" cstate="print"/>
          <a:srcRect l="19870" t="17109" r="11223" b="22308"/>
          <a:stretch>
            <a:fillRect/>
          </a:stretch>
        </p:blipFill>
        <p:spPr bwMode="auto">
          <a:xfrm>
            <a:off x="508380" y="531664"/>
            <a:ext cx="598856" cy="52651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727849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               Первоначальное обучение проводится при вступлении в отряд и включает в себя ознакомление с правилами и принципами работы, а также предоставление базовых знаний, которые необходимы ля выполнения задач. </a:t>
            </a:r>
          </a:p>
          <a:p>
            <a:r>
              <a:rPr lang="ru-RU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        </a:t>
            </a:r>
          </a:p>
          <a:p>
            <a:r>
              <a:rPr lang="ru-RU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	Для дальнейшего развития участников волонтерского отряда предусмотрены специализированные тренинги и курсы. Такие мероприятия могут предоставить дополнительные знания и навыки, которые позволят волонтерам лучше выполнять свои обязанности. </a:t>
            </a:r>
          </a:p>
          <a:p>
            <a:endParaRPr lang="ru-RU" dirty="0" smtClean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	Одним из важных аспектов системы обучения является практика. Волонтеры имеют возможность участвовать в реальных проектах и мероприятиях, чтоб применять свои знания и навыки на практике.</a:t>
            </a:r>
            <a:endParaRPr lang="ru-RU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leks\Desktop\In_progress_concept.jpg"/>
          <p:cNvPicPr>
            <a:picLocks noChangeAspect="1" noChangeArrowheads="1"/>
          </p:cNvPicPr>
          <p:nvPr/>
        </p:nvPicPr>
        <p:blipFill>
          <a:blip r:embed="rId2" cstate="print"/>
          <a:srcRect l="7024" t="8527" r="8309" b="12278"/>
          <a:stretch>
            <a:fillRect/>
          </a:stretch>
        </p:blipFill>
        <p:spPr bwMode="auto">
          <a:xfrm>
            <a:off x="7987934" y="1057276"/>
            <a:ext cx="4175067" cy="3905250"/>
          </a:xfrm>
          <a:prstGeom prst="rect">
            <a:avLst/>
          </a:prstGeom>
          <a:noFill/>
        </p:spPr>
      </p:pic>
      <p:pic>
        <p:nvPicPr>
          <p:cNvPr id="13" name="Picture 4" descr="C:\Users\aleks\Desktop\istockphoto-1133442835-612x612.jpg"/>
          <p:cNvPicPr>
            <a:picLocks noChangeAspect="1" noChangeArrowheads="1"/>
          </p:cNvPicPr>
          <p:nvPr/>
        </p:nvPicPr>
        <p:blipFill>
          <a:blip r:embed="rId3" cstate="print"/>
          <a:srcRect l="19870" t="17109" r="11223" b="22308"/>
          <a:stretch>
            <a:fillRect/>
          </a:stretch>
        </p:blipFill>
        <p:spPr bwMode="auto">
          <a:xfrm>
            <a:off x="787302" y="3550309"/>
            <a:ext cx="598856" cy="526510"/>
          </a:xfrm>
          <a:prstGeom prst="rect">
            <a:avLst/>
          </a:prstGeom>
          <a:noFill/>
        </p:spPr>
      </p:pic>
      <p:pic>
        <p:nvPicPr>
          <p:cNvPr id="14" name="Picture 4" descr="C:\Users\aleks\Desktop\istockphoto-1133442835-612x612.jpg"/>
          <p:cNvPicPr>
            <a:picLocks noChangeAspect="1" noChangeArrowheads="1"/>
          </p:cNvPicPr>
          <p:nvPr/>
        </p:nvPicPr>
        <p:blipFill>
          <a:blip r:embed="rId3" cstate="print"/>
          <a:srcRect l="19870" t="17109" r="11223" b="22308"/>
          <a:stretch>
            <a:fillRect/>
          </a:stretch>
        </p:blipFill>
        <p:spPr bwMode="auto">
          <a:xfrm>
            <a:off x="776699" y="2698451"/>
            <a:ext cx="598856" cy="526510"/>
          </a:xfrm>
          <a:prstGeom prst="rect">
            <a:avLst/>
          </a:prstGeom>
          <a:noFill/>
        </p:spPr>
      </p:pic>
      <p:pic>
        <p:nvPicPr>
          <p:cNvPr id="15" name="Picture 4" descr="C:\Users\aleks\Desktop\istockphoto-1133442835-612x612.jpg"/>
          <p:cNvPicPr>
            <a:picLocks noChangeAspect="1" noChangeArrowheads="1"/>
          </p:cNvPicPr>
          <p:nvPr/>
        </p:nvPicPr>
        <p:blipFill>
          <a:blip r:embed="rId3" cstate="print"/>
          <a:srcRect l="19870" t="17109" r="11223" b="22308"/>
          <a:stretch>
            <a:fillRect/>
          </a:stretch>
        </p:blipFill>
        <p:spPr bwMode="auto">
          <a:xfrm>
            <a:off x="823245" y="4389588"/>
            <a:ext cx="598856" cy="526510"/>
          </a:xfrm>
          <a:prstGeom prst="rect">
            <a:avLst/>
          </a:prstGeom>
          <a:noFill/>
        </p:spPr>
      </p:pic>
      <p:pic>
        <p:nvPicPr>
          <p:cNvPr id="12" name="Picture 4" descr="C:\Users\aleks\Desktop\istockphoto-1133442835-612x612.jpg"/>
          <p:cNvPicPr>
            <a:picLocks noChangeAspect="1" noChangeArrowheads="1"/>
          </p:cNvPicPr>
          <p:nvPr/>
        </p:nvPicPr>
        <p:blipFill>
          <a:blip r:embed="rId3" cstate="print"/>
          <a:srcRect l="19870" t="17109" r="11223" b="22308"/>
          <a:stretch>
            <a:fillRect/>
          </a:stretch>
        </p:blipFill>
        <p:spPr bwMode="auto">
          <a:xfrm>
            <a:off x="758547" y="1906797"/>
            <a:ext cx="598856" cy="526510"/>
          </a:xfrm>
          <a:prstGeom prst="rect">
            <a:avLst/>
          </a:prstGeom>
          <a:noFill/>
        </p:spPr>
      </p:pic>
      <p:pic>
        <p:nvPicPr>
          <p:cNvPr id="11" name="Picture 4" descr="C:\Users\aleks\Desktop\istockphoto-1133442835-612x612.jpg"/>
          <p:cNvPicPr>
            <a:picLocks noChangeAspect="1" noChangeArrowheads="1"/>
          </p:cNvPicPr>
          <p:nvPr/>
        </p:nvPicPr>
        <p:blipFill>
          <a:blip r:embed="rId3" cstate="print"/>
          <a:srcRect l="19870" t="17109" r="11223" b="22308"/>
          <a:stretch>
            <a:fillRect/>
          </a:stretch>
        </p:blipFill>
        <p:spPr bwMode="auto">
          <a:xfrm>
            <a:off x="752795" y="1064284"/>
            <a:ext cx="598856" cy="526510"/>
          </a:xfrm>
          <a:prstGeom prst="rect">
            <a:avLst/>
          </a:prstGeom>
          <a:noFill/>
        </p:spPr>
      </p:pic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139629" y="0"/>
            <a:ext cx="11833836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  <a:ea typeface="Noto Sans" panose="020B0502040504020204" pitchFamily="34" charset="0"/>
                <a:cs typeface="Noto Sans" panose="020B0502040504020204" pitchFamily="34" charset="0"/>
              </a:rPr>
              <a:t>Система </a:t>
            </a:r>
            <a:r>
              <a:rPr lang="ru-RU" sz="3200" dirty="0">
                <a:solidFill>
                  <a:srgbClr val="FF0000"/>
                </a:solidFill>
                <a:latin typeface="Monotype Corsiva" pitchFamily="66" charset="0"/>
                <a:ea typeface="Noto Sans" panose="020B0502040504020204" pitchFamily="34" charset="0"/>
                <a:cs typeface="Noto Sans" panose="020B0502040504020204" pitchFamily="34" charset="0"/>
              </a:rPr>
              <a:t>работы с индивидуальными целями членов 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  <a:ea typeface="Noto Sans" panose="020B0502040504020204" pitchFamily="34" charset="0"/>
                <a:cs typeface="Noto Sans" panose="020B0502040504020204" pitchFamily="34" charset="0"/>
              </a:rPr>
              <a:t>волонтерского отряда</a:t>
            </a:r>
            <a:endParaRPr lang="ru-RU" sz="3200" dirty="0">
              <a:solidFill>
                <a:srgbClr val="FF0000"/>
              </a:solidFill>
              <a:latin typeface="Monotype Corsiva" pitchFamily="66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8723C2E-9688-4498-A036-9CA9AEE5AD7A}"/>
              </a:ext>
            </a:extLst>
          </p:cNvPr>
          <p:cNvSpPr txBox="1">
            <a:spLocks/>
          </p:cNvSpPr>
          <p:nvPr/>
        </p:nvSpPr>
        <p:spPr>
          <a:xfrm>
            <a:off x="345223" y="2658867"/>
            <a:ext cx="8055827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	Провести индивидуальное собеседование или  опрос, чтобы узнать о целях и мотивации каждого волонтера. </a:t>
            </a:r>
          </a:p>
          <a:p>
            <a:endParaRPr lang="ru-RU" sz="2000" dirty="0" smtClean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	Индивидуальные цели могут быть включены в общий план работы отряда. </a:t>
            </a:r>
          </a:p>
          <a:p>
            <a:endParaRPr lang="ru-RU" sz="2000" dirty="0" smtClean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	Определить шаги, необходимые для достижения этих целей и установить сроки их выполнения. </a:t>
            </a:r>
          </a:p>
          <a:p>
            <a:endParaRPr lang="ru-RU" sz="2000" dirty="0" smtClean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	Регулярные встречи и обратная связь с волонтерами позволяют отслеживать прогресс в достижении индивидуальных целей. </a:t>
            </a:r>
          </a:p>
          <a:p>
            <a:endParaRPr lang="ru-RU" sz="2000" dirty="0" smtClean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	Важно предоставить возможность волонтерам делиться своими успехами и обсуждать возникающие проблемы или трудности.</a:t>
            </a:r>
            <a:endParaRPr lang="ru-RU" sz="2000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5" y="0"/>
            <a:ext cx="12049125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Добро. Университеты.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7050" y="981760"/>
            <a:ext cx="7600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https://vk.com/club130508782?w=wall-130508782_7585%2Fall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82" name="Picture 10" descr="C:\Users\aleks\Desktop\сертификаты\бедняко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0212" y="2495550"/>
            <a:ext cx="1928814" cy="1456675"/>
          </a:xfrm>
          <a:prstGeom prst="rect">
            <a:avLst/>
          </a:prstGeom>
          <a:noFill/>
        </p:spPr>
      </p:pic>
      <p:pic>
        <p:nvPicPr>
          <p:cNvPr id="3083" name="Picture 11" descr="C:\Users\aleks\Desktop\сертификаты\гульцев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26" y="3467100"/>
            <a:ext cx="1990798" cy="1409700"/>
          </a:xfrm>
          <a:prstGeom prst="rect">
            <a:avLst/>
          </a:prstGeom>
          <a:noFill/>
        </p:spPr>
      </p:pic>
      <p:pic>
        <p:nvPicPr>
          <p:cNvPr id="3084" name="Picture 12" descr="C:\Users\aleks\Desktop\сертификаты\демки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2350" y="1547055"/>
            <a:ext cx="1942500" cy="1401757"/>
          </a:xfrm>
          <a:prstGeom prst="rect">
            <a:avLst/>
          </a:prstGeom>
          <a:noFill/>
        </p:spPr>
      </p:pic>
      <p:pic>
        <p:nvPicPr>
          <p:cNvPr id="3085" name="Picture 13" descr="C:\Users\aleks\Desktop\сертификаты\ильичев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7" y="2500313"/>
            <a:ext cx="1963658" cy="1395412"/>
          </a:xfrm>
          <a:prstGeom prst="rect">
            <a:avLst/>
          </a:prstGeom>
          <a:noFill/>
        </p:spPr>
      </p:pic>
      <p:pic>
        <p:nvPicPr>
          <p:cNvPr id="3086" name="Picture 14" descr="C:\Users\aleks\Desktop\сертификаты\козлов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4889" y="1581150"/>
            <a:ext cx="2016767" cy="1409700"/>
          </a:xfrm>
          <a:prstGeom prst="rect">
            <a:avLst/>
          </a:prstGeom>
          <a:noFill/>
        </p:spPr>
      </p:pic>
      <p:pic>
        <p:nvPicPr>
          <p:cNvPr id="3087" name="Picture 15" descr="C:\Users\aleks\Desktop\сертификаты\марков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412" y="3457574"/>
            <a:ext cx="1947863" cy="1379997"/>
          </a:xfrm>
          <a:prstGeom prst="rect">
            <a:avLst/>
          </a:prstGeom>
          <a:noFill/>
        </p:spPr>
      </p:pic>
      <p:pic>
        <p:nvPicPr>
          <p:cNvPr id="3088" name="Picture 16" descr="C:\Users\aleks\Desktop\сертификаты\поволяев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05650" y="1581150"/>
            <a:ext cx="1981200" cy="1390508"/>
          </a:xfrm>
          <a:prstGeom prst="rect">
            <a:avLst/>
          </a:prstGeom>
          <a:noFill/>
        </p:spPr>
      </p:pic>
      <p:pic>
        <p:nvPicPr>
          <p:cNvPr id="3089" name="Picture 17" descr="C:\Users\aleks\Desktop\сертификаты\саченко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1362" y="3414949"/>
            <a:ext cx="1985963" cy="1409739"/>
          </a:xfrm>
          <a:prstGeom prst="rect">
            <a:avLst/>
          </a:prstGeom>
          <a:noFill/>
        </p:spPr>
      </p:pic>
      <p:pic>
        <p:nvPicPr>
          <p:cNvPr id="23" name="Picture 2" descr="C:\Users\aleks\Desktop\сертификаты\1Ta3unyusUw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2512" y="5229226"/>
            <a:ext cx="1919287" cy="1342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10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923924"/>
            <a:ext cx="2619374" cy="8572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Noto Sans" panose="020B0502040504020204" pitchFamily="34" charset="0"/>
                <a:cs typeface="Noto Sans" panose="020B0502040504020204" pitchFamily="34" charset="0"/>
              </a:rPr>
              <a:t>«Синичкин день»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234519" y="714142"/>
            <a:ext cx="8208145" cy="26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170" y="2234684"/>
            <a:ext cx="5582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https://vk.com/club130508782?w=wall-130508782_7402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aleks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 b="19663"/>
          <a:stretch>
            <a:fillRect/>
          </a:stretch>
        </p:blipFill>
        <p:spPr bwMode="auto">
          <a:xfrm>
            <a:off x="3290888" y="171450"/>
            <a:ext cx="1800225" cy="204311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4695" y="4749284"/>
            <a:ext cx="5582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https://vk.com/club130508782?w=wall-130508782_7457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06B30485-D9BE-443E-8715-3EC1BCF34472}"/>
              </a:ext>
            </a:extLst>
          </p:cNvPr>
          <p:cNvSpPr txBox="1">
            <a:spLocks/>
          </p:cNvSpPr>
          <p:nvPr/>
        </p:nvSpPr>
        <p:spPr>
          <a:xfrm>
            <a:off x="590551" y="3476624"/>
            <a:ext cx="2619374" cy="85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Noto Sans" panose="020B0502040504020204" pitchFamily="34" charset="0"/>
                <a:cs typeface="Noto Sans" panose="020B0502040504020204" pitchFamily="34" charset="0"/>
              </a:rPr>
              <a:t>День памяти Владислава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Noto Sans" panose="020B0502040504020204" pitchFamily="34" charset="0"/>
                <a:cs typeface="Noto Sans" panose="020B0502040504020204" pitchFamily="34" charset="0"/>
              </a:rPr>
              <a:t>Шрамко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051" name="Picture 3" descr="C:\Users\aleks\Desktop\Без названия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7089" y="3100389"/>
            <a:ext cx="2100262" cy="148670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400220" y="2196584"/>
            <a:ext cx="5582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https://vk.com/club130508782?w=wall-130508782_7546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06B30485-D9BE-443E-8715-3EC1BCF34472}"/>
              </a:ext>
            </a:extLst>
          </p:cNvPr>
          <p:cNvSpPr txBox="1">
            <a:spLocks/>
          </p:cNvSpPr>
          <p:nvPr/>
        </p:nvSpPr>
        <p:spPr>
          <a:xfrm>
            <a:off x="6334126" y="1038224"/>
            <a:ext cx="2619374" cy="85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Noto Sans" panose="020B0502040504020204" pitchFamily="34" charset="0"/>
                <a:cs typeface="Noto Sans" panose="020B0502040504020204" pitchFamily="34" charset="0"/>
              </a:rPr>
              <a:t>День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Noto Sans" panose="020B0502040504020204" pitchFamily="34" charset="0"/>
                <a:cs typeface="Noto Sans" panose="020B0502040504020204" pitchFamily="34" charset="0"/>
              </a:rPr>
              <a:t>Здоровья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052" name="Picture 4" descr="C:\Users\aleks\Desktop\SjtA7GEUL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3500" y="609601"/>
            <a:ext cx="2805113" cy="134428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343070" y="4739759"/>
            <a:ext cx="5582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https://vk.com/club130508782?w=wall-130508782_7576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06B30485-D9BE-443E-8715-3EC1BCF34472}"/>
              </a:ext>
            </a:extLst>
          </p:cNvPr>
          <p:cNvSpPr txBox="1">
            <a:spLocks/>
          </p:cNvSpPr>
          <p:nvPr/>
        </p:nvSpPr>
        <p:spPr>
          <a:xfrm>
            <a:off x="6753226" y="3486149"/>
            <a:ext cx="2619374" cy="85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Noto Sans" panose="020B0502040504020204" pitchFamily="34" charset="0"/>
                <a:cs typeface="Noto Sans" panose="020B0502040504020204" pitchFamily="34" charset="0"/>
              </a:rPr>
              <a:t>День Матери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053" name="Picture 5" descr="C:\Users\aleks\Desktop\41180032.jpg"/>
          <p:cNvPicPr>
            <a:picLocks noChangeAspect="1" noChangeArrowheads="1"/>
          </p:cNvPicPr>
          <p:nvPr/>
        </p:nvPicPr>
        <p:blipFill>
          <a:blip r:embed="rId9" cstate="print"/>
          <a:srcRect r="46833"/>
          <a:stretch>
            <a:fillRect/>
          </a:stretch>
        </p:blipFill>
        <p:spPr bwMode="auto">
          <a:xfrm>
            <a:off x="9398589" y="2755966"/>
            <a:ext cx="1983785" cy="1958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5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idx="1"/>
          </p:nvPr>
        </p:nvSpPr>
        <p:spPr bwMode="auto">
          <a:xfrm>
            <a:off x="0" y="5228948"/>
            <a:ext cx="12192000" cy="1629052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/>
          <a:p>
            <a:pPr algn="l">
              <a:defRPr/>
            </a:pPr>
            <a:endParaRPr lang="ru-RU" dirty="0"/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2501659" y="448575"/>
            <a:ext cx="7526382" cy="1264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Всероссийская акция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#БЛАГОДАРЮ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https://vk.com/club130508782?w=wall-130508782_6838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leks\Desktop\eqcd6fj6c3mbgu3tj1rjrekckyjg5q9u.jpg"/>
          <p:cNvPicPr>
            <a:picLocks noChangeAspect="1" noChangeArrowheads="1"/>
          </p:cNvPicPr>
          <p:nvPr/>
        </p:nvPicPr>
        <p:blipFill>
          <a:blip r:embed="rId4" cstate="print"/>
          <a:srcRect l="3005" t="46964" r="70745" b="28292"/>
          <a:stretch>
            <a:fillRect/>
          </a:stretch>
        </p:blipFill>
        <p:spPr bwMode="auto">
          <a:xfrm>
            <a:off x="9267092" y="103518"/>
            <a:ext cx="2413074" cy="1279459"/>
          </a:xfrm>
          <a:prstGeom prst="rect">
            <a:avLst/>
          </a:prstGeom>
          <a:noFill/>
        </p:spPr>
      </p:pic>
      <p:sp>
        <p:nvSpPr>
          <p:cNvPr id="8" name="Заголовок 1"/>
          <p:cNvSpPr txBox="1"/>
          <p:nvPr/>
        </p:nvSpPr>
        <p:spPr bwMode="auto">
          <a:xfrm>
            <a:off x="2009954" y="1368724"/>
            <a:ext cx="5709081" cy="1264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Концерт ко Дню учителя</a:t>
            </a:r>
          </a:p>
          <a:p>
            <a:pPr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https://vk.com/club130508782?w=wall-130508782_6892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leks\Desktop\24d71651-1d39-40ab-ac80-f0cd5ac3a7cd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45273"/>
            <a:ext cx="1850186" cy="11563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9962" y="2545595"/>
            <a:ext cx="550182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День самоуправления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https://vk.com/club130508782?w=wall-130508782_6894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aleks\Desktop\samoup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35375" y="2376098"/>
            <a:ext cx="2516727" cy="112578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94296" y="4158734"/>
            <a:ext cx="550182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Акция «письмо солдату»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https://vk.com/club130508782?w=wall-130508782_6988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aleks\Desktop\1Tx3Wntzh6U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0694" y="3380777"/>
            <a:ext cx="1647767" cy="1649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57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291</Words>
  <Application>Microsoft Office PowerPoint</Application>
  <PresentationFormat>Произвольный</PresentationFormat>
  <Paragraphs>98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          Закон 00 (закон пунктуальности)            Закон поднятой руки(если член отряда   поднял руку, то все должны на него   обратить внимание)           ОППД (отвергаешь - предлагай,   предлагаешь - действуй)  </vt:lpstr>
      <vt:lpstr>Презентация PowerPoint</vt:lpstr>
      <vt:lpstr>Презентация PowerPoint</vt:lpstr>
      <vt:lpstr>Добро. Университеты.</vt:lpstr>
      <vt:lpstr>«Синичкин день»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Волонтёрские  отряды  Первых</dc:title>
  <dc:creator>Саушкин Станислав Олегович</dc:creator>
  <cp:lastModifiedBy>user</cp:lastModifiedBy>
  <cp:revision>43</cp:revision>
  <dcterms:created xsi:type="dcterms:W3CDTF">2023-07-27T16:43:42Z</dcterms:created>
  <dcterms:modified xsi:type="dcterms:W3CDTF">2024-02-26T05:20:18Z</dcterms:modified>
</cp:coreProperties>
</file>