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9" r:id="rId8"/>
    <p:sldId id="271" r:id="rId9"/>
    <p:sldId id="270" r:id="rId1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572AA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572AA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572AA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61257" y="226227"/>
            <a:ext cx="2046605" cy="463550"/>
          </a:xfrm>
          <a:custGeom>
            <a:avLst/>
            <a:gdLst/>
            <a:ahLst/>
            <a:cxnLst/>
            <a:rect l="l" t="t" r="r" b="b"/>
            <a:pathLst>
              <a:path w="2046605" h="463550">
                <a:moveTo>
                  <a:pt x="2046513" y="0"/>
                </a:moveTo>
                <a:lnTo>
                  <a:pt x="0" y="0"/>
                </a:lnTo>
                <a:lnTo>
                  <a:pt x="0" y="463323"/>
                </a:lnTo>
                <a:lnTo>
                  <a:pt x="2046513" y="463323"/>
                </a:lnTo>
                <a:lnTo>
                  <a:pt x="2046513" y="0"/>
                </a:lnTo>
                <a:close/>
              </a:path>
            </a:pathLst>
          </a:custGeom>
          <a:solidFill>
            <a:srgbClr val="4C21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003133" y="6285819"/>
            <a:ext cx="2046605" cy="463550"/>
          </a:xfrm>
          <a:custGeom>
            <a:avLst/>
            <a:gdLst/>
            <a:ahLst/>
            <a:cxnLst/>
            <a:rect l="l" t="t" r="r" b="b"/>
            <a:pathLst>
              <a:path w="2046604" h="463550">
                <a:moveTo>
                  <a:pt x="2046514" y="0"/>
                </a:moveTo>
                <a:lnTo>
                  <a:pt x="0" y="0"/>
                </a:lnTo>
                <a:lnTo>
                  <a:pt x="0" y="463323"/>
                </a:lnTo>
                <a:lnTo>
                  <a:pt x="2046514" y="463323"/>
                </a:lnTo>
                <a:lnTo>
                  <a:pt x="2046514" y="0"/>
                </a:lnTo>
                <a:close/>
              </a:path>
            </a:pathLst>
          </a:custGeom>
          <a:solidFill>
            <a:srgbClr val="5B5E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1330" y="315468"/>
            <a:ext cx="11229339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572AA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5279" y="1340727"/>
            <a:ext cx="11441440" cy="4019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+cUXxjKObgbpjZmY6" TargetMode="External"/><Relationship Id="rId2" Type="http://schemas.openxmlformats.org/officeDocument/2006/relationships/hyperlink" Target="https://vk.com/away.php?to=https%3A%2F%2Fxn--90acagbhgpca7c8c7f.xn--p1ai%2Fprojects%2F793&amp;post=-219764983_83&amp;cc_key=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5486400"/>
            </a:xfrm>
            <a:custGeom>
              <a:avLst/>
              <a:gdLst/>
              <a:ahLst/>
              <a:cxnLst/>
              <a:rect l="l" t="t" r="r" b="b"/>
              <a:pathLst>
                <a:path w="12192000" h="5486400">
                  <a:moveTo>
                    <a:pt x="0" y="5486400"/>
                  </a:moveTo>
                  <a:lnTo>
                    <a:pt x="12192000" y="54864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solidFill>
              <a:srgbClr val="FB0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3800" y="952500"/>
              <a:ext cx="5918198" cy="5905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937" y="5880561"/>
              <a:ext cx="7772399" cy="6594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7547" y="175259"/>
            <a:ext cx="3813810" cy="10896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РЕГИОНАЛЬНОЕ ОТДЕЛЕНИЕ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ОБЩЕРОССИЙСКОГО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ОБЩЕСТВЕННО-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ГОСУДАРСТВЕННОГО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ДВИЖЕНИЯ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МОЛОДЕЖИ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«ДВИЖЕНИЕ 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ПЕРВЫХ» 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ИРКУТСКОЙ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94001" y="0"/>
            <a:ext cx="5698490" cy="6858000"/>
            <a:chOff x="6494001" y="0"/>
            <a:chExt cx="5698490" cy="6858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08167" y="177694"/>
              <a:ext cx="1945838" cy="7404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4001" y="0"/>
              <a:ext cx="5697998" cy="68580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07547" y="1864867"/>
            <a:ext cx="7101205" cy="167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30" dirty="0">
                <a:solidFill>
                  <a:srgbClr val="FFFFFF"/>
                </a:solidFill>
                <a:latin typeface="Arial"/>
                <a:cs typeface="Arial"/>
              </a:rPr>
              <a:t>ЕСЛИ</a:t>
            </a:r>
            <a:r>
              <a:rPr sz="54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175" dirty="0">
                <a:solidFill>
                  <a:srgbClr val="FFFFFF"/>
                </a:solidFill>
                <a:latin typeface="Arial"/>
                <a:cs typeface="Arial"/>
              </a:rPr>
              <a:t>БЫТЬ,</a:t>
            </a:r>
            <a:endParaRPr sz="5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5400" b="1" spc="-9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400" b="1" spc="-6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4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204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5400" b="1" spc="-285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5400" b="1" spc="-9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400" b="1" spc="-310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54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16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5400" b="1" spc="-39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5400" b="1" spc="-8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5400" b="1" spc="-9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5400" b="1" spc="-180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5400" b="1" spc="36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400" b="1" spc="16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5400" b="1" spc="-290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5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8807" y="177694"/>
            <a:ext cx="0" cy="1146175"/>
          </a:xfrm>
          <a:custGeom>
            <a:avLst/>
            <a:gdLst/>
            <a:ahLst/>
            <a:cxnLst/>
            <a:rect l="l" t="t" r="r" b="b"/>
            <a:pathLst>
              <a:path h="1146175">
                <a:moveTo>
                  <a:pt x="0" y="0"/>
                </a:moveTo>
                <a:lnTo>
                  <a:pt x="1" y="1146175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2172" y="3263900"/>
            <a:ext cx="1254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информации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028825"/>
              <a:ext cx="11449050" cy="2800350"/>
            </a:xfrm>
            <a:custGeom>
              <a:avLst/>
              <a:gdLst/>
              <a:ahLst/>
              <a:cxnLst/>
              <a:rect l="l" t="t" r="r" b="b"/>
              <a:pathLst>
                <a:path w="11449050" h="2800350">
                  <a:moveTo>
                    <a:pt x="11449050" y="0"/>
                  </a:moveTo>
                  <a:lnTo>
                    <a:pt x="0" y="0"/>
                  </a:lnTo>
                  <a:lnTo>
                    <a:pt x="0" y="2800350"/>
                  </a:lnTo>
                  <a:lnTo>
                    <a:pt x="11449050" y="2800350"/>
                  </a:lnTo>
                  <a:lnTo>
                    <a:pt x="114490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576" y="1219200"/>
              <a:ext cx="1850136" cy="185013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077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СОВЕТ</a:t>
            </a:r>
            <a:r>
              <a:rPr spc="-20" dirty="0"/>
              <a:t> </a:t>
            </a:r>
            <a:r>
              <a:rPr spc="-5" dirty="0"/>
              <a:t>РЕГИОНАЛЬНОГО</a:t>
            </a:r>
            <a:r>
              <a:rPr spc="-25" dirty="0"/>
              <a:t> </a:t>
            </a:r>
            <a:r>
              <a:rPr spc="-5" dirty="0"/>
              <a:t>ОТДЕЛЕНИЯ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19100" y="1219200"/>
            <a:ext cx="11450320" cy="5015865"/>
            <a:chOff x="419100" y="1219200"/>
            <a:chExt cx="11450320" cy="50158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8776" y="1219200"/>
              <a:ext cx="1764792" cy="18501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4239" y="1337325"/>
              <a:ext cx="2114066" cy="158280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71759" y="3529583"/>
              <a:ext cx="1216152" cy="21762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7208" y="1350263"/>
              <a:ext cx="3325367" cy="15544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4600" y="3273551"/>
              <a:ext cx="1487424" cy="24323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9100" y="3512343"/>
              <a:ext cx="1847850" cy="18478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00554" y="3302988"/>
              <a:ext cx="3761757" cy="1482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30183" y="5227519"/>
              <a:ext cx="4004820" cy="10074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61447" y="1414271"/>
              <a:ext cx="1807463" cy="18105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14359" y="3465575"/>
              <a:ext cx="1588007" cy="23439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45372" y="1306286"/>
            <a:ext cx="5389245" cy="4017645"/>
          </a:xfrm>
          <a:custGeom>
            <a:avLst/>
            <a:gdLst/>
            <a:ahLst/>
            <a:cxnLst/>
            <a:rect l="l" t="t" r="r" b="b"/>
            <a:pathLst>
              <a:path w="5389245" h="4017645">
                <a:moveTo>
                  <a:pt x="5389065" y="0"/>
                </a:moveTo>
                <a:lnTo>
                  <a:pt x="0" y="0"/>
                </a:lnTo>
                <a:lnTo>
                  <a:pt x="0" y="4017505"/>
                </a:lnTo>
                <a:lnTo>
                  <a:pt x="5389065" y="4017505"/>
                </a:lnTo>
                <a:lnTo>
                  <a:pt x="53890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115767"/>
            <a:ext cx="37890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70" dirty="0">
                <a:solidFill>
                  <a:srgbClr val="FFFFFF"/>
                </a:solidFill>
                <a:latin typeface="Arial"/>
                <a:cs typeface="Arial"/>
              </a:rPr>
              <a:t>ПЕРВАЯ</a:t>
            </a:r>
            <a:r>
              <a:rPr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30" dirty="0">
                <a:solidFill>
                  <a:srgbClr val="FFFFFF"/>
                </a:solidFill>
                <a:latin typeface="Arial"/>
                <a:cs typeface="Arial"/>
              </a:rPr>
              <a:t>ПОМОЩЬ</a:t>
            </a:r>
          </a:p>
        </p:txBody>
      </p:sp>
      <p:sp>
        <p:nvSpPr>
          <p:cNvPr id="4" name="object 4"/>
          <p:cNvSpPr/>
          <p:nvPr/>
        </p:nvSpPr>
        <p:spPr>
          <a:xfrm>
            <a:off x="459757" y="1195283"/>
            <a:ext cx="5389245" cy="4017645"/>
          </a:xfrm>
          <a:custGeom>
            <a:avLst/>
            <a:gdLst/>
            <a:ahLst/>
            <a:cxnLst/>
            <a:rect l="l" t="t" r="r" b="b"/>
            <a:pathLst>
              <a:path w="5389245" h="4017645">
                <a:moveTo>
                  <a:pt x="5389066" y="0"/>
                </a:moveTo>
                <a:lnTo>
                  <a:pt x="0" y="0"/>
                </a:lnTo>
                <a:lnTo>
                  <a:pt x="0" y="4017506"/>
                </a:lnTo>
                <a:lnTo>
                  <a:pt x="5389066" y="4017506"/>
                </a:lnTo>
                <a:lnTo>
                  <a:pt x="5389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8006" y="1595628"/>
            <a:ext cx="579945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41375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latin typeface="Trebuchet MS"/>
                <a:cs typeface="Trebuchet MS"/>
              </a:rPr>
              <a:t>Движение</a:t>
            </a:r>
            <a:r>
              <a:rPr sz="2000" b="1" spc="-105" dirty="0">
                <a:latin typeface="Trebuchet MS"/>
                <a:cs typeface="Trebuchet MS"/>
              </a:rPr>
              <a:t> </a:t>
            </a:r>
            <a:r>
              <a:rPr sz="2000" b="1" spc="10" dirty="0">
                <a:latin typeface="Trebuchet MS"/>
                <a:cs typeface="Trebuchet MS"/>
              </a:rPr>
              <a:t>Первых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40" dirty="0">
                <a:latin typeface="Trebuchet MS"/>
                <a:cs typeface="Trebuchet MS"/>
              </a:rPr>
              <a:t>вместе</a:t>
            </a:r>
            <a:r>
              <a:rPr sz="2000" b="1" spc="-100" dirty="0">
                <a:latin typeface="Trebuchet MS"/>
                <a:cs typeface="Trebuchet MS"/>
              </a:rPr>
              <a:t> </a:t>
            </a:r>
            <a:r>
              <a:rPr sz="2000" b="1" spc="-35" dirty="0">
                <a:latin typeface="Trebuchet MS"/>
                <a:cs typeface="Trebuchet MS"/>
              </a:rPr>
              <a:t>с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20" dirty="0">
                <a:latin typeface="Trebuchet MS"/>
                <a:cs typeface="Trebuchet MS"/>
              </a:rPr>
              <a:t>друзьями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из </a:t>
            </a:r>
            <a:r>
              <a:rPr sz="2000" b="1" spc="-590" dirty="0">
                <a:latin typeface="Trebuchet MS"/>
                <a:cs typeface="Trebuchet MS"/>
              </a:rPr>
              <a:t> </a:t>
            </a:r>
            <a:r>
              <a:rPr sz="2000" b="1" spc="-15" dirty="0">
                <a:latin typeface="Trebuchet MS"/>
                <a:cs typeface="Trebuchet MS"/>
              </a:rPr>
              <a:t>Российского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Красного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40" dirty="0">
                <a:latin typeface="Trebuchet MS"/>
                <a:cs typeface="Trebuchet MS"/>
              </a:rPr>
              <a:t>Креста</a:t>
            </a:r>
            <a:r>
              <a:rPr sz="2000" b="1" spc="-40" dirty="0">
                <a:latin typeface="Arial"/>
                <a:cs typeface="Arial"/>
              </a:rPr>
              <a:t>,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85" dirty="0">
                <a:latin typeface="Trebuchet MS"/>
                <a:cs typeface="Trebuchet MS"/>
              </a:rPr>
              <a:t>ВОД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65" dirty="0">
                <a:latin typeface="Arial"/>
                <a:cs typeface="Arial"/>
              </a:rPr>
              <a:t>«</a:t>
            </a:r>
            <a:r>
              <a:rPr sz="2000" b="1" spc="130" dirty="0">
                <a:latin typeface="Trebuchet MS"/>
                <a:cs typeface="Trebuchet MS"/>
              </a:rPr>
              <a:t>В</a:t>
            </a:r>
            <a:r>
              <a:rPr sz="2000" b="1" spc="5" dirty="0">
                <a:latin typeface="Trebuchet MS"/>
                <a:cs typeface="Trebuchet MS"/>
              </a:rPr>
              <a:t>о</a:t>
            </a:r>
            <a:r>
              <a:rPr sz="2000" b="1" spc="-40" dirty="0">
                <a:latin typeface="Trebuchet MS"/>
                <a:cs typeface="Trebuchet MS"/>
              </a:rPr>
              <a:t>л</a:t>
            </a:r>
            <a:r>
              <a:rPr sz="2000" b="1" spc="5" dirty="0">
                <a:latin typeface="Trebuchet MS"/>
                <a:cs typeface="Trebuchet MS"/>
              </a:rPr>
              <a:t>о</a:t>
            </a:r>
            <a:r>
              <a:rPr sz="2000" b="1" spc="-30" dirty="0">
                <a:latin typeface="Trebuchet MS"/>
                <a:cs typeface="Trebuchet MS"/>
              </a:rPr>
              <a:t>н</a:t>
            </a:r>
            <a:r>
              <a:rPr sz="2000" b="1" spc="-114" dirty="0">
                <a:latin typeface="Trebuchet MS"/>
                <a:cs typeface="Trebuchet MS"/>
              </a:rPr>
              <a:t>т</a:t>
            </a:r>
            <a:r>
              <a:rPr sz="2000" b="1" spc="-65" dirty="0">
                <a:latin typeface="Trebuchet MS"/>
                <a:cs typeface="Trebuchet MS"/>
              </a:rPr>
              <a:t>ё</a:t>
            </a:r>
            <a:r>
              <a:rPr sz="2000" b="1" spc="20" dirty="0">
                <a:latin typeface="Trebuchet MS"/>
                <a:cs typeface="Trebuchet MS"/>
              </a:rPr>
              <a:t>ры</a:t>
            </a:r>
            <a:r>
              <a:rPr sz="2000" b="1" spc="-70" dirty="0">
                <a:latin typeface="Arial"/>
                <a:cs typeface="Arial"/>
              </a:rPr>
              <a:t>-</a:t>
            </a:r>
            <a:r>
              <a:rPr sz="2000" b="1" spc="-45" dirty="0">
                <a:latin typeface="Trebuchet MS"/>
                <a:cs typeface="Trebuchet MS"/>
              </a:rPr>
              <a:t>м</a:t>
            </a:r>
            <a:r>
              <a:rPr sz="2000" b="1" spc="-65" dirty="0">
                <a:latin typeface="Trebuchet MS"/>
                <a:cs typeface="Trebuchet MS"/>
              </a:rPr>
              <a:t>е</a:t>
            </a:r>
            <a:r>
              <a:rPr sz="2000" b="1" spc="-80" dirty="0">
                <a:latin typeface="Trebuchet MS"/>
                <a:cs typeface="Trebuchet MS"/>
              </a:rPr>
              <a:t>д</a:t>
            </a:r>
            <a:r>
              <a:rPr sz="2000" b="1" spc="-45" dirty="0">
                <a:latin typeface="Trebuchet MS"/>
                <a:cs typeface="Trebuchet MS"/>
              </a:rPr>
              <a:t>и</a:t>
            </a:r>
            <a:r>
              <a:rPr sz="2000" b="1" spc="-20" dirty="0">
                <a:latin typeface="Trebuchet MS"/>
                <a:cs typeface="Trebuchet MS"/>
              </a:rPr>
              <a:t>к</a:t>
            </a:r>
            <a:r>
              <a:rPr sz="2000" b="1" spc="-45" dirty="0">
                <a:latin typeface="Trebuchet MS"/>
                <a:cs typeface="Trebuchet MS"/>
              </a:rPr>
              <a:t>и</a:t>
            </a:r>
            <a:r>
              <a:rPr sz="2000" b="1" spc="-60" dirty="0">
                <a:latin typeface="Arial"/>
                <a:cs typeface="Arial"/>
              </a:rPr>
              <a:t>»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45" dirty="0">
                <a:latin typeface="Trebuchet MS"/>
                <a:cs typeface="Trebuchet MS"/>
              </a:rPr>
              <a:t>и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125" dirty="0">
                <a:latin typeface="Trebuchet MS"/>
                <a:cs typeface="Trebuchet MS"/>
              </a:rPr>
              <a:t>В</a:t>
            </a:r>
            <a:r>
              <a:rPr sz="2000" b="1" spc="150" dirty="0">
                <a:latin typeface="Trebuchet MS"/>
                <a:cs typeface="Trebuchet MS"/>
              </a:rPr>
              <a:t>С</a:t>
            </a:r>
            <a:r>
              <a:rPr sz="2000" b="1" spc="-10" dirty="0">
                <a:latin typeface="Trebuchet MS"/>
                <a:cs typeface="Trebuchet MS"/>
              </a:rPr>
              <a:t>К</a:t>
            </a:r>
            <a:r>
              <a:rPr sz="2000" b="1" spc="150" dirty="0">
                <a:latin typeface="Trebuchet MS"/>
                <a:cs typeface="Trebuchet MS"/>
              </a:rPr>
              <a:t>С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65" dirty="0">
                <a:latin typeface="Trebuchet MS"/>
                <a:cs typeface="Trebuchet MS"/>
              </a:rPr>
              <a:t>у</a:t>
            </a:r>
            <a:r>
              <a:rPr sz="2000" b="1" spc="-55" dirty="0">
                <a:latin typeface="Trebuchet MS"/>
                <a:cs typeface="Trebuchet MS"/>
              </a:rPr>
              <a:t>же</a:t>
            </a:r>
            <a:r>
              <a:rPr sz="2000" b="1" spc="-10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р</a:t>
            </a:r>
            <a:r>
              <a:rPr sz="2000" b="1" spc="15" dirty="0">
                <a:latin typeface="Trebuchet MS"/>
                <a:cs typeface="Trebuchet MS"/>
              </a:rPr>
              <a:t>а</a:t>
            </a:r>
            <a:r>
              <a:rPr sz="2000" b="1" spc="-35" dirty="0">
                <a:latin typeface="Trebuchet MS"/>
                <a:cs typeface="Trebuchet MS"/>
              </a:rPr>
              <a:t>сс</a:t>
            </a:r>
            <a:r>
              <a:rPr sz="2000" b="1" spc="-20" dirty="0">
                <a:latin typeface="Trebuchet MS"/>
                <a:cs typeface="Trebuchet MS"/>
              </a:rPr>
              <a:t>к</a:t>
            </a:r>
            <a:r>
              <a:rPr sz="2000" b="1" spc="15" dirty="0">
                <a:latin typeface="Trebuchet MS"/>
                <a:cs typeface="Trebuchet MS"/>
              </a:rPr>
              <a:t>а</a:t>
            </a:r>
            <a:r>
              <a:rPr sz="2000" b="1" spc="40" dirty="0">
                <a:latin typeface="Trebuchet MS"/>
                <a:cs typeface="Trebuchet MS"/>
              </a:rPr>
              <a:t>з</a:t>
            </a:r>
            <a:r>
              <a:rPr sz="2000" b="1" spc="15" dirty="0">
                <a:latin typeface="Trebuchet MS"/>
                <a:cs typeface="Trebuchet MS"/>
              </a:rPr>
              <a:t>а</a:t>
            </a:r>
            <a:r>
              <a:rPr sz="2000" b="1" spc="-40" dirty="0">
                <a:latin typeface="Trebuchet MS"/>
                <a:cs typeface="Trebuchet MS"/>
              </a:rPr>
              <a:t>л</a:t>
            </a:r>
            <a:r>
              <a:rPr sz="2000" b="1" spc="-30" dirty="0">
                <a:latin typeface="Trebuchet MS"/>
                <a:cs typeface="Trebuchet MS"/>
              </a:rPr>
              <a:t>и  </a:t>
            </a:r>
            <a:r>
              <a:rPr sz="2000" b="1" spc="-20" dirty="0">
                <a:latin typeface="Trebuchet MS"/>
                <a:cs typeface="Trebuchet MS"/>
              </a:rPr>
              <a:t>тысячам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35" dirty="0">
                <a:latin typeface="Trebuchet MS"/>
                <a:cs typeface="Trebuchet MS"/>
              </a:rPr>
              <a:t>ребят</a:t>
            </a:r>
            <a:r>
              <a:rPr sz="2000" b="1" spc="-9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по</a:t>
            </a:r>
            <a:r>
              <a:rPr sz="2000" b="1" spc="-95" dirty="0">
                <a:latin typeface="Trebuchet MS"/>
                <a:cs typeface="Trebuchet MS"/>
              </a:rPr>
              <a:t> </a:t>
            </a:r>
            <a:r>
              <a:rPr sz="2000" b="1" spc="-15" dirty="0">
                <a:latin typeface="Trebuchet MS"/>
                <a:cs typeface="Trebuchet MS"/>
              </a:rPr>
              <a:t>всей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40" dirty="0">
                <a:latin typeface="Trebuchet MS"/>
                <a:cs typeface="Trebuchet MS"/>
              </a:rPr>
              <a:t>стране</a:t>
            </a:r>
            <a:r>
              <a:rPr sz="2000" b="1" spc="-40" dirty="0">
                <a:latin typeface="Arial"/>
                <a:cs typeface="Arial"/>
              </a:rPr>
              <a:t>,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как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35" dirty="0">
                <a:latin typeface="Trebuchet MS"/>
                <a:cs typeface="Trebuchet MS"/>
              </a:rPr>
              <a:t>вести</a:t>
            </a:r>
            <a:r>
              <a:rPr sz="2000" b="1" spc="-95" dirty="0">
                <a:latin typeface="Trebuchet MS"/>
                <a:cs typeface="Trebuchet MS"/>
              </a:rPr>
              <a:t> </a:t>
            </a:r>
            <a:r>
              <a:rPr sz="2000" b="1" spc="-25" dirty="0">
                <a:latin typeface="Trebuchet MS"/>
                <a:cs typeface="Trebuchet MS"/>
              </a:rPr>
              <a:t>себя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80" dirty="0">
                <a:latin typeface="Trebuchet MS"/>
                <a:cs typeface="Trebuchet MS"/>
              </a:rPr>
              <a:t>в </a:t>
            </a:r>
            <a:r>
              <a:rPr sz="2000" b="1" spc="-590" dirty="0">
                <a:latin typeface="Trebuchet MS"/>
                <a:cs typeface="Trebuchet MS"/>
              </a:rPr>
              <a:t> </a:t>
            </a:r>
            <a:r>
              <a:rPr sz="2000" b="1" spc="-40" dirty="0">
                <a:latin typeface="Trebuchet MS"/>
                <a:cs typeface="Trebuchet MS"/>
              </a:rPr>
              <a:t>нештатных </a:t>
            </a:r>
            <a:r>
              <a:rPr sz="2000" b="1" spc="-45" dirty="0">
                <a:latin typeface="Trebuchet MS"/>
                <a:cs typeface="Trebuchet MS"/>
              </a:rPr>
              <a:t>ситуациях и </a:t>
            </a:r>
            <a:r>
              <a:rPr sz="2000" b="1" spc="10" dirty="0">
                <a:latin typeface="Trebuchet MS"/>
                <a:cs typeface="Trebuchet MS"/>
              </a:rPr>
              <a:t>оказывать </a:t>
            </a:r>
            <a:r>
              <a:rPr sz="2000" b="1" spc="5" dirty="0">
                <a:latin typeface="Trebuchet MS"/>
                <a:cs typeface="Trebuchet MS"/>
              </a:rPr>
              <a:t>первую </a:t>
            </a:r>
            <a:r>
              <a:rPr sz="2000" b="1" spc="1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помощь</a:t>
            </a:r>
            <a:r>
              <a:rPr sz="2000" b="1" spc="-105" dirty="0">
                <a:latin typeface="Trebuchet MS"/>
                <a:cs typeface="Trebuchet MS"/>
              </a:rPr>
              <a:t> </a:t>
            </a:r>
            <a:r>
              <a:rPr sz="2000" b="1" spc="80" dirty="0">
                <a:latin typeface="Trebuchet MS"/>
                <a:cs typeface="Trebuchet MS"/>
              </a:rPr>
              <a:t>в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25" dirty="0">
                <a:latin typeface="Trebuchet MS"/>
                <a:cs typeface="Trebuchet MS"/>
              </a:rPr>
              <a:t>самых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разных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25" dirty="0">
                <a:latin typeface="Trebuchet MS"/>
                <a:cs typeface="Trebuchet MS"/>
              </a:rPr>
              <a:t>условиях</a:t>
            </a:r>
            <a:r>
              <a:rPr sz="2000" b="1" spc="-25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984250">
              <a:lnSpc>
                <a:spcPct val="100000"/>
              </a:lnSpc>
            </a:pPr>
            <a:r>
              <a:rPr sz="2000" b="1" spc="20" dirty="0">
                <a:latin typeface="Trebuchet MS"/>
                <a:cs typeface="Trebuchet MS"/>
              </a:rPr>
              <a:t>Хочешь</a:t>
            </a:r>
            <a:r>
              <a:rPr sz="2000" b="1" spc="-114" dirty="0">
                <a:latin typeface="Trebuchet MS"/>
                <a:cs typeface="Trebuchet MS"/>
              </a:rPr>
              <a:t> </a:t>
            </a:r>
            <a:r>
              <a:rPr sz="2000" b="1" spc="-20" dirty="0">
                <a:latin typeface="Trebuchet MS"/>
                <a:cs typeface="Trebuchet MS"/>
              </a:rPr>
              <a:t>узнать</a:t>
            </a:r>
            <a:r>
              <a:rPr sz="2000" b="1" spc="-110" dirty="0">
                <a:latin typeface="Trebuchet MS"/>
                <a:cs typeface="Trebuchet MS"/>
              </a:rPr>
              <a:t> </a:t>
            </a:r>
            <a:r>
              <a:rPr sz="2000" b="1" spc="90" dirty="0">
                <a:latin typeface="Trebuchet MS"/>
                <a:cs typeface="Trebuchet MS"/>
              </a:rPr>
              <a:t>ПЕРВЫМ</a:t>
            </a:r>
            <a:r>
              <a:rPr sz="2000" b="1" spc="-10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как</a:t>
            </a:r>
            <a:r>
              <a:rPr sz="2000" b="1" spc="-100" dirty="0">
                <a:latin typeface="Trebuchet MS"/>
                <a:cs typeface="Trebuchet MS"/>
              </a:rPr>
              <a:t> </a:t>
            </a:r>
            <a:r>
              <a:rPr sz="2000" b="1" spc="10" dirty="0">
                <a:latin typeface="Trebuchet MS"/>
                <a:cs typeface="Trebuchet MS"/>
              </a:rPr>
              <a:t>оказывать </a:t>
            </a:r>
            <a:r>
              <a:rPr sz="2000" b="1" spc="-58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помощь</a:t>
            </a:r>
            <a:r>
              <a:rPr sz="2000" b="1" spc="-105" dirty="0">
                <a:latin typeface="Trebuchet MS"/>
                <a:cs typeface="Trebuchet MS"/>
              </a:rPr>
              <a:t> </a:t>
            </a:r>
            <a:r>
              <a:rPr sz="2000" b="1" spc="80" dirty="0">
                <a:latin typeface="Trebuchet MS"/>
                <a:cs typeface="Trebuchet MS"/>
              </a:rPr>
              <a:t>в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15" dirty="0">
                <a:latin typeface="Trebuchet MS"/>
                <a:cs typeface="Trebuchet MS"/>
              </a:rPr>
              <a:t>различных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75" dirty="0">
                <a:latin typeface="Trebuchet MS"/>
                <a:cs typeface="Trebuchet MS"/>
              </a:rPr>
              <a:t>ситуациях</a:t>
            </a:r>
            <a:r>
              <a:rPr sz="2000" b="1" spc="-75" dirty="0"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803804" y="1586628"/>
            <a:ext cx="9277985" cy="5267325"/>
            <a:chOff x="2803804" y="1586628"/>
            <a:chExt cx="9277985" cy="52673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3769" y="1586628"/>
              <a:ext cx="5317548" cy="35394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3804" y="5212789"/>
              <a:ext cx="1640873" cy="164087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78567" y="5355590"/>
            <a:ext cx="249936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80" dirty="0">
                <a:latin typeface="Trebuchet MS"/>
                <a:cs typeface="Trebuchet MS"/>
              </a:rPr>
              <a:t>УСЛОВИЯ</a:t>
            </a:r>
            <a:r>
              <a:rPr sz="2000" b="1" spc="-145" dirty="0">
                <a:latin typeface="Trebuchet MS"/>
                <a:cs typeface="Trebuchet MS"/>
              </a:rPr>
              <a:t> </a:t>
            </a:r>
            <a:r>
              <a:rPr sz="2000" b="1" spc="30" dirty="0">
                <a:latin typeface="Trebuchet MS"/>
                <a:cs typeface="Trebuchet MS"/>
              </a:rPr>
              <a:t>УЧАСТИЯ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476"/>
            <a:ext cx="12192000" cy="6833234"/>
            <a:chOff x="0" y="12476"/>
            <a:chExt cx="12192000" cy="68332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476"/>
              <a:ext cx="12191998" cy="68330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488" y="1824471"/>
              <a:ext cx="9554471" cy="45205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8228" y="20827"/>
            <a:ext cx="45059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FFFFFF"/>
                </a:solidFill>
                <a:latin typeface="Arial"/>
                <a:cs typeface="Arial"/>
              </a:rPr>
              <a:t>БУ</a:t>
            </a:r>
            <a:r>
              <a:rPr sz="5400" b="1" spc="-1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400" b="1" spc="-409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5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229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5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13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400" b="1" spc="-434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5400" b="1" spc="-95" dirty="0">
                <a:solidFill>
                  <a:srgbClr val="FFFFFF"/>
                </a:solidFill>
                <a:latin typeface="Arial"/>
                <a:cs typeface="Arial"/>
              </a:rPr>
              <a:t>МЕ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6F1BC0-6994-5B9B-9856-1D4F01EDC423}"/>
              </a:ext>
            </a:extLst>
          </p:cNvPr>
          <p:cNvSpPr txBox="1"/>
          <p:nvPr/>
        </p:nvSpPr>
        <p:spPr>
          <a:xfrm>
            <a:off x="254974" y="1524000"/>
            <a:ext cx="115363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FF0000"/>
                </a:solidFill>
                <a:latin typeface="Proxima Nova Rg" pitchFamily="2" charset="0"/>
              </a:rPr>
              <a:t>Сроки реализации: </a:t>
            </a:r>
          </a:p>
          <a:p>
            <a:r>
              <a:rPr lang="ru-RU" altLang="ru-RU" sz="2400" dirty="0">
                <a:solidFill>
                  <a:srgbClr val="FF0000"/>
                </a:solidFill>
                <a:latin typeface="Proxima Nova Rg" pitchFamily="2" charset="0"/>
              </a:rPr>
              <a:t>- 20.09.2023 - 31.10.2023 гг. (региональный этап); </a:t>
            </a:r>
          </a:p>
          <a:p>
            <a:r>
              <a:rPr lang="ru-RU" altLang="ru-RU" sz="2400" dirty="0">
                <a:solidFill>
                  <a:srgbClr val="FF0000"/>
                </a:solidFill>
                <a:latin typeface="Proxima Nova Rg" pitchFamily="2" charset="0"/>
              </a:rPr>
              <a:t>- 07.09.2023 - 31.12.2023 гг. (федеральный этап).</a:t>
            </a:r>
          </a:p>
          <a:p>
            <a:r>
              <a:rPr lang="ru-RU" altLang="ru-RU" sz="2400" b="1" dirty="0">
                <a:solidFill>
                  <a:srgbClr val="FF0000"/>
                </a:solidFill>
                <a:latin typeface="Proxima Nova Rg" pitchFamily="2" charset="0"/>
              </a:rPr>
              <a:t>Формат: </a:t>
            </a:r>
            <a:r>
              <a:rPr lang="ru-RU" altLang="ru-RU" sz="2400" dirty="0">
                <a:solidFill>
                  <a:srgbClr val="FF0000"/>
                </a:solidFill>
                <a:latin typeface="Proxima Nova Rg" pitchFamily="2" charset="0"/>
              </a:rPr>
              <a:t>онлайн. </a:t>
            </a:r>
          </a:p>
          <a:p>
            <a:endParaRPr lang="ru-RU" altLang="ru-RU" sz="2400" dirty="0">
              <a:solidFill>
                <a:srgbClr val="FF0000"/>
              </a:solidFill>
              <a:latin typeface="Proxima Nova Rg" pitchFamily="2" charset="0"/>
            </a:endParaRPr>
          </a:p>
          <a:p>
            <a:r>
              <a:rPr lang="ru-RU" altLang="ru-RU" sz="2400" b="1" dirty="0">
                <a:solidFill>
                  <a:srgbClr val="FF0000"/>
                </a:solidFill>
                <a:latin typeface="Proxima Nova Rg" pitchFamily="2" charset="0"/>
                <a:hlinkClick r:id="rId2" highlightClick="1"/>
              </a:rPr>
              <a:t>Ссылка на регистрацию</a:t>
            </a:r>
            <a:r>
              <a:rPr lang="ru-RU" altLang="ru-RU" sz="2400" b="1" dirty="0">
                <a:solidFill>
                  <a:srgbClr val="FF0000"/>
                </a:solidFill>
                <a:latin typeface="Proxima Nova Rg" pitchFamily="2" charset="0"/>
              </a:rPr>
              <a:t> – регистрация до 31.12.2023</a:t>
            </a:r>
          </a:p>
          <a:p>
            <a:r>
              <a:rPr lang="ru-RU" altLang="ru-RU" sz="2400" b="1" dirty="0">
                <a:solidFill>
                  <a:srgbClr val="FF0000"/>
                </a:solidFill>
                <a:latin typeface="Proxima Nova Rg" pitchFamily="2" charset="0"/>
                <a:hlinkClick r:id="rId3" highlightClick="1"/>
              </a:rPr>
              <a:t>Ссылка на чат кураторов</a:t>
            </a:r>
            <a:endParaRPr lang="ru-RU" altLang="ru-RU" sz="2400" b="1" dirty="0">
              <a:solidFill>
                <a:srgbClr val="FF0000"/>
              </a:solidFill>
              <a:latin typeface="Proxima Nova Rg" pitchFamily="2" charset="0"/>
            </a:endParaRPr>
          </a:p>
          <a:p>
            <a:r>
              <a:rPr lang="ru-RU" altLang="ru-RU" sz="2400" dirty="0">
                <a:solidFill>
                  <a:srgbClr val="FF0000"/>
                </a:solidFill>
                <a:latin typeface="Proxima Nova Rg" pitchFamily="2" charset="0"/>
              </a:rPr>
              <a:t>Задания для отрядов выкладываются каждый понедельник и четверг в чат кураторов; задание федерального этапа уже направлено в чат.</a:t>
            </a:r>
          </a:p>
          <a:p>
            <a:r>
              <a:rPr lang="ru-RU" altLang="ru-RU" sz="2400" dirty="0">
                <a:solidFill>
                  <a:srgbClr val="FF0000"/>
                </a:solidFill>
                <a:latin typeface="Proxima Nova Rg" pitchFamily="2" charset="0"/>
              </a:rPr>
              <a:t> </a:t>
            </a:r>
          </a:p>
          <a:p>
            <a:r>
              <a:rPr lang="ru-RU" altLang="ru-RU" sz="2400" b="1" dirty="0">
                <a:solidFill>
                  <a:srgbClr val="FF0000"/>
                </a:solidFill>
                <a:latin typeface="Proxima Nova Rg" pitchFamily="2" charset="0"/>
              </a:rPr>
              <a:t>Контактное лицо:</a:t>
            </a:r>
            <a:r>
              <a:rPr lang="ru-RU" altLang="ru-RU" sz="2400" dirty="0">
                <a:solidFill>
                  <a:srgbClr val="FF0000"/>
                </a:solidFill>
                <a:latin typeface="Proxima Nova Rg" pitchFamily="2" charset="0"/>
              </a:rPr>
              <a:t> Жданова Ирина Григорьевна, специалист отдела </a:t>
            </a:r>
            <a:br>
              <a:rPr lang="ru-RU" altLang="ru-RU" sz="2400" dirty="0">
                <a:solidFill>
                  <a:srgbClr val="FF0000"/>
                </a:solidFill>
                <a:latin typeface="Proxima Nova Rg" pitchFamily="2" charset="0"/>
              </a:rPr>
            </a:br>
            <a:r>
              <a:rPr lang="ru-RU" altLang="ru-RU" sz="2400" dirty="0">
                <a:solidFill>
                  <a:srgbClr val="FF0000"/>
                </a:solidFill>
                <a:latin typeface="Proxima Nova Rg" pitchFamily="2" charset="0"/>
              </a:rPr>
              <a:t>по работе с проектами, тел.: 8 (924) 602-18-36, </a:t>
            </a:r>
            <a:r>
              <a:rPr lang="ru-RU" altLang="ru-RU" sz="2400" dirty="0" err="1">
                <a:solidFill>
                  <a:srgbClr val="FF0000"/>
                </a:solidFill>
                <a:latin typeface="Proxima Nova Rg" pitchFamily="2" charset="0"/>
              </a:rPr>
              <a:t>IBolshedvorskaya@rddm.team</a:t>
            </a:r>
            <a:endParaRPr lang="ru-RU" altLang="ru-RU" sz="2400" dirty="0">
              <a:solidFill>
                <a:srgbClr val="FF0000"/>
              </a:solidFill>
              <a:latin typeface="Proxima Nova Rg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243BA74-40D8-48D2-10A4-4911AE88F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9" y="0"/>
            <a:ext cx="11642724" cy="113877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FF0000"/>
                </a:solidFill>
                <a:latin typeface="Proxima Nova" pitchFamily="50" charset="0"/>
                <a:cs typeface="Arial" panose="020B0604020202020204" pitchFamily="34" charset="0"/>
              </a:rPr>
              <a:t>Всероссийский проект «Волонтерские отряды </a:t>
            </a:r>
            <a:r>
              <a:rPr lang="ru-RU" altLang="ru-RU" sz="3600" b="1" dirty="0">
                <a:solidFill>
                  <a:srgbClr val="FF0000"/>
                </a:solidFill>
                <a:latin typeface="Proxima Nova" pitchFamily="50" charset="0"/>
                <a:cs typeface="Arial" panose="020B0604020202020204" pitchFamily="34" charset="0"/>
              </a:rPr>
              <a:t>Первых»</a:t>
            </a:r>
            <a:endParaRPr lang="ru-RU" altLang="ru-RU" sz="4400" b="1" dirty="0">
              <a:solidFill>
                <a:schemeClr val="bg1"/>
              </a:solidFill>
              <a:latin typeface="Proxima Nova Rg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3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176</Words>
  <Application>Microsoft Office PowerPoint</Application>
  <PresentationFormat>Широкоэкранный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Proxima Nova</vt:lpstr>
      <vt:lpstr>Proxima Nova Rg</vt:lpstr>
      <vt:lpstr>Times New Roman</vt:lpstr>
      <vt:lpstr>Trebuchet MS</vt:lpstr>
      <vt:lpstr>Office Theme</vt:lpstr>
      <vt:lpstr>РЕГИОНАЛЬНОЕ ОТДЕЛЕНИЕ  ОБЩЕРОССИЙСКОГО ОБЩЕСТВЕННО-  ГОСУДАРСТВЕННОГО ДВИЖЕНИЯ ДЕТЕЙ И  МОЛОДЕЖИ «ДВИЖЕНИЕ ПЕРВЫХ»  ИРКУТСКОЙ ОБЛАСТИ</vt:lpstr>
      <vt:lpstr>Презентация PowerPoint</vt:lpstr>
      <vt:lpstr>Презентация PowerPoint</vt:lpstr>
      <vt:lpstr>Презентация PowerPoint</vt:lpstr>
      <vt:lpstr>СОВЕТ РЕГИОНАЛЬНОГО ОТДЕЛЕНИЯ</vt:lpstr>
      <vt:lpstr>ПЕРВАЯ ПОМОЩЬ</vt:lpstr>
      <vt:lpstr>БУДЬ В ТЕМЕ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РЕГИОНАЛЬНОЕ ОТДЕЛЕНИЕ  ОБЩЕРОССИЙСКОГО ОБЩЕСТВЕННО-  ГОСУДАРСТВЕННОГО ДВИЖЕНИЯ ДЕТЕЙ И  МОЛОДЕЖИ «ДВИЖЕНИЕ ПЕРВЫХ»  ИРКУТСКОЙ ОБЛАСТИ</dc:title>
  <dc:creator>Ирина Жданова</dc:creator>
  <cp:lastModifiedBy>Ирина Жданова</cp:lastModifiedBy>
  <cp:revision>1</cp:revision>
  <dcterms:created xsi:type="dcterms:W3CDTF">2023-09-25T08:09:46Z</dcterms:created>
  <dcterms:modified xsi:type="dcterms:W3CDTF">2023-09-25T08:40:30Z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2023-07-03T00:00:00Z</vt:filetime>
  </property>
  <property fmtid="{D5CDD505-2E9C-101B-9397-08002B2CF9AE}" pid="3" name="LastSaved">
    <vt:filetime>2023-09-25T00:00:00Z</vt:filetime>
  </property>
</Properties>
</file>