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6" r:id="rId6"/>
    <p:sldId id="267" r:id="rId7"/>
    <p:sldId id="259" r:id="rId8"/>
    <p:sldId id="263" r:id="rId9"/>
    <p:sldId id="264" r:id="rId10"/>
    <p:sldId id="265" r:id="rId11"/>
    <p:sldId id="268" r:id="rId12"/>
    <p:sldId id="262" r:id="rId13"/>
  </p:sldIdLst>
  <p:sldSz cx="12192000" cy="6858000"/>
  <p:notesSz cx="12192000" cy="6858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irce Bold" charset="0"/>
      <p:bold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3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C5396-6F29-4ED2-9EB5-74AC2DAE72F7}" type="datetimeFigureOut">
              <a:rPr lang="ru-RU" smtClean="0"/>
              <a:pPr/>
              <a:t>09.07.2023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CC309-2215-44F8-81B2-400F6A80D8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745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309-2215-44F8-81B2-400F6A80D8A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717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F919CD-6D81-4708-99BA-208B8EB90AAB}" type="datetimeFigureOut">
              <a:rPr lang="ru-RU"/>
              <a:pPr>
                <a:defRPr/>
              </a:pPr>
              <a:t>09.07.2023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3784DB-9AFD-42E9-A2C0-AA1AB9DD6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feed?section=search&amp;q=%23%D0%9C%D1%8B%D0%92%D0%BC%D0%B5%D1%81%D1%82%D0%B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vtivolunteersinprimkray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/>
          <p:nvPr/>
        </p:nvSpPr>
        <p:spPr bwMode="auto">
          <a:xfrm>
            <a:off x="560232" y="1678115"/>
            <a:ext cx="110715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4000" b="1">
              <a:solidFill>
                <a:schemeClr val="bg1"/>
              </a:solidFill>
              <a:latin typeface="Montserrat"/>
            </a:endParaRPr>
          </a:p>
          <a:p>
            <a:pPr>
              <a:defRPr/>
            </a:pPr>
            <a:endParaRPr lang="ru-RU" sz="4000" b="1">
              <a:solidFill>
                <a:schemeClr val="bg1"/>
              </a:solidFill>
              <a:latin typeface="Montserrat"/>
            </a:endParaRPr>
          </a:p>
          <a:p>
            <a:pPr>
              <a:defRPr/>
            </a:pPr>
            <a:endParaRPr lang="en-US" sz="4000" b="1">
              <a:solidFill>
                <a:schemeClr val="bg1"/>
              </a:solidFill>
              <a:latin typeface="Montserrat"/>
            </a:endParaRPr>
          </a:p>
          <a:p>
            <a:pPr>
              <a:defRPr/>
            </a:pPr>
            <a:endParaRPr lang="ru-RU" sz="4000"/>
          </a:p>
        </p:txBody>
      </p:sp>
      <p:pic>
        <p:nvPicPr>
          <p:cNvPr id="11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433" y="19583"/>
            <a:ext cx="4031567" cy="394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611231"/>
            <a:ext cx="9408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Montserrat" panose="00000500000000000000" pitchFamily="50" charset="-52"/>
              </a:rPr>
              <a:t>Волонтерский центр </a:t>
            </a:r>
          </a:p>
          <a:p>
            <a:pPr algn="ctr"/>
            <a:r>
              <a:rPr lang="ru-RU" sz="2800" b="1" dirty="0" smtClean="0">
                <a:latin typeface="Montserrat" panose="00000500000000000000" pitchFamily="50" charset="-52"/>
              </a:rPr>
              <a:t>МОО «Федерация военно-тактических игр»</a:t>
            </a:r>
            <a:endParaRPr lang="ru-RU" sz="2800" b="1" dirty="0">
              <a:latin typeface="Montserrat" panose="00000500000000000000" pitchFamily="50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/>
          <p:nvPr/>
        </p:nvSpPr>
        <p:spPr bwMode="auto">
          <a:xfrm>
            <a:off x="39997" y="1122059"/>
            <a:ext cx="7568171" cy="480160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50">
              <a:solidFill>
                <a:schemeClr val="bg1"/>
              </a:solidFill>
            </a:endParaRPr>
          </a:p>
        </p:txBody>
      </p:sp>
      <p:sp>
        <p:nvSpPr>
          <p:cNvPr id="5" name="Прямоугольник 19"/>
          <p:cNvSpPr/>
          <p:nvPr/>
        </p:nvSpPr>
        <p:spPr bwMode="auto">
          <a:xfrm>
            <a:off x="1939763" y="505461"/>
            <a:ext cx="218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 Black"/>
              </a:rPr>
              <a:t>О </a:t>
            </a:r>
            <a:r>
              <a:rPr lang="ru-RU" sz="2400" b="1" dirty="0" smtClean="0">
                <a:latin typeface="Montserrat Black"/>
              </a:rPr>
              <a:t>ПРОЕКТАХ</a:t>
            </a:r>
            <a:endParaRPr dirty="0"/>
          </a:p>
        </p:txBody>
      </p:sp>
      <p:sp>
        <p:nvSpPr>
          <p:cNvPr id="6" name="Прямоугольник 31"/>
          <p:cNvSpPr/>
          <p:nvPr/>
        </p:nvSpPr>
        <p:spPr bwMode="auto">
          <a:xfrm rot="10800000" flipV="1">
            <a:off x="39998" y="1602218"/>
            <a:ext cx="7568170" cy="5255781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b="1" dirty="0" smtClean="0"/>
              <a:t>Для </a:t>
            </a:r>
            <a:r>
              <a:rPr lang="ru-RU" b="1" dirty="0"/>
              <a:t>проведения практических семинаров и уроков «живой истории» нашим волонтерским центром спроектирован,  прошел апробацию и находится на этапе реализации  проект мобильных  выставочных стендов с </a:t>
            </a:r>
            <a:r>
              <a:rPr lang="ru-RU" b="1" dirty="0" err="1"/>
              <a:t>интерактивами</a:t>
            </a:r>
            <a:r>
              <a:rPr lang="ru-RU" b="1" dirty="0"/>
              <a:t> различной направленности. Данные </a:t>
            </a:r>
            <a:r>
              <a:rPr lang="ru-RU" b="1" dirty="0" smtClean="0"/>
              <a:t>стенды </a:t>
            </a:r>
            <a:r>
              <a:rPr lang="ru-RU" b="1" dirty="0"/>
              <a:t>могут быть неоднократно использованы на городских мероприятиях, а благодаря их вариативности  подойдут к большинству памятных дат и праздничных событий на территории ВГО, включая островные территории</a:t>
            </a:r>
            <a:r>
              <a:rPr lang="ru-RU" b="1" dirty="0" smtClean="0"/>
              <a:t>. Также </a:t>
            </a:r>
            <a:r>
              <a:rPr lang="ru-RU" b="1" dirty="0"/>
              <a:t>данные выставочные стенды подойдут для уроков «живой истории» в домах культуры и библиотеках и музеях в качестве  наглядных дополнений к тем мероприятиям которые могут быть запланированы. Уроки «живой истории» хорошо зарекомендовали себя  как один из важных  стимулирующих факторов проявления интереса к истории своей страны, переключая внимания подростков из неконтролируемого информационно-виртуального пространства и формируя правильные образы  наших предков на примере Красноармейцев периода ВОВ и партизан периода борьбы с иностранной интервенцией на Дальнем </a:t>
            </a:r>
            <a:r>
              <a:rPr lang="ru-RU" b="1" dirty="0" smtClean="0"/>
              <a:t>Востоке. </a:t>
            </a:r>
            <a:endParaRPr dirty="0"/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39997" y="1213893"/>
            <a:ext cx="7856203" cy="388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b="1" dirty="0">
                <a:solidFill>
                  <a:schemeClr val="bg1"/>
                </a:solidFill>
                <a:latin typeface="Montserrat"/>
              </a:rPr>
              <a:t>4</a:t>
            </a:r>
            <a:r>
              <a:rPr lang="ru-RU" sz="1900" b="1" dirty="0" smtClean="0">
                <a:solidFill>
                  <a:schemeClr val="bg1"/>
                </a:solidFill>
                <a:latin typeface="Montserrat"/>
              </a:rPr>
              <a:t>. Проект мобильные выставочные стенды с </a:t>
            </a:r>
            <a:r>
              <a:rPr lang="ru-RU" sz="1900" b="1" dirty="0" err="1" smtClean="0">
                <a:solidFill>
                  <a:schemeClr val="bg1"/>
                </a:solidFill>
                <a:latin typeface="Montserrat"/>
              </a:rPr>
              <a:t>интерактивами</a:t>
            </a:r>
            <a:endParaRPr dirty="0"/>
          </a:p>
        </p:txBody>
      </p:sp>
      <p:pic>
        <p:nvPicPr>
          <p:cNvPr id="11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51" y="-58884"/>
            <a:ext cx="1206534" cy="118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utenko\Desktop\Олег\фесты зарницы выставки\фест 04.11.21\Фото видео ссылки\фото Юля 04.11\photo1636177267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412" y="0"/>
            <a:ext cx="3183334" cy="54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butenko\Desktop\Олег\фесты зарницы выставки\фест 04.11.21\Фото видео ссылки\TД¦-TВ¦- 4 ¦-¦-TП\IMG_4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412" y="3923202"/>
            <a:ext cx="4402197" cy="293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870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/>
          <p:nvPr/>
        </p:nvSpPr>
        <p:spPr bwMode="auto">
          <a:xfrm>
            <a:off x="39997" y="1122059"/>
            <a:ext cx="7568171" cy="480160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50">
              <a:solidFill>
                <a:schemeClr val="bg1"/>
              </a:solidFill>
            </a:endParaRPr>
          </a:p>
        </p:txBody>
      </p:sp>
      <p:sp>
        <p:nvSpPr>
          <p:cNvPr id="5" name="Прямоугольник 19"/>
          <p:cNvSpPr/>
          <p:nvPr/>
        </p:nvSpPr>
        <p:spPr bwMode="auto">
          <a:xfrm>
            <a:off x="1939763" y="505461"/>
            <a:ext cx="218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 Black"/>
              </a:rPr>
              <a:t>О </a:t>
            </a:r>
            <a:r>
              <a:rPr lang="ru-RU" sz="2400" b="1" dirty="0" smtClean="0">
                <a:latin typeface="Montserrat Black"/>
              </a:rPr>
              <a:t>ПРОЕКТАХ</a:t>
            </a:r>
            <a:endParaRPr dirty="0"/>
          </a:p>
        </p:txBody>
      </p:sp>
      <p:sp>
        <p:nvSpPr>
          <p:cNvPr id="6" name="Прямоугольник 31"/>
          <p:cNvSpPr/>
          <p:nvPr/>
        </p:nvSpPr>
        <p:spPr bwMode="auto">
          <a:xfrm rot="10800000" flipV="1">
            <a:off x="39998" y="1602218"/>
            <a:ext cx="7568170" cy="5255781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endParaRPr lang="ru-RU" sz="1400" dirty="0" smtClean="0"/>
          </a:p>
          <a:p>
            <a:pPr rtl="0"/>
            <a:endParaRPr lang="ru-RU" sz="1400" dirty="0" smtClean="0"/>
          </a:p>
          <a:p>
            <a:pPr rtl="0"/>
            <a:endParaRPr lang="ru-RU" sz="1400" dirty="0" smtClean="0"/>
          </a:p>
          <a:p>
            <a:pPr rtl="0"/>
            <a:endParaRPr lang="ru-RU" sz="1400" dirty="0" smtClean="0"/>
          </a:p>
          <a:p>
            <a:pPr rtl="0"/>
            <a:endParaRPr lang="ru-RU" sz="1400" dirty="0" smtClean="0"/>
          </a:p>
          <a:p>
            <a:pPr rtl="0"/>
            <a:r>
              <a:rPr lang="ru-RU" sz="1300" dirty="0" smtClean="0"/>
              <a:t> </a:t>
            </a:r>
            <a:r>
              <a:rPr lang="ru-RU" sz="1300" dirty="0" smtClean="0"/>
              <a:t>      Серия </a:t>
            </a:r>
            <a:r>
              <a:rPr lang="ru-RU" sz="1300" dirty="0" smtClean="0"/>
              <a:t>военно-тактических соревнований среди учащихся </a:t>
            </a:r>
            <a:r>
              <a:rPr lang="ru-RU" sz="1300" dirty="0" smtClean="0"/>
              <a:t>старших </a:t>
            </a:r>
            <a:r>
              <a:rPr lang="ru-RU" sz="1300" dirty="0" smtClean="0"/>
              <a:t>классов общеобразовательных школ Приморского края, посвященных значимым событиям региональной, российской и мировой военной истории.</a:t>
            </a:r>
          </a:p>
          <a:p>
            <a:pPr rtl="0">
              <a:buFontTx/>
              <a:buChar char="-"/>
            </a:pPr>
            <a:r>
              <a:rPr lang="ru-RU" sz="1300" dirty="0" smtClean="0"/>
              <a:t>Данные соревнования разработаны на основе проекта Военно-историческое многоборье «Звезда морского пехотинца – призера международной премии </a:t>
            </a:r>
            <a:r>
              <a:rPr lang="ru-RU" sz="1300" dirty="0" smtClean="0">
                <a:hlinkClick r:id="rId2"/>
              </a:rPr>
              <a:t>#</a:t>
            </a:r>
            <a:r>
              <a:rPr lang="ru-RU" sz="1300" dirty="0" err="1" smtClean="0">
                <a:hlinkClick r:id="rId2"/>
              </a:rPr>
              <a:t>МыВместе</a:t>
            </a:r>
            <a:r>
              <a:rPr lang="ru-RU" sz="1300" dirty="0" smtClean="0"/>
              <a:t>, успешно реализованного на территории г. Владивостока в 2022 году при поддержке управления культуры, и направленного на тиражирование лучших практик Военно-исторического многоборья на всей территории Приморского края.</a:t>
            </a:r>
            <a:r>
              <a:rPr lang="ru-RU" sz="1300" dirty="0" smtClean="0"/>
              <a:t> </a:t>
            </a:r>
            <a:endParaRPr lang="ru-RU" sz="1300" dirty="0" smtClean="0"/>
          </a:p>
          <a:p>
            <a:pPr rtl="0"/>
            <a:r>
              <a:rPr lang="ru-RU" sz="1300" dirty="0" smtClean="0"/>
              <a:t>        В </a:t>
            </a:r>
            <a:r>
              <a:rPr lang="ru-RU" sz="1300" dirty="0" smtClean="0"/>
              <a:t>данном проекте впервые в соревновательный процесс включена военно-тактическая игра с использованием лазерной системы поражения цели «</a:t>
            </a:r>
            <a:r>
              <a:rPr lang="ru-RU" sz="1300" dirty="0" err="1" smtClean="0"/>
              <a:t>Фаертаг</a:t>
            </a:r>
            <a:r>
              <a:rPr lang="ru-RU" sz="1300" dirty="0" smtClean="0"/>
              <a:t>», которая становится для участников уникальным экзаменом. </a:t>
            </a:r>
          </a:p>
          <a:p>
            <a:pPr rtl="0">
              <a:buFontTx/>
              <a:buChar char="-"/>
            </a:pPr>
            <a:r>
              <a:rPr lang="ru-RU" sz="1300" dirty="0" smtClean="0"/>
              <a:t>Использование </a:t>
            </a:r>
            <a:r>
              <a:rPr lang="ru-RU" sz="1300" dirty="0" smtClean="0"/>
              <a:t>оборудования «</a:t>
            </a:r>
            <a:r>
              <a:rPr lang="ru-RU" sz="1300" dirty="0" err="1" smtClean="0"/>
              <a:t>Фаертаг</a:t>
            </a:r>
            <a:r>
              <a:rPr lang="ru-RU" sz="1300" dirty="0" smtClean="0"/>
              <a:t>» в качестве формирования первичного навыка позволяет безопасно каждому участнику ощутить явление выстрела и отдачи в динамике, выбрать правильную изготовку для стрельбы, поймать точку прицеливания, правильно идентифицировать цель, оперативно устранять задержки при стрельбе</a:t>
            </a:r>
            <a:r>
              <a:rPr lang="ru-RU" sz="1300" dirty="0" smtClean="0"/>
              <a:t>.</a:t>
            </a:r>
          </a:p>
          <a:p>
            <a:pPr rtl="0" fontAlgn="base"/>
            <a:r>
              <a:rPr lang="ru-RU" sz="1300" b="1" u="sng" dirty="0" smtClean="0"/>
              <a:t>Цели Многоборья: </a:t>
            </a:r>
          </a:p>
          <a:p>
            <a:pPr rtl="0" fontAlgn="base">
              <a:buFontTx/>
              <a:buChar char="-"/>
            </a:pPr>
            <a:r>
              <a:rPr lang="ru-RU" sz="1300" dirty="0" smtClean="0"/>
              <a:t>Популяризация </a:t>
            </a:r>
            <a:r>
              <a:rPr lang="ru-RU" sz="1300" dirty="0" smtClean="0"/>
              <a:t>среди учащихся общеобразовательных школ идей служения Отечеству, ответственности за его судьбу и готовности каждого гражданина к защите своей Родины;</a:t>
            </a:r>
          </a:p>
          <a:p>
            <a:pPr rtl="0" fontAlgn="base">
              <a:buFontTx/>
              <a:buChar char="-"/>
            </a:pPr>
            <a:r>
              <a:rPr lang="ru-RU" sz="1300" dirty="0" smtClean="0"/>
              <a:t> Профилактика </a:t>
            </a:r>
            <a:r>
              <a:rPr lang="ru-RU" sz="1300" dirty="0" smtClean="0"/>
              <a:t>влияния различных информационных источников, продвигающих западную деструктивную идеологию, в том числе дезинформирующую и вводящую в заблуждение подростков, пропагандирующую социально-вредные лозунги, призывы к экстремизму;</a:t>
            </a:r>
          </a:p>
          <a:p>
            <a:pPr rtl="0" fontAlgn="base">
              <a:buFontTx/>
              <a:buChar char="-"/>
            </a:pPr>
            <a:r>
              <a:rPr lang="ru-RU" sz="1300" dirty="0" smtClean="0"/>
              <a:t>Формирование </a:t>
            </a:r>
            <a:r>
              <a:rPr lang="ru-RU" sz="1300" dirty="0" smtClean="0"/>
              <a:t>позитивных нравственных и  физических качеств: инициатива и самостоятельность; сознательная дисциплина; товарищество и дружба; коллективизм; воля; смелость; находчивость; выносливость; умение быстро принимать решение в быстро меняющейся тактической обстановке;</a:t>
            </a:r>
          </a:p>
          <a:p>
            <a:pPr rtl="0" fontAlgn="base">
              <a:buFontTx/>
              <a:buChar char="-"/>
            </a:pPr>
            <a:r>
              <a:rPr lang="ru-RU" sz="1300" dirty="0" smtClean="0"/>
              <a:t>Противодействие </a:t>
            </a:r>
            <a:r>
              <a:rPr lang="ru-RU" sz="1300" dirty="0" smtClean="0"/>
              <a:t>искажению и разрушению исторической памяти.</a:t>
            </a:r>
          </a:p>
          <a:p>
            <a:pPr rtl="0">
              <a:buFontTx/>
              <a:buChar char="-"/>
            </a:pPr>
            <a:endParaRPr lang="ru-RU" sz="1400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39997" y="1213893"/>
            <a:ext cx="7856203" cy="388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b="1" dirty="0">
                <a:solidFill>
                  <a:schemeClr val="bg1"/>
                </a:solidFill>
                <a:latin typeface="Montserrat"/>
              </a:rPr>
              <a:t>4</a:t>
            </a:r>
            <a:r>
              <a:rPr lang="ru-RU" sz="1900" b="1" dirty="0" smtClean="0">
                <a:solidFill>
                  <a:schemeClr val="bg1"/>
                </a:solidFill>
                <a:latin typeface="Montserrat"/>
              </a:rPr>
              <a:t>. Проект </a:t>
            </a:r>
            <a:r>
              <a:rPr lang="ru-RU" sz="1900" b="1" dirty="0" smtClean="0">
                <a:solidFill>
                  <a:schemeClr val="bg1"/>
                </a:solidFill>
                <a:latin typeface="Montserrat"/>
              </a:rPr>
              <a:t>Военно-историческое многоборье «Путь героев»</a:t>
            </a:r>
            <a:endParaRPr dirty="0"/>
          </a:p>
        </p:txBody>
      </p:sp>
      <p:pic>
        <p:nvPicPr>
          <p:cNvPr id="11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51" y="-58884"/>
            <a:ext cx="1206534" cy="118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95208" y="3143248"/>
            <a:ext cx="285752" cy="341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0" y="1500174"/>
            <a:ext cx="357190" cy="3428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lh4.googleusercontent.com/xs-QzE_JPjDedgxril5D5fIitdWbdiORoP8b5z5Yrds8KeHQhqLs5oFg1QJlK3aZKQW9v4u9U2gkuW2T4xXbc5vd7ylBvJZobPav3zAcWTzpLzNDFEWLXFSfA723ELVWTnGPL7kFZwIDt2eguyzkawPSRHgeUF0ZhFx-st6jK3SHY028RjNR-x4yL5_mdq4I=n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60" y="3364862"/>
            <a:ext cx="4667240" cy="3493138"/>
          </a:xfrm>
          <a:prstGeom prst="rect">
            <a:avLst/>
          </a:prstGeom>
          <a:noFill/>
        </p:spPr>
      </p:pic>
      <p:pic>
        <p:nvPicPr>
          <p:cNvPr id="1028" name="Picture 4" descr="https://lh5.googleusercontent.com/3KXjxxUkrE41RtGt5yQgqmztym9wYu3ZFhq_JMFaxbTgV6Q9RDukQtqOjECoX5NOomk-ZzgJfGtp7y-rbd62gROfJVlQug6pbZGKow88UAsAPAwpKaxa6Oegg3gO0pOfHP2gsQfcKfK2-SbEsOGCL4cg2ClOQCdfU1FjCRP8LAesV9jCZzxiSvQNS5ySD1xI=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60" y="1116702"/>
            <a:ext cx="4667240" cy="2955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870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263352" y="2708920"/>
            <a:ext cx="10188900" cy="15234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bg1"/>
                </a:solidFill>
                <a:latin typeface="Montserrat"/>
              </a:rPr>
              <a:t>СПАСИБО ЗА ВНИМАНИЕ!</a:t>
            </a:r>
            <a:endParaRPr lang="ru-RU" sz="44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" name="Прямоугольник 2"/>
          <p:cNvSpPr/>
          <p:nvPr/>
        </p:nvSpPr>
        <p:spPr bwMode="auto">
          <a:xfrm>
            <a:off x="372225" y="5856618"/>
            <a:ext cx="11071535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Контактные данные: </a:t>
            </a:r>
            <a:r>
              <a:rPr lang="en-US" dirty="0" smtClean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vc_vlc@mail.ru</a:t>
            </a:r>
            <a:r>
              <a:rPr lang="ru-RU" dirty="0" smtClean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+79644343584</a:t>
            </a:r>
          </a:p>
          <a:p>
            <a:pPr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Ссылки или </a:t>
            </a:r>
            <a:r>
              <a:rPr lang="en-US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QR</a:t>
            </a: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-коды на социальные сети: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hlinkClick r:id="rId3"/>
              </a:rPr>
              <a:t>https://vk.com/fvtivolunteersinprimkray</a:t>
            </a:r>
            <a:endParaRPr lang="ru-RU" dirty="0">
              <a:solidFill>
                <a:schemeClr val="bg1"/>
              </a:solidFill>
              <a:effectLst>
                <a:glow rad="444500">
                  <a:srgbClr val="002060">
                    <a:alpha val="13000"/>
                  </a:srgbClr>
                </a:glow>
              </a:effectLst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9584"/>
            <a:ext cx="3719736" cy="364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 bwMode="auto">
          <a:xfrm rot="10800000" flipV="1">
            <a:off x="119332" y="764704"/>
            <a:ext cx="8115512" cy="6072587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/>
              <a:t>    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Орг. Комитет по военно-патриотическому воспитанию при МОО «Федерации военно-тактических игр» в Приморском крае начинал свою работу с 2017 года, тогда в состав комитета входило всего 3 активиста. В 2018 году был сформирован Волонтерский центр. Куда постепенно начали вступать- активные граждане Приморского края, </a:t>
            </a:r>
            <a:r>
              <a:rPr lang="ru-RU" sz="1600" b="1" dirty="0" err="1" smtClean="0"/>
              <a:t>объединёные</a:t>
            </a:r>
            <a:r>
              <a:rPr lang="ru-RU" sz="1600" b="1" dirty="0" smtClean="0"/>
              <a:t> общими целями и идеями. </a:t>
            </a:r>
            <a:r>
              <a:rPr lang="ru-RU" sz="1600" b="1" dirty="0"/>
              <a:t> </a:t>
            </a:r>
            <a:r>
              <a:rPr lang="ru-RU" sz="1600" b="1" dirty="0" smtClean="0"/>
              <a:t>В 2021 году наш центр освоил новое для себя направление это волонтеры культуры. Хотелось бы отметить, что на краевом конкурсе Волонтер года в номинации  «лучшая муниципальная волонтерская организация» наш ВЦ был отмечен жюри и награжден Дипломом второй степени, а в номинации волонтер культуры был отмечен Министерством культ и архивного дела Приморского края.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   В данный момент Волонтерский центр охватывает разные направления деятельности: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1. Популяризация и развитие военно-тактических игр и различных игровых  ролевых проектов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2. Организация </a:t>
            </a:r>
            <a:r>
              <a:rPr lang="ru-RU" sz="1600" b="1" dirty="0" err="1" smtClean="0"/>
              <a:t>военно</a:t>
            </a:r>
            <a:r>
              <a:rPr lang="ru-RU" sz="1600" b="1" dirty="0" smtClean="0"/>
              <a:t> - исторических  и патриотических фестивалей и выставок, практических семинаров, уроков «живой истории», фотозон.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3 . Помощь в организации, проведении военно-исторических реконструкций разных исторических периодов и эпох.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4. Разработка маршрутов, троп для </a:t>
            </a:r>
            <a:r>
              <a:rPr lang="ru-RU" sz="1600" b="1" dirty="0" err="1" smtClean="0"/>
              <a:t>историко</a:t>
            </a:r>
            <a:r>
              <a:rPr lang="ru-RU" sz="1600" b="1" dirty="0" smtClean="0"/>
              <a:t> - культурных  походов туристической направленности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5. Организация  игровых обучающих </a:t>
            </a:r>
            <a:r>
              <a:rPr lang="ru-RU" sz="1600" b="1" dirty="0" err="1" smtClean="0"/>
              <a:t>интерактивов</a:t>
            </a:r>
            <a:r>
              <a:rPr lang="ru-RU" sz="1600" b="1" dirty="0" smtClean="0"/>
              <a:t> разной тематики и направлений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    За последние 5 лет рамках президентской программы «О патриотическом воспитании граждан Российской Федерации на 2016 - 2020 годы» на территории Приморского края силами волонтерского центра проведено около </a:t>
            </a:r>
            <a:r>
              <a:rPr lang="ru-RU" sz="1600" b="1" dirty="0" smtClean="0"/>
              <a:t>100 </a:t>
            </a:r>
            <a:r>
              <a:rPr lang="ru-RU" sz="1600" b="1" dirty="0" smtClean="0"/>
              <a:t>различных мероприятий. По мере проведения мероприятий и реализации проектов нам удалось сформировать достойную команду волонтеров, которая выступает под эгидой нашего волонтерского центра.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/>
              <a:t>   Начиная с 2018 волонтерский центр активно участвует в организации и проведении различных мероприятий городского и краевого значения.</a:t>
            </a:r>
          </a:p>
          <a:p>
            <a:pPr>
              <a:lnSpc>
                <a:spcPct val="90000"/>
              </a:lnSpc>
            </a:pPr>
            <a:endParaRPr lang="ru-RU" sz="1200" b="1" dirty="0" smtClean="0"/>
          </a:p>
        </p:txBody>
      </p:sp>
      <p:sp>
        <p:nvSpPr>
          <p:cNvPr id="5" name="Прямоугольник 19"/>
          <p:cNvSpPr/>
          <p:nvPr/>
        </p:nvSpPr>
        <p:spPr bwMode="auto">
          <a:xfrm>
            <a:off x="2413499" y="188640"/>
            <a:ext cx="3914854" cy="461665"/>
          </a:xfrm>
          <a:prstGeom prst="rect">
            <a:avLst/>
          </a:prstGeom>
          <a:ln w="12700" cmpd="dbl"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 Black"/>
              </a:rPr>
              <a:t>О </a:t>
            </a:r>
            <a:r>
              <a:rPr lang="ru-RU" sz="2400" b="1" dirty="0" smtClean="0">
                <a:latin typeface="Montserrat Black"/>
              </a:rPr>
              <a:t>Волонтерском Центре</a:t>
            </a:r>
            <a:endParaRPr lang="ru-RU" sz="2400" b="1" dirty="0">
              <a:latin typeface="Montserrat Black"/>
            </a:endParaRPr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2428197" y="3148282"/>
            <a:ext cx="4955448" cy="3689010"/>
          </a:xfrm>
          <a:prstGeom prst="rect">
            <a:avLst/>
          </a:prstGeom>
          <a:ln w="12700" cmpd="dbl">
            <a:solidFill>
              <a:schemeClr val="tx1">
                <a:alpha val="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 b="1">
              <a:latin typeface="Montserra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>
                <a:latin typeface="Montserrat"/>
              </a:rPr>
              <a:t>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 b="1">
              <a:latin typeface="Montserra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 b="1">
              <a:latin typeface="Montserra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 b="1">
              <a:latin typeface="Montserrat"/>
            </a:endParaRPr>
          </a:p>
        </p:txBody>
      </p:sp>
      <p:pic>
        <p:nvPicPr>
          <p:cNvPr id="7170" name="Picture 2" descr="C:\Users\butenko\Desktop\Олег\1\сфлехи\2018\фото для презентации 2018\ворл оф конфликт\DSC09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7761" y="787312"/>
            <a:ext cx="3957997" cy="26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utenko\Desktop\IMG_5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4844" y="4040845"/>
            <a:ext cx="3934954" cy="262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9"/>
          <p:cNvSpPr/>
          <p:nvPr/>
        </p:nvSpPr>
        <p:spPr bwMode="auto">
          <a:xfrm>
            <a:off x="191343" y="108671"/>
            <a:ext cx="7675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Montserrat Black"/>
              </a:rPr>
              <a:t>Участие в мероприятиях Волонтерским </a:t>
            </a:r>
            <a:r>
              <a:rPr lang="ru-RU" sz="2400" b="1" dirty="0" smtClean="0">
                <a:latin typeface="Montserrat Black"/>
              </a:rPr>
              <a:t>центром</a:t>
            </a:r>
            <a:endParaRPr dirty="0"/>
          </a:p>
        </p:txBody>
      </p:sp>
      <p:pic>
        <p:nvPicPr>
          <p:cNvPr id="11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7215" y="-33132"/>
            <a:ext cx="1274785" cy="12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31"/>
          <p:cNvSpPr/>
          <p:nvPr/>
        </p:nvSpPr>
        <p:spPr bwMode="auto">
          <a:xfrm rot="10800000" flipV="1">
            <a:off x="-6" y="500042"/>
            <a:ext cx="6881824" cy="6357958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defRPr/>
            </a:pPr>
            <a:endParaRPr lang="ru-RU" sz="1200" b="1" dirty="0" smtClean="0">
              <a:solidFill>
                <a:prstClr val="white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1</a:t>
            </a:r>
            <a:r>
              <a:rPr lang="ru-RU" sz="1200" b="1" dirty="0" smtClean="0">
                <a:solidFill>
                  <a:prstClr val="white"/>
                </a:solidFill>
              </a:rPr>
              <a:t>. 08.01.2021 Военно-патриотическая игра </a:t>
            </a:r>
            <a:r>
              <a:rPr lang="ru-RU" sz="1200" b="1" dirty="0">
                <a:solidFill>
                  <a:prstClr val="white"/>
                </a:solidFill>
              </a:rPr>
              <a:t>"Юный защитник Родины </a:t>
            </a:r>
            <a:r>
              <a:rPr lang="ru-RU" sz="1200" b="1" dirty="0" smtClean="0">
                <a:solidFill>
                  <a:prstClr val="white"/>
                </a:solidFill>
              </a:rPr>
              <a:t>202</a:t>
            </a:r>
            <a:r>
              <a:rPr lang="en-US" sz="1200" b="1" dirty="0" smtClean="0">
                <a:solidFill>
                  <a:prstClr val="white"/>
                </a:solidFill>
              </a:rPr>
              <a:t>2</a:t>
            </a:r>
            <a:r>
              <a:rPr lang="ru-RU" sz="1200" b="1" dirty="0" smtClean="0">
                <a:solidFill>
                  <a:prstClr val="white"/>
                </a:solidFill>
              </a:rPr>
              <a:t>"</a:t>
            </a:r>
            <a:r>
              <a:rPr lang="ru-RU" sz="1200" b="1" dirty="0">
                <a:solidFill>
                  <a:prstClr val="white"/>
                </a:solidFill>
              </a:rPr>
              <a:t/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2. </a:t>
            </a:r>
            <a:r>
              <a:rPr lang="ru-RU" sz="1200" b="1" dirty="0" smtClean="0">
                <a:solidFill>
                  <a:prstClr val="white"/>
                </a:solidFill>
              </a:rPr>
              <a:t>08.02.202</a:t>
            </a:r>
            <a:r>
              <a:rPr lang="en-US" sz="1200" b="1" dirty="0" smtClean="0">
                <a:solidFill>
                  <a:prstClr val="white"/>
                </a:solidFill>
              </a:rPr>
              <a:t>1</a:t>
            </a:r>
            <a:r>
              <a:rPr lang="ru-RU" sz="1200" b="1" dirty="0" smtClean="0">
                <a:solidFill>
                  <a:prstClr val="white"/>
                </a:solidFill>
              </a:rPr>
              <a:t> </a:t>
            </a:r>
            <a:r>
              <a:rPr lang="ru-RU" sz="1200" b="1" dirty="0">
                <a:solidFill>
                  <a:prstClr val="white"/>
                </a:solidFill>
              </a:rPr>
              <a:t>культурно исторический поход в музей "Безымянная батарея" для школьников Школы №74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3. </a:t>
            </a:r>
            <a:r>
              <a:rPr lang="ru-RU" sz="1200" b="1" dirty="0" smtClean="0">
                <a:solidFill>
                  <a:prstClr val="white"/>
                </a:solidFill>
              </a:rPr>
              <a:t>23.02.202</a:t>
            </a:r>
            <a:r>
              <a:rPr lang="en-US" sz="1200" b="1" dirty="0" smtClean="0">
                <a:solidFill>
                  <a:prstClr val="white"/>
                </a:solidFill>
              </a:rPr>
              <a:t>1</a:t>
            </a:r>
            <a:r>
              <a:rPr lang="ru-RU" sz="1200" b="1" dirty="0" smtClean="0">
                <a:solidFill>
                  <a:prstClr val="white"/>
                </a:solidFill>
              </a:rPr>
              <a:t>организация </a:t>
            </a:r>
            <a:r>
              <a:rPr lang="ru-RU" sz="1200" b="1" dirty="0">
                <a:solidFill>
                  <a:prstClr val="white"/>
                </a:solidFill>
              </a:rPr>
              <a:t>выставки на мероприятии </a:t>
            </a:r>
            <a:r>
              <a:rPr lang="ru-RU" sz="1200" b="1" dirty="0" smtClean="0">
                <a:solidFill>
                  <a:prstClr val="white"/>
                </a:solidFill>
              </a:rPr>
              <a:t>«Приморье </a:t>
            </a:r>
            <a:r>
              <a:rPr lang="ru-RU" sz="1200" b="1" dirty="0">
                <a:solidFill>
                  <a:prstClr val="white"/>
                </a:solidFill>
              </a:rPr>
              <a:t>За </a:t>
            </a:r>
            <a:r>
              <a:rPr lang="ru-RU" sz="1200" b="1" dirty="0" smtClean="0">
                <a:solidFill>
                  <a:prstClr val="white"/>
                </a:solidFill>
              </a:rPr>
              <a:t>Спорт»  </a:t>
            </a:r>
            <a:r>
              <a:rPr lang="ru-RU" sz="1200" b="1" dirty="0">
                <a:solidFill>
                  <a:prstClr val="white"/>
                </a:solidFill>
              </a:rPr>
              <a:t>Зарядка Чемпионов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4. </a:t>
            </a:r>
            <a:r>
              <a:rPr lang="ru-RU" sz="1200" b="1" dirty="0" smtClean="0">
                <a:solidFill>
                  <a:prstClr val="white"/>
                </a:solidFill>
              </a:rPr>
              <a:t>07.03.202</a:t>
            </a:r>
            <a:r>
              <a:rPr lang="en-US" sz="1200" b="1" dirty="0" smtClean="0">
                <a:solidFill>
                  <a:prstClr val="white"/>
                </a:solidFill>
              </a:rPr>
              <a:t>2</a:t>
            </a:r>
            <a:r>
              <a:rPr lang="ru-RU" sz="1200" b="1" dirty="0" smtClean="0">
                <a:solidFill>
                  <a:prstClr val="white"/>
                </a:solidFill>
              </a:rPr>
              <a:t> </a:t>
            </a:r>
            <a:r>
              <a:rPr lang="ru-RU" sz="1200" b="1" dirty="0">
                <a:solidFill>
                  <a:prstClr val="white"/>
                </a:solidFill>
              </a:rPr>
              <a:t>Военно-тактическая игра "Неспокойный сосед 3"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5. с </a:t>
            </a:r>
            <a:r>
              <a:rPr lang="ru-RU" sz="1200" b="1" dirty="0" smtClean="0">
                <a:solidFill>
                  <a:prstClr val="white"/>
                </a:solidFill>
              </a:rPr>
              <a:t>10.02.202</a:t>
            </a:r>
            <a:r>
              <a:rPr lang="en-US" sz="1200" b="1" dirty="0" smtClean="0">
                <a:solidFill>
                  <a:prstClr val="white"/>
                </a:solidFill>
              </a:rPr>
              <a:t>2</a:t>
            </a:r>
            <a:r>
              <a:rPr lang="ru-RU" sz="1200" b="1" dirty="0" smtClean="0">
                <a:solidFill>
                  <a:prstClr val="white"/>
                </a:solidFill>
              </a:rPr>
              <a:t>- </a:t>
            </a:r>
            <a:r>
              <a:rPr lang="ru-RU" sz="1200" b="1" dirty="0">
                <a:solidFill>
                  <a:prstClr val="white"/>
                </a:solidFill>
              </a:rPr>
              <a:t>по </a:t>
            </a:r>
            <a:r>
              <a:rPr lang="ru-RU" sz="1200" b="1" dirty="0" smtClean="0">
                <a:solidFill>
                  <a:prstClr val="white"/>
                </a:solidFill>
              </a:rPr>
              <a:t>12.04.202</a:t>
            </a:r>
            <a:r>
              <a:rPr lang="en-US" sz="1200" b="1" dirty="0" smtClean="0">
                <a:solidFill>
                  <a:prstClr val="white"/>
                </a:solidFill>
              </a:rPr>
              <a:t>3</a:t>
            </a:r>
            <a:r>
              <a:rPr lang="ru-RU" sz="1200" b="1" dirty="0" smtClean="0">
                <a:solidFill>
                  <a:prstClr val="white"/>
                </a:solidFill>
              </a:rPr>
              <a:t> </a:t>
            </a:r>
            <a:r>
              <a:rPr lang="ru-RU" sz="1200" b="1" dirty="0">
                <a:solidFill>
                  <a:prstClr val="white"/>
                </a:solidFill>
              </a:rPr>
              <a:t>помощь в организации и проведении серии военно-спортивных игр на основе оборудования "</a:t>
            </a:r>
            <a:r>
              <a:rPr lang="ru-RU" sz="1200" b="1" dirty="0" err="1">
                <a:solidFill>
                  <a:prstClr val="white"/>
                </a:solidFill>
              </a:rPr>
              <a:t>Фаертаг</a:t>
            </a:r>
            <a:r>
              <a:rPr lang="ru-RU" sz="1200" b="1" dirty="0">
                <a:solidFill>
                  <a:prstClr val="white"/>
                </a:solidFill>
              </a:rPr>
              <a:t>"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6. </a:t>
            </a:r>
            <a:r>
              <a:rPr lang="en-US" sz="1200" b="1" dirty="0" smtClean="0">
                <a:solidFill>
                  <a:prstClr val="white"/>
                </a:solidFill>
              </a:rPr>
              <a:t>C </a:t>
            </a:r>
            <a:r>
              <a:rPr lang="ru-RU" sz="1200" b="1" dirty="0" smtClean="0">
                <a:solidFill>
                  <a:prstClr val="white"/>
                </a:solidFill>
              </a:rPr>
              <a:t>20</a:t>
            </a:r>
            <a:r>
              <a:rPr lang="en-US" sz="1200" b="1" dirty="0" smtClean="0">
                <a:solidFill>
                  <a:prstClr val="white"/>
                </a:solidFill>
              </a:rPr>
              <a:t>19</a:t>
            </a:r>
            <a:r>
              <a:rPr lang="ru-RU" sz="1200" b="1" dirty="0" smtClean="0">
                <a:solidFill>
                  <a:prstClr val="white"/>
                </a:solidFill>
              </a:rPr>
              <a:t> по 2022 - Проведение Военно-исторического многоборья «Звезда </a:t>
            </a:r>
            <a:r>
              <a:rPr lang="ru-RU" sz="1200" b="1" dirty="0">
                <a:solidFill>
                  <a:prstClr val="white"/>
                </a:solidFill>
              </a:rPr>
              <a:t>Морского </a:t>
            </a:r>
            <a:r>
              <a:rPr lang="ru-RU" sz="1200" b="1" dirty="0" smtClean="0">
                <a:solidFill>
                  <a:prstClr val="white"/>
                </a:solidFill>
              </a:rPr>
              <a:t>пехотинца»</a:t>
            </a:r>
            <a:r>
              <a:rPr lang="ru-RU" sz="1200" b="1" dirty="0">
                <a:solidFill>
                  <a:prstClr val="white"/>
                </a:solidFill>
              </a:rPr>
              <a:t/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7. </a:t>
            </a:r>
            <a:r>
              <a:rPr lang="ru-RU" sz="1200" b="1" dirty="0" smtClean="0">
                <a:solidFill>
                  <a:prstClr val="white"/>
                </a:solidFill>
              </a:rPr>
              <a:t>24.04.202</a:t>
            </a:r>
            <a:r>
              <a:rPr lang="en-US" sz="1200" b="1" dirty="0" smtClean="0">
                <a:solidFill>
                  <a:prstClr val="white"/>
                </a:solidFill>
              </a:rPr>
              <a:t>2</a:t>
            </a:r>
            <a:r>
              <a:rPr lang="ru-RU" sz="1200" b="1" dirty="0" smtClean="0">
                <a:solidFill>
                  <a:prstClr val="white"/>
                </a:solidFill>
              </a:rPr>
              <a:t> </a:t>
            </a:r>
            <a:r>
              <a:rPr lang="ru-RU" sz="1200" b="1" dirty="0">
                <a:solidFill>
                  <a:prstClr val="white"/>
                </a:solidFill>
              </a:rPr>
              <a:t>Открытие сезона «военно-тактических игр в Приморском края 2021»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8. 07.05.2021 организация и проведение военно-исторической выставки посвященной Дню Победы на территории Фетисов Арены по приглашению AMC </a:t>
            </a:r>
            <a:r>
              <a:rPr lang="ru-RU" sz="1200" b="1" dirty="0" err="1">
                <a:solidFill>
                  <a:prstClr val="white"/>
                </a:solidFill>
              </a:rPr>
              <a:t>Fight</a:t>
            </a:r>
            <a:r>
              <a:rPr lang="ru-RU" sz="1200" b="1" dirty="0">
                <a:solidFill>
                  <a:prstClr val="white"/>
                </a:solidFill>
              </a:rPr>
              <a:t> </a:t>
            </a:r>
            <a:r>
              <a:rPr lang="ru-RU" sz="1200" b="1" dirty="0" err="1">
                <a:solidFill>
                  <a:prstClr val="white"/>
                </a:solidFill>
              </a:rPr>
              <a:t>Nights</a:t>
            </a:r>
            <a:r>
              <a:rPr lang="ru-RU" sz="1200" b="1" dirty="0">
                <a:solidFill>
                  <a:prstClr val="white"/>
                </a:solidFill>
              </a:rPr>
              <a:t> 101.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>
                <a:solidFill>
                  <a:prstClr val="white"/>
                </a:solidFill>
              </a:rPr>
              <a:t>9. </a:t>
            </a:r>
            <a:r>
              <a:rPr lang="ru-RU" sz="1200" b="1" dirty="0" smtClean="0">
                <a:solidFill>
                  <a:prstClr val="white"/>
                </a:solidFill>
              </a:rPr>
              <a:t>09.05.2021, 09.05.2022 - </a:t>
            </a:r>
            <a:r>
              <a:rPr lang="ru-RU" sz="1200" b="1" dirty="0">
                <a:solidFill>
                  <a:prstClr val="white"/>
                </a:solidFill>
              </a:rPr>
              <a:t>организация и проведения серии интерактивных выставок на площадке музея "Моя Россия Моя История" и на территории </a:t>
            </a:r>
            <a:r>
              <a:rPr lang="ru-RU" sz="1200" b="1" dirty="0" smtClean="0">
                <a:solidFill>
                  <a:prstClr val="white"/>
                </a:solidFill>
              </a:rPr>
              <a:t>Храма </a:t>
            </a:r>
            <a:r>
              <a:rPr lang="ru-RU" sz="1200" b="1" dirty="0">
                <a:solidFill>
                  <a:prstClr val="white"/>
                </a:solidFill>
              </a:rPr>
              <a:t>Порт-Артурской иконы Торжества Пресвятой </a:t>
            </a:r>
            <a:r>
              <a:rPr lang="ru-RU" sz="1200" b="1" dirty="0" smtClean="0">
                <a:solidFill>
                  <a:prstClr val="white"/>
                </a:solidFill>
              </a:rPr>
              <a:t>Богоматери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10. 27.05.2021 </a:t>
            </a:r>
            <a:r>
              <a:rPr lang="ru-RU" sz="1200" b="1" dirty="0">
                <a:solidFill>
                  <a:prstClr val="white"/>
                </a:solidFill>
              </a:rPr>
              <a:t>организация и проведение военно-исторической выставки посвященной </a:t>
            </a:r>
            <a:r>
              <a:rPr lang="ru-RU" sz="1200" b="1" dirty="0" smtClean="0">
                <a:solidFill>
                  <a:prstClr val="white"/>
                </a:solidFill>
              </a:rPr>
              <a:t>«Дню Пограничника», на территории ДОФ г. Владивостока</a:t>
            </a:r>
            <a:r>
              <a:rPr lang="ru-RU" sz="1200" b="1" dirty="0">
                <a:solidFill>
                  <a:prstClr val="white"/>
                </a:solidFill>
              </a:rPr>
              <a:t/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 smtClean="0">
                <a:solidFill>
                  <a:prstClr val="white"/>
                </a:solidFill>
              </a:rPr>
              <a:t>11. </a:t>
            </a:r>
            <a:r>
              <a:rPr lang="ru-RU" sz="1200" b="1" dirty="0">
                <a:solidFill>
                  <a:prstClr val="white"/>
                </a:solidFill>
              </a:rPr>
              <a:t>05.06.2021 Участие в агитационно-пропагандистской акции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 smtClean="0">
                <a:solidFill>
                  <a:prstClr val="white"/>
                </a:solidFill>
              </a:rPr>
              <a:t>«Мы </a:t>
            </a:r>
            <a:r>
              <a:rPr lang="ru-RU" sz="1200" b="1" dirty="0">
                <a:solidFill>
                  <a:prstClr val="white"/>
                </a:solidFill>
              </a:rPr>
              <a:t>– армия страны. Мы армия </a:t>
            </a:r>
            <a:r>
              <a:rPr lang="ru-RU" sz="1200" b="1" dirty="0" smtClean="0">
                <a:solidFill>
                  <a:prstClr val="white"/>
                </a:solidFill>
              </a:rPr>
              <a:t>народа» на </a:t>
            </a:r>
            <a:r>
              <a:rPr lang="ru-RU" sz="1200" b="1" dirty="0">
                <a:solidFill>
                  <a:prstClr val="white"/>
                </a:solidFill>
              </a:rPr>
              <a:t>железнодорожной станции Владивосток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 smtClean="0">
                <a:solidFill>
                  <a:prstClr val="white"/>
                </a:solidFill>
              </a:rPr>
              <a:t>12. </a:t>
            </a:r>
            <a:r>
              <a:rPr lang="ru-RU" sz="1200" b="1" dirty="0" smtClean="0">
                <a:solidFill>
                  <a:prstClr val="white"/>
                </a:solidFill>
              </a:rPr>
              <a:t>С 2019 по 2023 год - Организация </a:t>
            </a:r>
            <a:r>
              <a:rPr lang="ru-RU" sz="1200" b="1" dirty="0" err="1" smtClean="0">
                <a:solidFill>
                  <a:prstClr val="white"/>
                </a:solidFill>
              </a:rPr>
              <a:t>военно</a:t>
            </a:r>
            <a:r>
              <a:rPr lang="ru-RU" sz="1200" b="1" dirty="0" smtClean="0">
                <a:solidFill>
                  <a:prstClr val="white"/>
                </a:solidFill>
              </a:rPr>
              <a:t> </a:t>
            </a:r>
            <a:r>
              <a:rPr lang="ru-RU" sz="1200" b="1" dirty="0">
                <a:solidFill>
                  <a:prstClr val="white"/>
                </a:solidFill>
              </a:rPr>
              <a:t>-тактической игры проект "</a:t>
            </a:r>
            <a:r>
              <a:rPr lang="ru-RU" sz="1200" b="1" dirty="0" err="1">
                <a:solidFill>
                  <a:prstClr val="white"/>
                </a:solidFill>
              </a:rPr>
              <a:t>Барсогория</a:t>
            </a:r>
            <a:r>
              <a:rPr lang="ru-RU" sz="1200" b="1" dirty="0">
                <a:solidFill>
                  <a:prstClr val="white"/>
                </a:solidFill>
              </a:rPr>
              <a:t>" </a:t>
            </a:r>
            <a:r>
              <a:rPr lang="ru-RU" sz="1200" b="1" dirty="0" err="1" smtClean="0">
                <a:solidFill>
                  <a:prstClr val="white"/>
                </a:solidFill>
              </a:rPr>
              <a:t>с.Новицкое</a:t>
            </a:r>
            <a:r>
              <a:rPr lang="ru-RU" sz="1200" b="1" dirty="0" smtClean="0">
                <a:solidFill>
                  <a:prstClr val="white"/>
                </a:solidFill>
              </a:rPr>
              <a:t> </a:t>
            </a:r>
            <a:r>
              <a:rPr lang="ru-RU" sz="1200" b="1" dirty="0">
                <a:solidFill>
                  <a:prstClr val="white"/>
                </a:solidFill>
              </a:rPr>
              <a:t>Партизанский район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 smtClean="0">
                <a:solidFill>
                  <a:prstClr val="white"/>
                </a:solidFill>
              </a:rPr>
              <a:t>13. </a:t>
            </a:r>
            <a:r>
              <a:rPr lang="ru-RU" sz="1200" b="1" dirty="0" smtClean="0">
                <a:solidFill>
                  <a:prstClr val="white"/>
                </a:solidFill>
              </a:rPr>
              <a:t>С  2021 по 2022 год - Помощь </a:t>
            </a:r>
            <a:r>
              <a:rPr lang="ru-RU" sz="1200" b="1" dirty="0">
                <a:solidFill>
                  <a:prstClr val="white"/>
                </a:solidFill>
              </a:rPr>
              <a:t>в проведении военно-исторического фестиваля "</a:t>
            </a:r>
            <a:r>
              <a:rPr lang="ru-RU" sz="1200" b="1" dirty="0" err="1">
                <a:solidFill>
                  <a:prstClr val="white"/>
                </a:solidFill>
              </a:rPr>
              <a:t>Каульские</a:t>
            </a:r>
            <a:r>
              <a:rPr lang="ru-RU" sz="1200" b="1" dirty="0">
                <a:solidFill>
                  <a:prstClr val="white"/>
                </a:solidFill>
              </a:rPr>
              <a:t> </a:t>
            </a:r>
            <a:r>
              <a:rPr lang="ru-RU" sz="1200" b="1" dirty="0" smtClean="0">
                <a:solidFill>
                  <a:prstClr val="white"/>
                </a:solidFill>
              </a:rPr>
              <a:t>высоты" </a:t>
            </a:r>
            <a:r>
              <a:rPr lang="ru-RU" sz="1200" b="1" dirty="0" smtClean="0">
                <a:solidFill>
                  <a:prstClr val="white"/>
                </a:solidFill>
              </a:rPr>
              <a:t>г.Лесозаводск</a:t>
            </a:r>
            <a:r>
              <a:rPr lang="ru-RU" sz="1200" b="1" dirty="0">
                <a:solidFill>
                  <a:prstClr val="white"/>
                </a:solidFill>
              </a:rPr>
              <a:t/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 smtClean="0">
                <a:solidFill>
                  <a:prstClr val="white"/>
                </a:solidFill>
              </a:rPr>
              <a:t>14. </a:t>
            </a:r>
            <a:r>
              <a:rPr lang="ru-RU" sz="1200" b="1" dirty="0" smtClean="0">
                <a:solidFill>
                  <a:prstClr val="white"/>
                </a:solidFill>
              </a:rPr>
              <a:t>22.08.2021, 22.08.2022 - содействие </a:t>
            </a:r>
            <a:r>
              <a:rPr lang="ru-RU" sz="1200" b="1" dirty="0">
                <a:solidFill>
                  <a:prstClr val="white"/>
                </a:solidFill>
              </a:rPr>
              <a:t>в </a:t>
            </a:r>
            <a:r>
              <a:rPr lang="ru-RU" sz="1200" b="1" dirty="0" smtClean="0">
                <a:solidFill>
                  <a:prstClr val="white"/>
                </a:solidFill>
              </a:rPr>
              <a:t>организации </a:t>
            </a:r>
            <a:r>
              <a:rPr lang="ru-RU" sz="1200" b="1" dirty="0">
                <a:solidFill>
                  <a:prstClr val="white"/>
                </a:solidFill>
              </a:rPr>
              <a:t>и </a:t>
            </a:r>
            <a:r>
              <a:rPr lang="ru-RU" sz="1200" b="1" dirty="0" smtClean="0">
                <a:solidFill>
                  <a:prstClr val="white"/>
                </a:solidFill>
              </a:rPr>
              <a:t>проведении военно-исторической </a:t>
            </a:r>
            <a:r>
              <a:rPr lang="ru-RU" sz="1200" b="1" dirty="0">
                <a:solidFill>
                  <a:prstClr val="white"/>
                </a:solidFill>
              </a:rPr>
              <a:t>экспедиции «По следам Гражданской войны на Дальнем Востоке» в рамках реализации программы «Волонтеры культуры» Национального проекта «Культура»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 smtClean="0">
                <a:solidFill>
                  <a:prstClr val="white"/>
                </a:solidFill>
              </a:rPr>
              <a:t>15. </a:t>
            </a:r>
            <a:r>
              <a:rPr lang="ru-RU" sz="1200" b="1" dirty="0">
                <a:solidFill>
                  <a:prstClr val="white"/>
                </a:solidFill>
              </a:rPr>
              <a:t>07.09.2021 участие в открытии обновленной Центральной библиотеки им. А.П. Чехова во Владивостоке</a:t>
            </a:r>
            <a:br>
              <a:rPr lang="ru-RU" sz="1200" b="1" dirty="0">
                <a:solidFill>
                  <a:prstClr val="white"/>
                </a:solidFill>
              </a:rPr>
            </a:br>
            <a:r>
              <a:rPr lang="ru-RU" sz="1200" b="1" dirty="0" smtClean="0">
                <a:solidFill>
                  <a:prstClr val="white"/>
                </a:solidFill>
              </a:rPr>
              <a:t>16. </a:t>
            </a:r>
            <a:r>
              <a:rPr lang="ru-RU" sz="1200" b="1" dirty="0" smtClean="0">
                <a:solidFill>
                  <a:prstClr val="white"/>
                </a:solidFill>
              </a:rPr>
              <a:t>02.10.2021, 01.10.2022 - Закрытие </a:t>
            </a:r>
            <a:r>
              <a:rPr lang="ru-RU" sz="1200" b="1" dirty="0">
                <a:solidFill>
                  <a:prstClr val="white"/>
                </a:solidFill>
              </a:rPr>
              <a:t>сезона Военно-Тактических игр 2021 </a:t>
            </a:r>
            <a:endParaRPr lang="ru-RU" sz="1200" b="1" dirty="0" smtClean="0">
              <a:solidFill>
                <a:prstClr val="white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17. </a:t>
            </a:r>
            <a:r>
              <a:rPr lang="ru-RU" sz="1200" b="1" dirty="0" smtClean="0">
                <a:solidFill>
                  <a:prstClr val="white"/>
                </a:solidFill>
              </a:rPr>
              <a:t>04.11.2021 </a:t>
            </a:r>
            <a:r>
              <a:rPr lang="ru-RU" sz="1200" b="1" dirty="0">
                <a:solidFill>
                  <a:prstClr val="white"/>
                </a:solidFill>
              </a:rPr>
              <a:t>Фестиваль </a:t>
            </a:r>
            <a:r>
              <a:rPr lang="ru-RU" sz="1200" b="1" dirty="0" smtClean="0">
                <a:solidFill>
                  <a:prstClr val="white"/>
                </a:solidFill>
              </a:rPr>
              <a:t>«День </a:t>
            </a:r>
            <a:r>
              <a:rPr lang="ru-RU" sz="1200" b="1" dirty="0">
                <a:solidFill>
                  <a:prstClr val="white"/>
                </a:solidFill>
              </a:rPr>
              <a:t>Народного </a:t>
            </a:r>
            <a:r>
              <a:rPr lang="ru-RU" sz="1200" b="1" dirty="0" smtClean="0">
                <a:solidFill>
                  <a:prstClr val="white"/>
                </a:solidFill>
              </a:rPr>
              <a:t>Единства», </a:t>
            </a:r>
            <a:r>
              <a:rPr lang="ru-RU" sz="1200" b="1" dirty="0" smtClean="0">
                <a:solidFill>
                  <a:prstClr val="white"/>
                </a:solidFill>
              </a:rPr>
              <a:t>Минный </a:t>
            </a:r>
            <a:r>
              <a:rPr lang="ru-RU" sz="1200" b="1" dirty="0" smtClean="0">
                <a:solidFill>
                  <a:prstClr val="white"/>
                </a:solidFill>
              </a:rPr>
              <a:t>городок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18. 23.02.2022, 23.02.2023 – организация и проведение мероприятий, посвященных </a:t>
            </a:r>
            <a:r>
              <a:rPr lang="ru-RU" sz="1200" b="1" dirty="0" err="1" smtClean="0">
                <a:solidFill>
                  <a:prstClr val="white"/>
                </a:solidFill>
              </a:rPr>
              <a:t>празднованияю</a:t>
            </a:r>
            <a:r>
              <a:rPr lang="ru-RU" sz="1200" b="1" dirty="0" smtClean="0">
                <a:solidFill>
                  <a:prstClr val="white"/>
                </a:solidFill>
              </a:rPr>
              <a:t> Дня защитника Отечества в г. </a:t>
            </a:r>
            <a:r>
              <a:rPr lang="ru-RU" sz="1200" b="1" dirty="0" err="1" smtClean="0">
                <a:solidFill>
                  <a:prstClr val="white"/>
                </a:solidFill>
              </a:rPr>
              <a:t>Владивотоске</a:t>
            </a:r>
            <a:endParaRPr lang="ru-RU" sz="1200" b="1" dirty="0" smtClean="0">
              <a:solidFill>
                <a:prstClr val="white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19. </a:t>
            </a:r>
            <a:r>
              <a:rPr lang="ru-RU" sz="1200" b="1" dirty="0" smtClean="0">
                <a:solidFill>
                  <a:prstClr val="white"/>
                </a:solidFill>
              </a:rPr>
              <a:t>21-23.12.2021 участие в качестве волонтеров культуры на мероприятии «Елка главы г.Владивостока</a:t>
            </a:r>
            <a:r>
              <a:rPr lang="ru-RU" sz="1200" b="1" dirty="0" smtClean="0">
                <a:solidFill>
                  <a:prstClr val="white"/>
                </a:solidFill>
              </a:rPr>
              <a:t>»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20. 22.08.2022 – проведение мероприятий,  посвященных празднованию Дня Российского флага в п. Трудовое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21. 01.07.2023, 02.07.2023 – проведение  патриотических мероприятий, посвященных празднованию 163 годовщины со дня </a:t>
            </a:r>
            <a:r>
              <a:rPr lang="ru-RU" sz="1200" b="1" dirty="0" err="1" smtClean="0">
                <a:solidFill>
                  <a:prstClr val="white"/>
                </a:solidFill>
              </a:rPr>
              <a:t>основния</a:t>
            </a:r>
            <a:r>
              <a:rPr lang="ru-RU" sz="1200" b="1" dirty="0" smtClean="0">
                <a:solidFill>
                  <a:prstClr val="white"/>
                </a:solidFill>
              </a:rPr>
              <a:t> г. Владивостока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22. 2023 год – реализация проекта Военно-историческое многоборье «Путь героев»</a:t>
            </a:r>
            <a:endParaRPr lang="ru-RU" sz="1200" b="1" dirty="0" smtClean="0">
              <a:solidFill>
                <a:prstClr val="white"/>
              </a:solidFill>
            </a:endParaRPr>
          </a:p>
          <a:p>
            <a:pPr lvl="0">
              <a:lnSpc>
                <a:spcPct val="90000"/>
              </a:lnSpc>
              <a:defRPr/>
            </a:pPr>
            <a:endParaRPr lang="ru-RU" sz="1300" b="1" dirty="0">
              <a:solidFill>
                <a:prstClr val="white"/>
              </a:solidFill>
            </a:endParaRPr>
          </a:p>
        </p:txBody>
      </p:sp>
      <p:pic>
        <p:nvPicPr>
          <p:cNvPr id="6147" name="Picture 3" descr="C:\Users\butenko\Desktop\Олег\фесты зарницы выставки\Приморье за спорт 2021\DSC_0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0096" y="5069419"/>
            <a:ext cx="2682873" cy="17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utenko\Desktop\Олег\фесты зарницы выставки\09.05\¦Р¦¦TБ¦-¦¦¦-¦-TБ¦¦¦-TП 12\IMG_11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4322" y="2852936"/>
            <a:ext cx="3274016" cy="21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utenko\Desktop\Олег\фесты зарницы выставки\юный защитник2021\IMG_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2430" y="3033645"/>
            <a:ext cx="2549570" cy="38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butenko\Desktop\DSC034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0097" y="1268760"/>
            <a:ext cx="5231904" cy="17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 bwMode="auto">
          <a:xfrm>
            <a:off x="471142" y="5421823"/>
            <a:ext cx="2851264" cy="340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 sz="1400" b="1">
              <a:latin typeface="Montserrat"/>
            </a:endParaRP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471142" y="4582660"/>
            <a:ext cx="2851264" cy="340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 sz="1400" b="1">
              <a:latin typeface="Montserrat"/>
            </a:endParaRPr>
          </a:p>
        </p:txBody>
      </p:sp>
      <p:sp>
        <p:nvSpPr>
          <p:cNvPr id="6" name="Прямоугольник 3"/>
          <p:cNvSpPr/>
          <p:nvPr/>
        </p:nvSpPr>
        <p:spPr bwMode="auto">
          <a:xfrm>
            <a:off x="307584" y="4034"/>
            <a:ext cx="4851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Montserrat Black"/>
              </a:rPr>
              <a:t>Планы Волонтерского центра </a:t>
            </a:r>
            <a:endParaRPr lang="ru-RU" sz="2400" b="1" dirty="0">
              <a:latin typeface="Montserrat Black"/>
            </a:endParaRPr>
          </a:p>
        </p:txBody>
      </p:sp>
      <p:sp>
        <p:nvSpPr>
          <p:cNvPr id="7" name="Content Placeholder 2"/>
          <p:cNvSpPr txBox="1"/>
          <p:nvPr/>
        </p:nvSpPr>
        <p:spPr bwMode="auto">
          <a:xfrm>
            <a:off x="4280809" y="1624607"/>
            <a:ext cx="4012089" cy="511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100" b="1">
                <a:solidFill>
                  <a:schemeClr val="bg1"/>
                </a:solidFill>
                <a:latin typeface="Montserrat"/>
              </a:rPr>
              <a:t>Председателем Организационного комитета станет гражданин Российской Федерации, заместителем председателя –  иностранный гражданин</a:t>
            </a:r>
            <a:endParaRPr/>
          </a:p>
        </p:txBody>
      </p:sp>
      <p:sp>
        <p:nvSpPr>
          <p:cNvPr id="12" name="Прямоугольник 68"/>
          <p:cNvSpPr/>
          <p:nvPr/>
        </p:nvSpPr>
        <p:spPr bwMode="auto">
          <a:xfrm>
            <a:off x="5342" y="116032"/>
            <a:ext cx="6361233" cy="3866615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b="1" dirty="0"/>
              <a:t> </a:t>
            </a:r>
            <a:endParaRPr lang="ru-RU" b="1" dirty="0" smtClean="0"/>
          </a:p>
          <a:p>
            <a:pPr algn="just">
              <a:lnSpc>
                <a:spcPct val="90000"/>
              </a:lnSpc>
              <a:defRPr/>
            </a:pPr>
            <a:r>
              <a:rPr lang="ru-RU" sz="1600" b="1" dirty="0" smtClean="0"/>
              <a:t>  За </a:t>
            </a:r>
            <a:r>
              <a:rPr lang="ru-RU" sz="1600" b="1" dirty="0"/>
              <a:t>5 лет более </a:t>
            </a:r>
            <a:r>
              <a:rPr lang="ru-RU" sz="1600" b="1" dirty="0" smtClean="0"/>
              <a:t>100 </a:t>
            </a:r>
            <a:r>
              <a:rPr lang="ru-RU" sz="1600" b="1" dirty="0"/>
              <a:t>мероприятий на территории города и края, которые были отмечены благодарственными письмами и грамотами.</a:t>
            </a:r>
          </a:p>
          <a:p>
            <a:pPr algn="just">
              <a:lnSpc>
                <a:spcPct val="90000"/>
              </a:lnSpc>
              <a:defRPr/>
            </a:pPr>
            <a:endParaRPr lang="ru-RU" sz="1600" b="1" dirty="0" smtClean="0"/>
          </a:p>
          <a:p>
            <a:pPr algn="just">
              <a:lnSpc>
                <a:spcPct val="90000"/>
              </a:lnSpc>
              <a:defRPr/>
            </a:pPr>
            <a:r>
              <a:rPr lang="ru-RU" sz="1600" b="1" dirty="0" smtClean="0"/>
              <a:t>  На сегодняшний день орг. комитетом волонтерского центра ФВТИ опробовано  и готово к проведению порядка 10 сценариев  для различных военно-тактических игр для разных возрастных групп.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1600" b="1" dirty="0" smtClean="0"/>
              <a:t>   Разработаны и опробованы 4 проекта культурно-исторической и военно-патриотической направленности.</a:t>
            </a:r>
          </a:p>
          <a:p>
            <a:pPr algn="just">
              <a:lnSpc>
                <a:spcPct val="90000"/>
              </a:lnSpc>
              <a:defRPr/>
            </a:pPr>
            <a:endParaRPr lang="ru-RU" sz="1600" b="1" dirty="0" smtClean="0"/>
          </a:p>
          <a:p>
            <a:pPr algn="just">
              <a:lnSpc>
                <a:spcPct val="90000"/>
              </a:lnSpc>
              <a:defRPr/>
            </a:pPr>
            <a:r>
              <a:rPr lang="ru-RU" sz="1600" b="1" dirty="0" smtClean="0"/>
              <a:t>  Хотелось бы отметить, что проект военно-историческое многоборье «Звезда морского пехотинца» был отмечен жюри и занял 3 место  в номинации культурное наследие  Международной премии «Мы Вместе 2021».</a:t>
            </a:r>
            <a:endParaRPr sz="1600" dirty="0"/>
          </a:p>
        </p:txBody>
      </p:sp>
      <p:pic>
        <p:nvPicPr>
          <p:cNvPr id="13" name="Picture 3" descr="C:\Users\butenko\Desktop\фото для колллективной заявки\IMG_970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92" b="2787"/>
          <a:stretch/>
        </p:blipFill>
        <p:spPr bwMode="auto">
          <a:xfrm>
            <a:off x="0" y="3982648"/>
            <a:ext cx="4746449" cy="28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butenko\Desktop\Олег\фесты зарницы выставки\Волочаевка 2021\IMG_0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6575" y="113216"/>
            <a:ext cx="5804148" cy="38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utenko\Desktop\Олег\фесты зарницы выставки\фест 04.11.21\Фото видео ссылки\фест в цвете\IMG_67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09"/>
          <a:stretch/>
        </p:blipFill>
        <p:spPr bwMode="auto">
          <a:xfrm>
            <a:off x="4280809" y="3982648"/>
            <a:ext cx="3494366" cy="28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butenko\Desktop\20210605_1201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46"/>
          <a:stretch/>
        </p:blipFill>
        <p:spPr bwMode="auto">
          <a:xfrm>
            <a:off x="7466471" y="3995760"/>
            <a:ext cx="4746449" cy="28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9"/>
          <p:cNvSpPr/>
          <p:nvPr/>
        </p:nvSpPr>
        <p:spPr bwMode="auto">
          <a:xfrm>
            <a:off x="1896774" y="113852"/>
            <a:ext cx="1580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200" b="1" dirty="0" smtClean="0">
                <a:latin typeface="Montserrat Black"/>
              </a:rPr>
              <a:t>Наш опыт</a:t>
            </a:r>
            <a:endParaRPr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4236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Montserrat Black" panose="00000A00000000000000" pitchFamily="50" charset="-52"/>
              </a:rPr>
              <a:t>ТЕКУЩИЕ РЕЗУЛЬТАТЫ ПРОЕКТА</a:t>
            </a:r>
          </a:p>
          <a:p>
            <a:r>
              <a:rPr lang="ru-RU" sz="2400" b="1" dirty="0"/>
              <a:t>«Звезда морского пехотинца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262783D8-0120-4A9F-95E1-FCEE7E0B436C}"/>
              </a:ext>
            </a:extLst>
          </p:cNvPr>
          <p:cNvSpPr/>
          <p:nvPr/>
        </p:nvSpPr>
        <p:spPr>
          <a:xfrm rot="10800000" flipV="1">
            <a:off x="405598" y="1212501"/>
            <a:ext cx="4663705" cy="5009505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С </a:t>
            </a:r>
            <a:r>
              <a:rPr lang="ru-RU" b="1" dirty="0">
                <a:solidFill>
                  <a:schemeClr val="bg1"/>
                </a:solidFill>
              </a:rPr>
              <a:t>каждым годом количество участников увеличивается. Первые соревнования мы  начинали с 6 команд, которым было предложено пройти 6 испытаний.    В 2021 году в нашем мероприятии приняло участие 12 команд, состоящих из школьных коллективов и военно-патриотических  клубов г. Владивостока. Количество этапов, призванных проверить командный дух и индивидуальные способности, увеличилось до 10.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 На </a:t>
            </a:r>
            <a:r>
              <a:rPr lang="ru-RU" b="1" dirty="0">
                <a:solidFill>
                  <a:schemeClr val="bg1"/>
                </a:solidFill>
              </a:rPr>
              <a:t>сегодняшний день в проекте задействовано порядка 150 подростков и более 40 волонтеров нашего Центра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E513C5C1-3E05-4C05-B967-F5BE7D56B246}"/>
              </a:ext>
            </a:extLst>
          </p:cNvPr>
          <p:cNvSpPr txBox="1">
            <a:spLocks/>
          </p:cNvSpPr>
          <p:nvPr/>
        </p:nvSpPr>
        <p:spPr>
          <a:xfrm>
            <a:off x="405600" y="2338161"/>
            <a:ext cx="6094351" cy="3134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Montserrat" panose="00000500000000000000" pitchFamily="50" charset="-52"/>
            </a:endParaRPr>
          </a:p>
        </p:txBody>
      </p:sp>
      <p:pic>
        <p:nvPicPr>
          <p:cNvPr id="10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1144" y="0"/>
            <a:ext cx="1383696" cy="13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utenko\Desktop\Олег\фесты зарницы выставки\Многоборье 2021\фото ЗМП2021\_JPG4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4015" y="4055939"/>
            <a:ext cx="3847985" cy="216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butenko\Desktop\Краевая премия\фото для колллективной заявки\_JPG37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9304" y="4055939"/>
            <a:ext cx="3847987" cy="216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" t="16089" r="-115" b="9488"/>
          <a:stretch/>
        </p:blipFill>
        <p:spPr bwMode="auto">
          <a:xfrm>
            <a:off x="5069302" y="1206091"/>
            <a:ext cx="7075369" cy="253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28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62783D8-0120-4A9F-95E1-FCEE7E0B436C}"/>
              </a:ext>
            </a:extLst>
          </p:cNvPr>
          <p:cNvSpPr/>
          <p:nvPr/>
        </p:nvSpPr>
        <p:spPr>
          <a:xfrm rot="10800000" flipV="1">
            <a:off x="229310" y="1354347"/>
            <a:ext cx="7169011" cy="5296302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700" b="1" dirty="0">
                <a:solidFill>
                  <a:prstClr val="white"/>
                </a:solidFill>
              </a:rPr>
              <a:t> </a:t>
            </a:r>
            <a:r>
              <a:rPr lang="ru-RU" sz="1700" b="1" dirty="0" smtClean="0">
                <a:solidFill>
                  <a:prstClr val="white"/>
                </a:solidFill>
              </a:rPr>
              <a:t>  Основной </a:t>
            </a:r>
            <a:r>
              <a:rPr lang="ru-RU" sz="1700" b="1" dirty="0">
                <a:solidFill>
                  <a:prstClr val="white"/>
                </a:solidFill>
              </a:rPr>
              <a:t>приоритет - сохранение культурно-исторического наследия нашей страны и исторической памяти. Поскольку, именно культура является тем полем смыслов, которые мы закладываем в подрастающее поколение и его мы хотим видеть в них в дальнейшем.    Разрабатывая историко-культурные проекты, мы находим и закрепляем в каждом участнике культурно-исторические коды, которые позволяют развить интерес подростков к сохранению и последующей ретрансляции знаний о культуре и истории страны и, главное, развить и воспитать любовь к своему Отечеству.  </a:t>
            </a:r>
            <a:endParaRPr lang="ru-RU" sz="1700" b="1" dirty="0" smtClean="0">
              <a:solidFill>
                <a:prstClr val="white"/>
              </a:solidFill>
            </a:endParaRPr>
          </a:p>
          <a:p>
            <a:pPr algn="just"/>
            <a:r>
              <a:rPr lang="ru-RU" sz="1700" b="1" dirty="0" smtClean="0">
                <a:solidFill>
                  <a:prstClr val="white"/>
                </a:solidFill>
              </a:rPr>
              <a:t>    </a:t>
            </a:r>
            <a:r>
              <a:rPr lang="ru-RU" sz="1700" b="1" dirty="0">
                <a:solidFill>
                  <a:prstClr val="white"/>
                </a:solidFill>
              </a:rPr>
              <a:t>Используя современные подходы и соединяя культурно-историческое и патриотическое направление, мы дополнительно стараемся в игровой форме отвлечь ребят от виртуального игрового пространства, а также информационных источников, дезинформирующих и вводящих в заблуждение, пропагандирующих социально-вредные лозунги и мировоззрение.   </a:t>
            </a:r>
            <a:endParaRPr lang="ru-RU" sz="1700" b="1" dirty="0" smtClean="0">
              <a:solidFill>
                <a:prstClr val="white"/>
              </a:solidFill>
            </a:endParaRPr>
          </a:p>
          <a:p>
            <a:pPr algn="just"/>
            <a:r>
              <a:rPr lang="ru-RU" sz="1700" b="1" dirty="0" smtClean="0">
                <a:solidFill>
                  <a:prstClr val="white"/>
                </a:solidFill>
              </a:rPr>
              <a:t>   С </a:t>
            </a:r>
            <a:r>
              <a:rPr lang="ru-RU" sz="1700" b="1" dirty="0">
                <a:solidFill>
                  <a:prstClr val="white"/>
                </a:solidFill>
              </a:rPr>
              <a:t>помощью  культурно-исторических походов, практических семинаров и уроков живой истории, Проект дополнительно раскрывает у молодых людей тягу к здоровому образу жизни, дает им навыки взаимодействия в коллективе и правильное поведение в экстремальных ситуациях.   За здоровой и целеустремленной молодежью - успешное будущее России.</a:t>
            </a:r>
            <a:endParaRPr lang="ru-RU" sz="1700" b="1" dirty="0" smtClean="0">
              <a:solidFill>
                <a:prstClr val="white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229312" y="315241"/>
            <a:ext cx="6001515" cy="830997"/>
          </a:xfrm>
          <a:prstGeom prst="rect">
            <a:avLst/>
          </a:prstGeom>
          <a:ln w="12700" cmpd="dbl">
            <a:noFill/>
          </a:ln>
        </p:spPr>
        <p:txBody>
          <a:bodyPr wrap="none">
            <a:spAutoFit/>
          </a:bodyPr>
          <a:lstStyle/>
          <a:p>
            <a:r>
              <a:rPr lang="ru-RU" sz="2400" b="1" dirty="0" smtClean="0"/>
              <a:t>Дополнительный вектор развития проекта </a:t>
            </a:r>
            <a:endParaRPr lang="ru-RU" sz="2400" b="1" dirty="0"/>
          </a:p>
          <a:p>
            <a:r>
              <a:rPr lang="ru-RU" sz="2400" b="1" dirty="0" smtClean="0"/>
              <a:t>«Звезда </a:t>
            </a:r>
            <a:r>
              <a:rPr lang="ru-RU" sz="2400" b="1" dirty="0"/>
              <a:t>морского пехотинца»</a:t>
            </a:r>
            <a:endParaRPr lang="ru-RU" sz="2400" dirty="0"/>
          </a:p>
        </p:txBody>
      </p:sp>
      <p:pic>
        <p:nvPicPr>
          <p:cNvPr id="4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1144" y="0"/>
            <a:ext cx="1383696" cy="13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utenko\Desktop\Олег\фесты зарницы выставки\ЗМП\Многоборье 2021\фото ЗМП2021\доп\_JPG4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4467" y="1354347"/>
            <a:ext cx="4721327" cy="26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utenko\Desktop\Олег\фесты зарницы выставки\ЗМП\Многоборье 2021\фото ЗМП2021\_JPG3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4466" y="3992970"/>
            <a:ext cx="4721327" cy="265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56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/>
          <p:nvPr/>
        </p:nvSpPr>
        <p:spPr bwMode="auto">
          <a:xfrm>
            <a:off x="0" y="476672"/>
            <a:ext cx="6960096" cy="619164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50">
              <a:solidFill>
                <a:schemeClr val="bg1"/>
              </a:solidFill>
            </a:endParaRPr>
          </a:p>
        </p:txBody>
      </p:sp>
      <p:sp>
        <p:nvSpPr>
          <p:cNvPr id="5" name="Прямоугольник 19"/>
          <p:cNvSpPr/>
          <p:nvPr/>
        </p:nvSpPr>
        <p:spPr bwMode="auto">
          <a:xfrm>
            <a:off x="1948941" y="30198"/>
            <a:ext cx="218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 Black"/>
              </a:rPr>
              <a:t>О </a:t>
            </a:r>
            <a:r>
              <a:rPr lang="ru-RU" sz="2400" b="1" dirty="0" smtClean="0">
                <a:latin typeface="Montserrat Black"/>
              </a:rPr>
              <a:t>ПРОЕКТАХ</a:t>
            </a:r>
            <a:endParaRPr dirty="0"/>
          </a:p>
        </p:txBody>
      </p:sp>
      <p:sp>
        <p:nvSpPr>
          <p:cNvPr id="6" name="Прямоугольник 31"/>
          <p:cNvSpPr/>
          <p:nvPr/>
        </p:nvSpPr>
        <p:spPr bwMode="auto">
          <a:xfrm rot="10800000" flipV="1">
            <a:off x="769" y="1095836"/>
            <a:ext cx="6959327" cy="5762164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400" b="1" spc="-70" dirty="0" smtClean="0">
                <a:solidFill>
                  <a:prstClr val="white"/>
                </a:solidFill>
                <a:latin typeface="Montserrat"/>
              </a:rPr>
              <a:t>   Предлагаемые </a:t>
            </a:r>
            <a:r>
              <a:rPr lang="ru-RU" sz="1400" b="1" spc="-70" dirty="0">
                <a:solidFill>
                  <a:prstClr val="white"/>
                </a:solidFill>
                <a:latin typeface="Montserrat"/>
              </a:rPr>
              <a:t>к прохождению промаркированные тропы будут нескольких категории сложности и направленности, как для всей семьи в рамках прогулки выходного дня, так и для любителей пешей ходьбы и трекинга. Уникальность данного проекта заключается в создании нового формата досуга  на историческую тематику, совмещении нескольких направлений культурно-исторического, туристического и развлекательного. Благодаря использованию на маршруте технологии дополненной реальности, посетители троп смогут узнать больше о месте, где они находятся, узнать исторические факты, узнать о флоре и фауне, попробовать поиграть  в предложенные на маршруте игры, выполняя разные </a:t>
            </a:r>
            <a:r>
              <a:rPr lang="ru-RU" sz="1400" b="1" spc="-70" dirty="0" err="1">
                <a:solidFill>
                  <a:prstClr val="white"/>
                </a:solidFill>
                <a:latin typeface="Montserrat"/>
              </a:rPr>
              <a:t>квестовые</a:t>
            </a:r>
            <a:r>
              <a:rPr lang="ru-RU" sz="1400" b="1" spc="-70" dirty="0">
                <a:solidFill>
                  <a:prstClr val="white"/>
                </a:solidFill>
                <a:latin typeface="Montserrat"/>
              </a:rPr>
              <a:t> задание на маршруте как образовательного так и  развлекательного характера.  </a:t>
            </a:r>
            <a:endParaRPr lang="ru-RU" sz="1400" b="1" spc="-70" dirty="0" smtClean="0">
              <a:solidFill>
                <a:prstClr val="white"/>
              </a:solidFill>
              <a:latin typeface="Montserrat"/>
            </a:endParaRPr>
          </a:p>
          <a:p>
            <a:pPr lvl="0">
              <a:defRPr/>
            </a:pPr>
            <a:r>
              <a:rPr lang="ru-RU" sz="1400" b="1" spc="-70" dirty="0">
                <a:solidFill>
                  <a:prstClr val="white"/>
                </a:solidFill>
                <a:latin typeface="Montserrat"/>
              </a:rPr>
              <a:t> </a:t>
            </a:r>
            <a:r>
              <a:rPr lang="ru-RU" sz="1400" b="1" spc="-70" dirty="0" smtClean="0">
                <a:solidFill>
                  <a:prstClr val="white"/>
                </a:solidFill>
                <a:latin typeface="Montserrat"/>
              </a:rPr>
              <a:t>  При </a:t>
            </a:r>
            <a:r>
              <a:rPr lang="ru-RU" sz="1400" b="1" spc="-70" dirty="0">
                <a:solidFill>
                  <a:prstClr val="white"/>
                </a:solidFill>
                <a:latin typeface="Montserrat"/>
              </a:rPr>
              <a:t>открытии маршрута и с некоторой периодичностью (привязка к основным памятным датам в Приморском крае) в течении всего летне-осеннего периода в конце маршрута участников будет ждать стилизованный партизанский лагерь, где они  смогут переместиться в смоделированное историческое пространство, почувствовать дух и быт того времени, познакомиться с "партизанами", послушать занимательные </a:t>
            </a:r>
            <a:r>
              <a:rPr lang="ru-RU" sz="1400" b="1" spc="-70" dirty="0" smtClean="0">
                <a:solidFill>
                  <a:prstClr val="white"/>
                </a:solidFill>
                <a:latin typeface="Montserrat"/>
              </a:rPr>
              <a:t>истории</a:t>
            </a:r>
            <a:r>
              <a:rPr lang="ru-RU" sz="1400" b="1" spc="-70" dirty="0">
                <a:solidFill>
                  <a:prstClr val="white"/>
                </a:solidFill>
                <a:latin typeface="Montserrat"/>
              </a:rPr>
              <a:t>, выполнить тематические задания, посмотреть стационарные и "живые" выставочные экспонаты, сделать памятную фотографию на стилизованных фотозонах.   </a:t>
            </a:r>
            <a:endParaRPr lang="ru-RU" sz="1400" b="1" spc="-70" dirty="0" smtClean="0">
              <a:solidFill>
                <a:prstClr val="white"/>
              </a:solidFill>
              <a:latin typeface="Montserrat"/>
            </a:endParaRPr>
          </a:p>
          <a:p>
            <a:pPr lvl="0">
              <a:defRPr/>
            </a:pPr>
            <a:r>
              <a:rPr lang="ru-RU" sz="1400" b="1" spc="-70" dirty="0" smtClean="0">
                <a:solidFill>
                  <a:prstClr val="white"/>
                </a:solidFill>
                <a:latin typeface="Montserrat"/>
              </a:rPr>
              <a:t>   Предполагается</a:t>
            </a:r>
            <a:r>
              <a:rPr lang="ru-RU" sz="1400" b="1" spc="-70" dirty="0">
                <a:solidFill>
                  <a:prstClr val="white"/>
                </a:solidFill>
                <a:latin typeface="Montserrat"/>
              </a:rPr>
              <a:t>, что экспозиция в конце маршрута будет тематически подвижной, тропы будут </a:t>
            </a:r>
            <a:r>
              <a:rPr lang="ru-RU" sz="1400" b="1" spc="-70" dirty="0" smtClean="0">
                <a:solidFill>
                  <a:prstClr val="white"/>
                </a:solidFill>
                <a:latin typeface="Montserrat"/>
              </a:rPr>
              <a:t>промаркированы </a:t>
            </a:r>
            <a:r>
              <a:rPr lang="ru-RU" sz="1400" b="1" spc="-70" dirty="0">
                <a:solidFill>
                  <a:prstClr val="white"/>
                </a:solidFill>
                <a:latin typeface="Montserrat"/>
              </a:rPr>
              <a:t>в соответствии с правилами туристических троп, на отдельных участках маршрутов будут установлены навигационные указатели в виде табличек и информационные щиты с картой маршрута и указанием позиции участника, а также с тематической образовательной справкой о событиях тех лет</a:t>
            </a:r>
            <a:r>
              <a:rPr lang="ru-RU" sz="1400" b="1" spc="-70" dirty="0" smtClean="0">
                <a:solidFill>
                  <a:prstClr val="white"/>
                </a:solidFill>
                <a:latin typeface="Montserrat"/>
              </a:rPr>
              <a:t>.  </a:t>
            </a:r>
            <a:endParaRPr spc="-70" dirty="0"/>
          </a:p>
        </p:txBody>
      </p:sp>
      <p:sp>
        <p:nvSpPr>
          <p:cNvPr id="7" name="Content Placeholder 2"/>
          <p:cNvSpPr txBox="1"/>
          <p:nvPr/>
        </p:nvSpPr>
        <p:spPr bwMode="auto">
          <a:xfrm>
            <a:off x="405601" y="2338161"/>
            <a:ext cx="6094350" cy="2887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 b="1">
              <a:latin typeface="Montserrat"/>
            </a:endParaRPr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769" y="476672"/>
            <a:ext cx="6743303" cy="549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b="1" dirty="0" smtClean="0">
                <a:solidFill>
                  <a:schemeClr val="bg1"/>
                </a:solidFill>
                <a:latin typeface="Montserrat"/>
              </a:rPr>
              <a:t>1. 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Культурно-исторический, краеведческий проект "Партизанские пешие тропы юга Приморья"</a:t>
            </a:r>
            <a:endParaRPr sz="1600" dirty="0"/>
          </a:p>
        </p:txBody>
      </p:sp>
      <p:pic>
        <p:nvPicPr>
          <p:cNvPr id="14" name="Picture 3" descr="C:\Users\belous\Desktop\Гранд\07228748-d025-4258-a7aa-8244e151fd6e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960096" y="0"/>
            <a:ext cx="5136634" cy="3899337"/>
          </a:xfrm>
          <a:prstGeom prst="rect">
            <a:avLst/>
          </a:prstGeom>
          <a:noFill/>
        </p:spPr>
      </p:pic>
      <p:pic>
        <p:nvPicPr>
          <p:cNvPr id="2050" name="Picture 2" descr="C:\Users\butenko\Desktop\20210822_1047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10" t="23243" b="26280"/>
          <a:stretch/>
        </p:blipFill>
        <p:spPr bwMode="auto">
          <a:xfrm>
            <a:off x="9565658" y="3730016"/>
            <a:ext cx="2549576" cy="31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elous\Desktop\Гранд\abb4e402-60e6-4f2a-87f8-5a0574c291c9.jpg"/>
          <p:cNvPicPr>
            <a:picLocks noChangeAspect="1" noChangeArrowheads="1"/>
          </p:cNvPicPr>
          <p:nvPr/>
        </p:nvPicPr>
        <p:blipFill rotWithShape="1">
          <a:blip r:embed="rId5"/>
          <a:srcRect t="3512" b="6395"/>
          <a:stretch/>
        </p:blipFill>
        <p:spPr bwMode="auto">
          <a:xfrm>
            <a:off x="6961138" y="3737181"/>
            <a:ext cx="2604520" cy="31064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/>
          <p:nvPr/>
        </p:nvSpPr>
        <p:spPr bwMode="auto">
          <a:xfrm>
            <a:off x="-12751" y="981938"/>
            <a:ext cx="6512699" cy="426118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50">
              <a:solidFill>
                <a:schemeClr val="bg1"/>
              </a:solidFill>
            </a:endParaRPr>
          </a:p>
        </p:txBody>
      </p:sp>
      <p:sp>
        <p:nvSpPr>
          <p:cNvPr id="5" name="Прямоугольник 19"/>
          <p:cNvSpPr/>
          <p:nvPr/>
        </p:nvSpPr>
        <p:spPr bwMode="auto">
          <a:xfrm>
            <a:off x="2178970" y="300754"/>
            <a:ext cx="218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 Black"/>
              </a:rPr>
              <a:t>О </a:t>
            </a:r>
            <a:r>
              <a:rPr lang="ru-RU" sz="2400" b="1" dirty="0" smtClean="0">
                <a:latin typeface="Montserrat Black"/>
              </a:rPr>
              <a:t>ПРОЕКТАХ</a:t>
            </a:r>
            <a:endParaRPr dirty="0"/>
          </a:p>
        </p:txBody>
      </p:sp>
      <p:sp>
        <p:nvSpPr>
          <p:cNvPr id="6" name="Прямоугольник 31"/>
          <p:cNvSpPr/>
          <p:nvPr/>
        </p:nvSpPr>
        <p:spPr bwMode="auto">
          <a:xfrm rot="10800000" flipV="1">
            <a:off x="-12753" y="1412775"/>
            <a:ext cx="6512701" cy="5435761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600" b="1" dirty="0" smtClean="0"/>
          </a:p>
          <a:p>
            <a:pPr lvl="0">
              <a:defRPr/>
            </a:pPr>
            <a:endParaRPr lang="ru-RU" sz="1600" b="1" dirty="0"/>
          </a:p>
          <a:p>
            <a:pPr lvl="0">
              <a:defRPr/>
            </a:pPr>
            <a:r>
              <a:rPr lang="ru-RU" sz="1550" b="1" dirty="0" smtClean="0"/>
              <a:t>Проект</a:t>
            </a:r>
            <a:r>
              <a:rPr lang="ru-RU" sz="1550" b="1" dirty="0"/>
              <a:t>: военно-историческое многоборье из цикла «Звезда морского пехотинца» - это военно-прикладное тематическое соревнование с исторической направленностью в форме игры для подростков 12-16 лет. </a:t>
            </a:r>
            <a:endParaRPr lang="ru-RU" sz="1550" b="1" dirty="0" smtClean="0"/>
          </a:p>
          <a:p>
            <a:pPr lvl="0">
              <a:defRPr/>
            </a:pPr>
            <a:r>
              <a:rPr lang="ru-RU" sz="1550" b="1" dirty="0" smtClean="0"/>
              <a:t>Данный </a:t>
            </a:r>
            <a:r>
              <a:rPr lang="ru-RU" sz="1550" b="1" dirty="0"/>
              <a:t>проект реализуется с 2019 года. С каждым годом количество участников увеличивается, мы начинали с 6 команд и 6 этапов, сейчас 12 команд и 10 этапов.</a:t>
            </a:r>
          </a:p>
          <a:p>
            <a:pPr lvl="0">
              <a:defRPr/>
            </a:pPr>
            <a:r>
              <a:rPr lang="ru-RU" sz="1550" b="1" dirty="0" smtClean="0"/>
              <a:t>На 2022 год учитывая пожелании участников, </a:t>
            </a:r>
            <a:r>
              <a:rPr lang="ru-RU" sz="1550" b="1" dirty="0"/>
              <a:t>мы включили в проект прохождение следующих этапов соревнований:</a:t>
            </a:r>
          </a:p>
          <a:p>
            <a:pPr lvl="0">
              <a:defRPr/>
            </a:pPr>
            <a:r>
              <a:rPr lang="ru-RU" sz="1550" b="1" dirty="0" smtClean="0"/>
              <a:t>1.Историческая </a:t>
            </a:r>
            <a:r>
              <a:rPr lang="ru-RU" sz="1550" b="1" dirty="0"/>
              <a:t>викторина по таким темам как Дни Воинской Славы, Великие полководцы Отечества, история освоения Дальнего Востока</a:t>
            </a:r>
          </a:p>
          <a:p>
            <a:pPr lvl="0">
              <a:defRPr/>
            </a:pPr>
            <a:r>
              <a:rPr lang="ru-RU" sz="1550" b="1" dirty="0" smtClean="0"/>
              <a:t>2.Командно-штабные </a:t>
            </a:r>
            <a:r>
              <a:rPr lang="ru-RU" sz="1550" b="1" dirty="0"/>
              <a:t>игры по тематике «Исторический бой», </a:t>
            </a:r>
          </a:p>
          <a:p>
            <a:pPr lvl="0">
              <a:defRPr/>
            </a:pPr>
            <a:r>
              <a:rPr lang="ru-RU" sz="1550" b="1" dirty="0" smtClean="0"/>
              <a:t>3. Введение </a:t>
            </a:r>
            <a:r>
              <a:rPr lang="ru-RU" sz="1550" b="1" dirty="0"/>
              <a:t>в реконструкцию, в ходе которой команды из предложенной экипировки необходимо будет воссоздать правильный образ исторической персоны</a:t>
            </a:r>
            <a:r>
              <a:rPr lang="ru-RU" sz="1550" b="1" dirty="0" smtClean="0"/>
              <a:t>.</a:t>
            </a:r>
          </a:p>
          <a:p>
            <a:pPr lvl="0">
              <a:defRPr/>
            </a:pPr>
            <a:r>
              <a:rPr lang="ru-RU" sz="1550" b="1" dirty="0"/>
              <a:t>4. Оператор наземных средств управления беспилотным </a:t>
            </a:r>
            <a:r>
              <a:rPr lang="ru-RU" sz="1550" b="1" dirty="0" smtClean="0"/>
              <a:t>аппаратом</a:t>
            </a:r>
          </a:p>
          <a:p>
            <a:pPr lvl="0">
              <a:defRPr/>
            </a:pPr>
            <a:r>
              <a:rPr lang="ru-RU" sz="1550" b="1" dirty="0" smtClean="0"/>
              <a:t>5. Основы работы в радиоэфире, культура </a:t>
            </a:r>
            <a:r>
              <a:rPr lang="ru-RU" sz="1550" b="1" dirty="0" err="1" smtClean="0"/>
              <a:t>радиобмена</a:t>
            </a:r>
            <a:r>
              <a:rPr lang="ru-RU" sz="1550" b="1" dirty="0" smtClean="0"/>
              <a:t>, работа с кодировочными таблицами</a:t>
            </a:r>
          </a:p>
          <a:p>
            <a:pPr>
              <a:defRPr/>
            </a:pPr>
            <a:r>
              <a:rPr lang="ru-RU" sz="1550" b="1" dirty="0" smtClean="0"/>
              <a:t>Одной </a:t>
            </a:r>
            <a:r>
              <a:rPr lang="ru-RU" sz="1550" b="1" dirty="0"/>
              <a:t>из целей нашей игры является создание современной практико-ориентированной мотивационной обучающей среды, способствующей формированию актуальных навыков и компетенций молодежи формирование интереса к истории Отечества, передача традиций, преемственности и памяти поколений. </a:t>
            </a:r>
          </a:p>
          <a:p>
            <a:pPr lvl="0">
              <a:defRPr/>
            </a:pPr>
            <a:endParaRPr dirty="0"/>
          </a:p>
        </p:txBody>
      </p:sp>
      <p:sp>
        <p:nvSpPr>
          <p:cNvPr id="7" name="Content Placeholder 2"/>
          <p:cNvSpPr txBox="1"/>
          <p:nvPr/>
        </p:nvSpPr>
        <p:spPr bwMode="auto">
          <a:xfrm>
            <a:off x="0" y="2132856"/>
            <a:ext cx="6094350" cy="2887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 b="1">
              <a:latin typeface="Montserrat"/>
            </a:endParaRPr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47328" y="981938"/>
            <a:ext cx="6494994" cy="388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b="1" dirty="0">
                <a:solidFill>
                  <a:schemeClr val="bg1"/>
                </a:solidFill>
                <a:latin typeface="Montserrat"/>
              </a:rPr>
              <a:t>2</a:t>
            </a:r>
            <a:r>
              <a:rPr lang="ru-RU" sz="1900" b="1" dirty="0" smtClean="0">
                <a:solidFill>
                  <a:schemeClr val="bg1"/>
                </a:solidFill>
                <a:latin typeface="Montserrat"/>
              </a:rPr>
              <a:t>. «Звезда морского пехотинца»</a:t>
            </a:r>
            <a:endParaRPr dirty="0"/>
          </a:p>
        </p:txBody>
      </p:sp>
      <p:pic>
        <p:nvPicPr>
          <p:cNvPr id="11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51" y="-58883"/>
            <a:ext cx="1068191" cy="10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butenko\Desktop\Краевая премия\фото для колллективной заявки\_JPG3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257" y="2996952"/>
            <a:ext cx="3223016" cy="181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butenko\Desktop\Олег\фесты зарницы выставки\Многоборье 2021\фото ЗМП2021\_JPG36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8227" y="3017847"/>
            <a:ext cx="3148776" cy="177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maidankina\Desktop\Краевая премия\фото для колллективной заявки\Безымянныйваыау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2" t="15831" r="5115"/>
          <a:stretch/>
        </p:blipFill>
        <p:spPr bwMode="auto">
          <a:xfrm>
            <a:off x="6499952" y="11716"/>
            <a:ext cx="5700675" cy="298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utenko\Desktop\Олег\фесты зарницы выставки\Многоборье 2021\фото ЗМП2021\_JPG39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257" y="4770784"/>
            <a:ext cx="3691096" cy="207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aidankina\Desktop\Краевая премия\фото для колллективной заявки\Безымянный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47"/>
          <a:stretch/>
        </p:blipFill>
        <p:spPr bwMode="auto">
          <a:xfrm>
            <a:off x="8995552" y="4811218"/>
            <a:ext cx="3196448" cy="203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695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/>
          <p:nvPr/>
        </p:nvSpPr>
        <p:spPr bwMode="auto">
          <a:xfrm>
            <a:off x="39997" y="1122059"/>
            <a:ext cx="7712187" cy="480160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50">
              <a:solidFill>
                <a:schemeClr val="bg1"/>
              </a:solidFill>
            </a:endParaRPr>
          </a:p>
        </p:txBody>
      </p:sp>
      <p:sp>
        <p:nvSpPr>
          <p:cNvPr id="5" name="Прямоугольник 19"/>
          <p:cNvSpPr/>
          <p:nvPr/>
        </p:nvSpPr>
        <p:spPr bwMode="auto">
          <a:xfrm>
            <a:off x="1991544" y="404664"/>
            <a:ext cx="218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 Black"/>
              </a:rPr>
              <a:t>О </a:t>
            </a:r>
            <a:r>
              <a:rPr lang="ru-RU" sz="2400" b="1" dirty="0" smtClean="0">
                <a:latin typeface="Montserrat Black"/>
              </a:rPr>
              <a:t>ПРОЕКТАХ</a:t>
            </a:r>
            <a:endParaRPr dirty="0"/>
          </a:p>
        </p:txBody>
      </p:sp>
      <p:sp>
        <p:nvSpPr>
          <p:cNvPr id="6" name="Прямоугольник 31"/>
          <p:cNvSpPr/>
          <p:nvPr/>
        </p:nvSpPr>
        <p:spPr bwMode="auto">
          <a:xfrm rot="10800000" flipV="1">
            <a:off x="39998" y="1602218"/>
            <a:ext cx="7280138" cy="5255781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dirty="0"/>
              <a:t>Идея данного </a:t>
            </a:r>
            <a:r>
              <a:rPr lang="ru-RU" sz="1600" b="1" dirty="0" smtClean="0"/>
              <a:t>проекта – </a:t>
            </a:r>
            <a:r>
              <a:rPr lang="ru-RU" sz="1600" b="1" dirty="0"/>
              <a:t>объединить на одной  площадке несколько разных направлений: культурно-историческое, военно-спортивное и патриотическое</a:t>
            </a:r>
            <a:r>
              <a:rPr lang="ru-RU" sz="1600" b="1" dirty="0" smtClean="0"/>
              <a:t>. И сделать его ежегодной визитной карточкой города.</a:t>
            </a:r>
            <a:endParaRPr lang="ru-RU" sz="1600" b="1" dirty="0"/>
          </a:p>
          <a:p>
            <a:pPr lvl="0">
              <a:defRPr/>
            </a:pPr>
            <a:r>
              <a:rPr lang="ru-RU" sz="1600" b="1" dirty="0" smtClean="0"/>
              <a:t>Каждое </a:t>
            </a:r>
            <a:r>
              <a:rPr lang="ru-RU" sz="1600" b="1" dirty="0"/>
              <a:t>из направлений будет состоять из нескольких локаций и интерактивных площадок</a:t>
            </a:r>
            <a:r>
              <a:rPr lang="ru-RU" sz="1600" b="1" dirty="0" smtClean="0"/>
              <a:t>:</a:t>
            </a:r>
          </a:p>
          <a:p>
            <a:pPr lvl="0">
              <a:defRPr/>
            </a:pPr>
            <a:r>
              <a:rPr lang="ru-RU" sz="1600" b="1" dirty="0" smtClean="0"/>
              <a:t>- </a:t>
            </a:r>
            <a:r>
              <a:rPr lang="ru-RU" sz="1600" b="1" dirty="0"/>
              <a:t>экспозиции на тему  «влияние вооруженных конфликтов первой половины ХХ века на культурно-историческое наследие Дальнего Востока», в ходе которых посетителям фестиваля будет предложен конкурс, где из предложенной экипировки необходимо </a:t>
            </a:r>
            <a:r>
              <a:rPr lang="ru-RU" sz="1600" b="1" dirty="0" smtClean="0"/>
              <a:t>воссоздать </a:t>
            </a:r>
            <a:r>
              <a:rPr lang="ru-RU" sz="1600" b="1" dirty="0"/>
              <a:t>правильный образ исторической персоны</a:t>
            </a:r>
            <a:r>
              <a:rPr lang="ru-RU" sz="1600" b="1" dirty="0" smtClean="0"/>
              <a:t>.</a:t>
            </a:r>
          </a:p>
          <a:p>
            <a:pPr lvl="0">
              <a:defRPr/>
            </a:pPr>
            <a:r>
              <a:rPr lang="ru-RU" sz="1600" b="1" dirty="0" smtClean="0"/>
              <a:t>- </a:t>
            </a:r>
            <a:r>
              <a:rPr lang="ru-RU" sz="1600" b="1" dirty="0"/>
              <a:t>командно-штабные игры по тематике «Исторический бой», а также </a:t>
            </a:r>
            <a:r>
              <a:rPr lang="ru-RU" sz="1600" b="1" dirty="0" smtClean="0"/>
              <a:t>локация  оператор </a:t>
            </a:r>
            <a:r>
              <a:rPr lang="ru-RU" sz="1600" b="1" dirty="0"/>
              <a:t>наземной </a:t>
            </a:r>
            <a:r>
              <a:rPr lang="ru-RU" sz="1600" b="1" dirty="0" smtClean="0"/>
              <a:t>техники («Танковый </a:t>
            </a:r>
            <a:r>
              <a:rPr lang="ru-RU" sz="1600" b="1" dirty="0"/>
              <a:t>бой» на </a:t>
            </a:r>
            <a:r>
              <a:rPr lang="ru-RU" sz="1600" b="1" dirty="0" smtClean="0"/>
              <a:t>р/у )</a:t>
            </a:r>
          </a:p>
          <a:p>
            <a:pPr lvl="0">
              <a:defRPr/>
            </a:pPr>
            <a:r>
              <a:rPr lang="ru-RU" sz="1600" b="1" dirty="0" smtClean="0"/>
              <a:t>- интерактивные </a:t>
            </a:r>
            <a:r>
              <a:rPr lang="ru-RU" sz="1600" b="1" dirty="0"/>
              <a:t>площадки по военно-спортивным дисциплинам </a:t>
            </a:r>
            <a:r>
              <a:rPr lang="ru-RU" sz="1600" b="1" dirty="0" smtClean="0"/>
              <a:t>НВП </a:t>
            </a:r>
            <a:r>
              <a:rPr lang="ru-RU" sz="1600" b="1" dirty="0"/>
              <a:t>и </a:t>
            </a:r>
            <a:r>
              <a:rPr lang="ru-RU" sz="1600" b="1" dirty="0" smtClean="0"/>
              <a:t>ГТО.</a:t>
            </a:r>
          </a:p>
          <a:p>
            <a:pPr lvl="0">
              <a:defRPr/>
            </a:pPr>
            <a:r>
              <a:rPr lang="ru-RU" sz="1600" b="1" dirty="0" smtClean="0"/>
              <a:t>- спортивное </a:t>
            </a:r>
            <a:r>
              <a:rPr lang="ru-RU" sz="1600" b="1" dirty="0"/>
              <a:t>ориентирование «по следам разведчика</a:t>
            </a:r>
            <a:r>
              <a:rPr lang="ru-RU" sz="1600" b="1" dirty="0" smtClean="0"/>
              <a:t>»</a:t>
            </a:r>
          </a:p>
          <a:p>
            <a:pPr lvl="0">
              <a:defRPr/>
            </a:pPr>
            <a:r>
              <a:rPr lang="ru-RU" sz="1600" b="1" dirty="0" smtClean="0"/>
              <a:t>- локация </a:t>
            </a:r>
            <a:r>
              <a:rPr lang="ru-RU" sz="1600" b="1" dirty="0"/>
              <a:t>– тир «Ворошиловский стрелок» (на который участник может попасть, получив отметку о прохождении этапов: введение в реконструкцию, ГТО и НВП, найти карточку патронов, пройдя по </a:t>
            </a:r>
            <a:r>
              <a:rPr lang="ru-RU" sz="1600" b="1" dirty="0" smtClean="0"/>
              <a:t>этапу </a:t>
            </a:r>
            <a:r>
              <a:rPr lang="ru-RU" sz="1600" b="1" dirty="0"/>
              <a:t>спортивного </a:t>
            </a:r>
            <a:r>
              <a:rPr lang="ru-RU" sz="1600" b="1" dirty="0" smtClean="0"/>
              <a:t>ориентирования)</a:t>
            </a:r>
          </a:p>
          <a:p>
            <a:pPr lvl="0">
              <a:defRPr/>
            </a:pPr>
            <a:r>
              <a:rPr lang="ru-RU" sz="1600" b="1" dirty="0" smtClean="0"/>
              <a:t>- работа фотозон, выставка </a:t>
            </a:r>
            <a:r>
              <a:rPr lang="ru-RU" sz="1600" b="1" dirty="0"/>
              <a:t>современного вооружения и снаряжения, показательные </a:t>
            </a:r>
            <a:r>
              <a:rPr lang="ru-RU" sz="1600" b="1" dirty="0" smtClean="0"/>
              <a:t>выступления, реконструкция.</a:t>
            </a:r>
            <a:endParaRPr lang="ru-RU" sz="1600" b="1" dirty="0"/>
          </a:p>
          <a:p>
            <a:pPr lvl="0">
              <a:defRPr/>
            </a:pPr>
            <a:endParaRPr dirty="0"/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39997" y="1213893"/>
            <a:ext cx="7424155" cy="388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Montserrat"/>
              </a:rPr>
              <a:t>3. Патриотический фестиваль «День Народного Единства»</a:t>
            </a:r>
            <a:endParaRPr sz="1800" dirty="0"/>
          </a:p>
        </p:txBody>
      </p:sp>
      <p:pic>
        <p:nvPicPr>
          <p:cNvPr id="11" name="Picture 2" descr="C:\Users\butenko\Downloads\ЛОГО ФВТИ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51" y="-58884"/>
            <a:ext cx="1206534" cy="118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utenko\Desktop\Олег\фесты зарницы выставки\фест 04.11.21\Фото видео ссылки\фест в цвете\IMG_6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056652"/>
            <a:ext cx="2696099" cy="19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utenko\Desktop\Олег\фесты зарницы выставки\фест 04.11.21\Фото видео ссылки\фест в цвете\IMG_6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136" y="5009150"/>
            <a:ext cx="2864899" cy="18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7276" y="5000860"/>
            <a:ext cx="2515941" cy="185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137" y="1198116"/>
            <a:ext cx="2696098" cy="18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6235" y="-849"/>
            <a:ext cx="2175765" cy="244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6235" y="2110936"/>
            <a:ext cx="2175765" cy="292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5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</TotalTime>
  <Words>1577</Words>
  <Application>Microsoft Office PowerPoint</Application>
  <DocSecurity>0</DocSecurity>
  <PresentationFormat>Произвольный</PresentationFormat>
  <Paragraphs>101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Montserrat</vt:lpstr>
      <vt:lpstr>Calibri</vt:lpstr>
      <vt:lpstr>Montserrat Black</vt:lpstr>
      <vt:lpstr>Circe Bold</vt:lpstr>
      <vt:lpstr>Times New Roman</vt:lpstr>
      <vt:lpstr>Calibri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СПАСИБО ЗА ВНИМАНИЕ!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Общероссийская акция #МЫВМЕСТЕ</dc:title>
  <dc:creator>Зоя Дурдина</dc:creator>
  <cp:lastModifiedBy>Oleg</cp:lastModifiedBy>
  <cp:revision>337</cp:revision>
  <dcterms:created xsi:type="dcterms:W3CDTF">2020-03-24T07:41:27Z</dcterms:created>
  <dcterms:modified xsi:type="dcterms:W3CDTF">2023-07-09T07:52:06Z</dcterms:modified>
  <dc:identifier/>
  <dc:language/>
  <cp:version/>
</cp:coreProperties>
</file>