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media/image17.jpg" ContentType="image/png"/>
  <Override PartName="/ppt/media/image19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sldIdLst>
    <p:sldId id="256" r:id="rId2"/>
    <p:sldId id="286" r:id="rId3"/>
    <p:sldId id="258" r:id="rId4"/>
    <p:sldId id="289" r:id="rId5"/>
    <p:sldId id="292" r:id="rId6"/>
    <p:sldId id="295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89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DB7EB-1334-4538-8F43-61C6A475DC70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71588-3DED-46FF-B6BB-21200354E3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14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DB7EB-1334-4538-8F43-61C6A475DC70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71588-3DED-46FF-B6BB-21200354E3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834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DB7EB-1334-4538-8F43-61C6A475DC70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71588-3DED-46FF-B6BB-21200354E3E0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27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DB7EB-1334-4538-8F43-61C6A475DC70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71588-3DED-46FF-B6BB-21200354E3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84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DB7EB-1334-4538-8F43-61C6A475DC70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71588-3DED-46FF-B6BB-21200354E3E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1391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DB7EB-1334-4538-8F43-61C6A475DC70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71588-3DED-46FF-B6BB-21200354E3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86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DB7EB-1334-4538-8F43-61C6A475DC70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71588-3DED-46FF-B6BB-21200354E3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92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DB7EB-1334-4538-8F43-61C6A475DC70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71588-3DED-46FF-B6BB-21200354E3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16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DB7EB-1334-4538-8F43-61C6A475DC70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71588-3DED-46FF-B6BB-21200354E3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624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DB7EB-1334-4538-8F43-61C6A475DC70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71588-3DED-46FF-B6BB-21200354E3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528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DB7EB-1334-4538-8F43-61C6A475DC70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71588-3DED-46FF-B6BB-21200354E3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701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DB7EB-1334-4538-8F43-61C6A475DC70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71588-3DED-46FF-B6BB-21200354E3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33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DB7EB-1334-4538-8F43-61C6A475DC70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71588-3DED-46FF-B6BB-21200354E3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415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DB7EB-1334-4538-8F43-61C6A475DC70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71588-3DED-46FF-B6BB-21200354E3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9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DB7EB-1334-4538-8F43-61C6A475DC70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71588-3DED-46FF-B6BB-21200354E3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11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DB7EB-1334-4538-8F43-61C6A475DC70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71588-3DED-46FF-B6BB-21200354E3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416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5DB7EB-1334-4538-8F43-61C6A475DC70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0671588-3DED-46FF-B6BB-21200354E3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429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CF7F74-5939-4690-8287-3DB700590E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1"/>
            <a:ext cx="7766936" cy="2573078"/>
          </a:xfrm>
        </p:spPr>
        <p:txBody>
          <a:bodyPr>
            <a:normAutofit fontScale="90000"/>
          </a:bodyPr>
          <a:lstStyle/>
          <a:p>
            <a:pPr algn="ctr">
              <a:tabLst>
                <a:tab pos="2933700" algn="l"/>
              </a:tabLst>
            </a:pPr>
            <a:br>
              <a:rPr lang="ru-RU" b="0" i="0" dirty="0">
                <a:solidFill>
                  <a:srgbClr val="FFFFFF"/>
                </a:solidFill>
                <a:effectLst/>
                <a:latin typeface="Magnolia"/>
              </a:rPr>
            </a:br>
            <a:br>
              <a:rPr lang="ru-RU" b="0" i="0" dirty="0">
                <a:solidFill>
                  <a:srgbClr val="FFFFFF"/>
                </a:solidFill>
                <a:effectLst/>
                <a:latin typeface="Magnolia"/>
              </a:rPr>
            </a:br>
            <a:br>
              <a:rPr lang="ru-RU" b="0" i="0" dirty="0">
                <a:solidFill>
                  <a:srgbClr val="FFFFFF"/>
                </a:solidFill>
                <a:effectLst/>
                <a:latin typeface="Magnolia"/>
              </a:rPr>
            </a:br>
            <a:br>
              <a:rPr lang="ru-RU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7" name="Подзаголовок 6">
            <a:extLst>
              <a:ext uri="{FF2B5EF4-FFF2-40B4-BE49-F238E27FC236}">
                <a16:creationId xmlns:a16="http://schemas.microsoft.com/office/drawing/2014/main" id="{94CF3A38-A128-40A1-9E22-C9E0C40AB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8316" y="191386"/>
            <a:ext cx="8125687" cy="629447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ГАУСО АО Дом- интернат «Забота»</a:t>
            </a:r>
          </a:p>
          <a:p>
            <a:pPr algn="l"/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9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«Помогая другим, </a:t>
            </a:r>
            <a:r>
              <a:rPr lang="ru-RU" sz="39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помогаешь себе»</a:t>
            </a:r>
            <a:endParaRPr lang="ru-RU" sz="39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9B2F43-A48C-4F50-95BC-38774D5EE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005" y="1116419"/>
            <a:ext cx="7283302" cy="345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42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5683">
        <p14:reveal/>
      </p:transition>
    </mc:Choice>
    <mc:Fallback xmlns="">
      <p:transition spd="slow" advTm="5683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2855B0-13B9-4008-8E60-812DEDFFC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72140"/>
            <a:ext cx="8596668" cy="808074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Дом-интернат «Забота».</a:t>
            </a:r>
            <a:br>
              <a:rPr lang="ru-RU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CD962F-343D-4076-A6FA-10343D40CC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180215"/>
            <a:ext cx="9147150" cy="5582092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sz="3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Основной целью деятельности Учреждения является предоставление комплекса социальных услуг социального обслуживания гражданам пожилого возраста (мужчинам старше 60 лет и женщинам старше 55 лет), страдающим психическими хроническими заболеваниями, частично утратившим способность к самообслуживанию в связи с болезнью и инвалидностью, (далее – граждане), создание соответствующих их возрасту и состоянию здоровья условий жизнедеятельности.</a:t>
            </a:r>
            <a:endParaRPr lang="ru-RU" sz="3000" b="0" i="0" dirty="0">
              <a:solidFill>
                <a:srgbClr val="002060"/>
              </a:solidFill>
              <a:effectLst/>
              <a:latin typeface="Elmessiri"/>
            </a:endParaRPr>
          </a:p>
          <a:p>
            <a:pPr algn="just"/>
            <a:r>
              <a:rPr lang="ru-RU" sz="3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Предметом деятельности Учреждения является социальное обслуживание в стационарной форме.</a:t>
            </a:r>
            <a:endParaRPr lang="ru-RU" sz="3000" b="0" i="0" dirty="0">
              <a:solidFill>
                <a:srgbClr val="002060"/>
              </a:solidFill>
              <a:effectLst/>
              <a:latin typeface="Elmessiri"/>
            </a:endParaRPr>
          </a:p>
          <a:p>
            <a:pPr algn="just"/>
            <a:r>
              <a:rPr lang="ru-RU" sz="3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Основным видом деятельности является  предоставление социальных услуг (с обеспечением проживания) в стационарной форме социального обслуживания  граждан.</a:t>
            </a:r>
            <a:endParaRPr lang="ru-RU" sz="3000" b="0" i="0" dirty="0">
              <a:solidFill>
                <a:srgbClr val="002060"/>
              </a:solidFill>
              <a:effectLst/>
              <a:latin typeface="Elmessiri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535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3187">
        <p14:reveal/>
      </p:transition>
    </mc:Choice>
    <mc:Fallback xmlns="">
      <p:transition spd="slow" advTm="13187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BFEF42-7F71-41A6-8C30-69C2C8452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b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b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b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b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br>
              <a:rPr lang="ru-RU" b="1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2700" b="1">
                <a:solidFill>
                  <a:srgbClr val="FF0000"/>
                </a:solidFill>
                <a:latin typeface="times new roman" panose="02020603050405020304" pitchFamily="18" charset="0"/>
              </a:rPr>
              <a:t>Директор ГАУСО АО Дом – интернат  «Забота"</a:t>
            </a:r>
            <a:br>
              <a:rPr lang="ru-RU" sz="2700">
                <a:solidFill>
                  <a:srgbClr val="FF0000"/>
                </a:solidFill>
                <a:latin typeface="Elmessiri"/>
              </a:rPr>
            </a:br>
            <a:r>
              <a:rPr lang="ru-RU" sz="2700" b="1">
                <a:solidFill>
                  <a:srgbClr val="FF0000"/>
                </a:solidFill>
                <a:latin typeface="times new roman" panose="02020603050405020304" pitchFamily="18" charset="0"/>
              </a:rPr>
              <a:t> О.Г. Кушалакова</a:t>
            </a:r>
            <a:br>
              <a:rPr lang="ru-RU" dirty="0">
                <a:solidFill>
                  <a:srgbClr val="FF0000"/>
                </a:solidFill>
                <a:latin typeface="Elmessiri"/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0A1C32-92D3-4132-B2D4-673CEC1385C9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77333" y="4603898"/>
            <a:ext cx="10805829" cy="225410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</a:rPr>
              <a:t>«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</a:rPr>
              <a:t>Наш Дом- интернат -</a:t>
            </a: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единственное в Астраханской области учреждение социального обслуживания, предоставляющее услуги пожилым гражданам, страдающим хроническими психическими заболеваниями. Мы призваны помочь людям, попавшим в трудную жизненную ситуацию в силу различных обстоятельств: престарелым, не создавшим семьи, потерявшим близких, имеющим родственников, но утратившим с ними связь, а также тем, кто не может жить с родными вследствие заболевания»</a:t>
            </a:r>
            <a:endParaRPr lang="ru-RU" sz="2000" dirty="0">
              <a:solidFill>
                <a:srgbClr val="002060"/>
              </a:solidFill>
            </a:endParaRPr>
          </a:p>
          <a:p>
            <a:pPr algn="just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" name="Рисунок 5" descr="Изображение выглядит как текст, стена, внутренний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78748515-9121-403E-B032-E6FB4538AA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1" t="-984" r="6324" b="984"/>
          <a:stretch/>
        </p:blipFill>
        <p:spPr>
          <a:xfrm>
            <a:off x="2264735" y="159489"/>
            <a:ext cx="4199860" cy="326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73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598">
        <p14:reveal/>
      </p:transition>
    </mc:Choice>
    <mc:Fallback xmlns="">
      <p:transition spd="slow" advTm="8598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2D3A5D-E54B-4C6C-AF07-F237B198B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76448"/>
            <a:ext cx="8596668" cy="141413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>
                <a:solidFill>
                  <a:srgbClr val="984C60"/>
                </a:solidFill>
                <a:effectLst/>
                <a:latin typeface="times new roman" panose="02020603050405020304" pitchFamily="18" charset="0"/>
              </a:rPr>
              <a:t>Социально-психологические услуги:</a:t>
            </a:r>
            <a:br>
              <a:rPr lang="ru-RU" b="0" i="0" dirty="0">
                <a:solidFill>
                  <a:srgbClr val="984C60"/>
                </a:solidFill>
                <a:effectLst/>
                <a:latin typeface="Elmessiri"/>
              </a:rPr>
            </a:br>
            <a:r>
              <a:rPr lang="ru-RU" dirty="0">
                <a:solidFill>
                  <a:srgbClr val="984C60"/>
                </a:solidFill>
                <a:latin typeface="times new roman" panose="02020603050405020304" pitchFamily="18" charset="0"/>
              </a:rPr>
              <a:t>оказание психологической помощи и поддержки, проведение </a:t>
            </a:r>
            <a:r>
              <a:rPr lang="ru-RU" dirty="0" err="1">
                <a:solidFill>
                  <a:srgbClr val="984C60"/>
                </a:solidFill>
                <a:latin typeface="times new roman" panose="02020603050405020304" pitchFamily="18" charset="0"/>
              </a:rPr>
              <a:t>психокоррекционной</a:t>
            </a:r>
            <a:r>
              <a:rPr lang="ru-RU" dirty="0">
                <a:solidFill>
                  <a:srgbClr val="984C60"/>
                </a:solidFill>
                <a:latin typeface="times new roman" panose="02020603050405020304" pitchFamily="18" charset="0"/>
              </a:rPr>
              <a:t> работы.</a:t>
            </a:r>
            <a:br>
              <a:rPr lang="ru-RU" sz="1800" dirty="0"/>
            </a:br>
            <a:br>
              <a:rPr lang="ru-RU" b="0" i="0" dirty="0">
                <a:solidFill>
                  <a:srgbClr val="984C60"/>
                </a:solidFill>
                <a:effectLst/>
                <a:latin typeface="Elmessiri"/>
              </a:rPr>
            </a:br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05C9DE51-B829-46D4-AF23-0194111E14D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65" y="4633341"/>
            <a:ext cx="3072809" cy="2224659"/>
          </a:xfrm>
        </p:spPr>
      </p:pic>
      <p:pic>
        <p:nvPicPr>
          <p:cNvPr id="5" name="Объект 7" descr="Изображение выглядит как человек, внутренний, стол, ребенок&#10;&#10;Автоматически созданное описание">
            <a:extLst>
              <a:ext uri="{FF2B5EF4-FFF2-40B4-BE49-F238E27FC236}">
                <a16:creationId xmlns:a16="http://schemas.microsoft.com/office/drawing/2014/main" id="{7BF6D345-EB4B-41E9-9C2C-64E5804A080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38" y="2328530"/>
            <a:ext cx="2866036" cy="2347617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B897FC4-6649-4B59-BC9A-AD40C69404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541" y="2349932"/>
            <a:ext cx="2402957" cy="234761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1C18281-D4D0-49E6-96B8-35F7103150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498" y="2349932"/>
            <a:ext cx="2083981" cy="234761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874DB3C-1ACB-4868-B28A-9F3D5DD6FE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006" y="2328530"/>
            <a:ext cx="3540642" cy="2369019"/>
          </a:xfrm>
          <a:prstGeom prst="rect">
            <a:avLst/>
          </a:prstGeom>
        </p:spPr>
      </p:pic>
      <p:pic>
        <p:nvPicPr>
          <p:cNvPr id="14" name="Объект 6">
            <a:extLst>
              <a:ext uri="{FF2B5EF4-FFF2-40B4-BE49-F238E27FC236}">
                <a16:creationId xmlns:a16="http://schemas.microsoft.com/office/drawing/2014/main" id="{C418DEB1-F325-41CA-BE6C-51A567156C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541" y="4718951"/>
            <a:ext cx="3540642" cy="2139049"/>
          </a:xfrm>
          <a:prstGeom prst="rect">
            <a:avLst/>
          </a:prstGeom>
        </p:spPr>
      </p:pic>
      <p:pic>
        <p:nvPicPr>
          <p:cNvPr id="15" name="Объект 7">
            <a:extLst>
              <a:ext uri="{FF2B5EF4-FFF2-40B4-BE49-F238E27FC236}">
                <a16:creationId xmlns:a16="http://schemas.microsoft.com/office/drawing/2014/main" id="{155D56FF-986D-4842-868C-63BAE0CF1C0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9" r="7746"/>
          <a:stretch/>
        </p:blipFill>
        <p:spPr>
          <a:xfrm>
            <a:off x="7062433" y="4718950"/>
            <a:ext cx="4515215" cy="213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47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9564">
        <p14:reveal/>
      </p:transition>
    </mc:Choice>
    <mc:Fallback xmlns="">
      <p:transition spd="slow" advTm="9564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8043F3-3BC8-4FDD-AD9D-ACC443556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Частыми гостями Дома- интерната являются представители власти, духовенства, волонтеры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82162C9-EDB7-4F10-8D67-585AD80C23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1B1E2316-14A4-4538-B3EC-46EB16DCC3C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736" y="4407698"/>
            <a:ext cx="4184650" cy="2439683"/>
          </a:xfr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C0ADE080-2BB9-4556-8E79-57B3AFBC49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4CA8BE24-E339-4267-9DEA-22056A42793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716" y="1624511"/>
            <a:ext cx="4186237" cy="2496245"/>
          </a:xfrm>
        </p:spPr>
      </p:pic>
      <p:pic>
        <p:nvPicPr>
          <p:cNvPr id="25" name="Объект 6">
            <a:extLst>
              <a:ext uri="{FF2B5EF4-FFF2-40B4-BE49-F238E27FC236}">
                <a16:creationId xmlns:a16="http://schemas.microsoft.com/office/drawing/2014/main" id="{E2F9051F-0E29-4CE3-8474-B9A8286BAA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2"/>
          <a:stretch/>
        </p:blipFill>
        <p:spPr>
          <a:xfrm>
            <a:off x="56628" y="1930401"/>
            <a:ext cx="2861370" cy="2856630"/>
          </a:xfrm>
          <a:prstGeom prst="rect">
            <a:avLst/>
          </a:prstGeom>
        </p:spPr>
      </p:pic>
      <p:pic>
        <p:nvPicPr>
          <p:cNvPr id="26" name="Объект 8">
            <a:extLst>
              <a:ext uri="{FF2B5EF4-FFF2-40B4-BE49-F238E27FC236}">
                <a16:creationId xmlns:a16="http://schemas.microsoft.com/office/drawing/2014/main" id="{CB6276BB-EEF6-48B3-BEF9-442C561F57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715" y="4056557"/>
            <a:ext cx="4186237" cy="279082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DA8C17E-D1F3-4024-BCA4-FFEEFB0090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0599"/>
            <a:ext cx="3841779" cy="292273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042E3DC-8D4C-4606-9BA7-6C35E59147F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" t="10182" r="-956" b="14052"/>
          <a:stretch/>
        </p:blipFill>
        <p:spPr>
          <a:xfrm>
            <a:off x="2944034" y="2036703"/>
            <a:ext cx="4630173" cy="264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50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1145">
        <p14:reveal/>
      </p:transition>
    </mc:Choice>
    <mc:Fallback xmlns="">
      <p:transition spd="slow" advTm="11145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CB4EDC-A879-4255-B381-0BB173A8CE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570603"/>
            <a:ext cx="9250017" cy="767867"/>
          </a:xfrm>
        </p:spPr>
        <p:txBody>
          <a:bodyPr>
            <a:noAutofit/>
          </a:bodyPr>
          <a:lstStyle/>
          <a:p>
            <a:r>
              <a:rPr lang="ru-RU" sz="4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Фотогаллерея</a:t>
            </a:r>
            <a:r>
              <a:rPr lang="ru-RU" sz="4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мероприятий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B9C7D7-A3EF-4996-9BA6-C8D1789393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41" y="1580322"/>
            <a:ext cx="2898828" cy="255410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CF1983C-B24A-4E5F-B871-501DC83BD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927" y="1580320"/>
            <a:ext cx="2729947" cy="242157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2C2220A-280B-4EA9-A3B1-69C8C6E79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756" y="1580320"/>
            <a:ext cx="3290033" cy="242157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997B39B-411D-47B4-8047-F9122E158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033" y="1580320"/>
            <a:ext cx="2338744" cy="242157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70B0B88-E905-4989-A0EF-2ECAC1029A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88" t="14106"/>
          <a:stretch/>
        </p:blipFill>
        <p:spPr>
          <a:xfrm>
            <a:off x="261141" y="4134423"/>
            <a:ext cx="2640676" cy="239966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05AAF04-8A8A-4209-BCDC-5BA28C126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864" y="4000628"/>
            <a:ext cx="3591833" cy="25541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5543575-6A85-4FD9-859D-67705A2F52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941" y="3979986"/>
            <a:ext cx="5090184" cy="255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19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1018">
        <p14:reveal/>
      </p:transition>
    </mc:Choice>
    <mc:Fallback xmlns="">
      <p:transition spd="slow" advTm="11018">
        <p:fade/>
      </p:transition>
    </mc:Fallback>
  </mc:AlternateContent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972</TotalTime>
  <Words>230</Words>
  <Application>Microsoft Office PowerPoint</Application>
  <PresentationFormat>Широкоэкранный</PresentationFormat>
  <Paragraphs>20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4" baseType="lpstr">
      <vt:lpstr>Arial</vt:lpstr>
      <vt:lpstr>Elmessiri</vt:lpstr>
      <vt:lpstr>Magnolia</vt:lpstr>
      <vt:lpstr>times new roman</vt:lpstr>
      <vt:lpstr>times new roman</vt:lpstr>
      <vt:lpstr>Trebuchet MS</vt:lpstr>
      <vt:lpstr>Wingdings 3</vt:lpstr>
      <vt:lpstr>Аспект</vt:lpstr>
      <vt:lpstr>    </vt:lpstr>
      <vt:lpstr>Дом-интернат «Забота». </vt:lpstr>
      <vt:lpstr>      Директор ГАУСО АО Дом – интернат  «Забота"  О.Г. Кушалакова </vt:lpstr>
      <vt:lpstr>Социально-психологические услуги: оказание психологической помощи и поддержки, проведение психокоррекционной работы.  </vt:lpstr>
      <vt:lpstr>Частыми гостями Дома- интерната являются представители власти, духовенства, волонтеры</vt:lpstr>
      <vt:lpstr>Фотогаллерея мероприятий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ГОСУДАРСТВЕННОЕ АВТОНОМНОЕ УЧРЕЖДЕНИЕ СОЦИАЛЬНОГО ОБСЛУЖИВАНИЯ АСТРАХАНСКОЙ ОБЛАСТИ "ГЕРОНТОПСИХИАТРИЧЕСКИЙ ЦЕНТР"</dc:title>
  <dc:creator>Жаныл Иркалиева</dc:creator>
  <cp:lastModifiedBy>Жаныл Иркалиева</cp:lastModifiedBy>
  <cp:revision>94</cp:revision>
  <dcterms:created xsi:type="dcterms:W3CDTF">2021-02-15T12:41:06Z</dcterms:created>
  <dcterms:modified xsi:type="dcterms:W3CDTF">2021-08-25T08:05:15Z</dcterms:modified>
</cp:coreProperties>
</file>