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5" r:id="rId4"/>
    <p:sldId id="264" r:id="rId5"/>
  </p:sldIdLst>
  <p:sldSz cx="12801600" cy="9601200" type="A3"/>
  <p:notesSz cx="6858000" cy="9144000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6" y="-126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95855-A99F-4AE5-8191-262BFFCF049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36807-4A75-4811-87FF-4590DF75E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microsoft.com/office/2007/relationships/hdphoto" Target="../media/hdphoto5.wdp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104" y="956199"/>
            <a:ext cx="4320480" cy="2129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 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«ВНИМАНИЕ 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</a:t>
            </a: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(сопровождается включением сирен и </a:t>
            </a:r>
            <a:r>
              <a:rPr lang="ru-RU" sz="17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громкоговорителей с </a:t>
            </a:r>
            <a:r>
              <a:rPr lang="ru-RU" sz="1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последующим доведением экстренной информации)</a:t>
            </a:r>
          </a:p>
          <a:p>
            <a:pPr algn="ctr"/>
            <a:endParaRPr lang="ru-RU" sz="1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104" y="3056825"/>
            <a:ext cx="4248472" cy="1095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предупреждает население о возникновении непосредственной опасности и необходимости принятия мер </a:t>
            </a:r>
            <a:r>
              <a:rPr lang="ru-RU" sz="17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  <a:endParaRPr lang="ru-RU" sz="17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F:\24543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25" b="90000" l="10000" r="90000">
                        <a14:foregroundMark x1="27833" y1="28413" x2="27833" y2="28413"/>
                        <a14:foregroundMark x1="33750" y1="28571" x2="33750" y2="28571"/>
                        <a14:foregroundMark x1="69583" y1="41746" x2="69583" y2="41746"/>
                        <a14:foregroundMark x1="73750" y1="42222" x2="73750" y2="4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69" y="931562"/>
            <a:ext cx="1136862" cy="59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456584" y="937632"/>
            <a:ext cx="0" cy="335891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36105" y="910336"/>
            <a:ext cx="12529392" cy="3386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solidFill>
                  <a:srgbClr val="C00000"/>
                </a:solidFill>
              </a:rPr>
              <a:t> </a:t>
            </a:r>
            <a:endParaRPr lang="ru-RU" sz="160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384577" y="768152"/>
            <a:ext cx="1080120" cy="980691"/>
            <a:chOff x="0" y="0"/>
            <a:chExt cx="1302422" cy="122795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02422" cy="1227954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7F6EAD2D-0BE0-463C-8A41-6C4DF3740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35" y="394606"/>
              <a:ext cx="427163" cy="427163"/>
            </a:xfrm>
            <a:prstGeom prst="rect">
              <a:avLst/>
            </a:prstGeom>
            <a:noFill/>
          </p:spPr>
        </p:pic>
      </p:grpSp>
      <p:pic>
        <p:nvPicPr>
          <p:cNvPr id="12" name="Picture 3" descr="F:\иконки\Рисунок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785" y="1035065"/>
            <a:ext cx="627917" cy="51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312568" y="1416224"/>
            <a:ext cx="6480719" cy="29523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</a:t>
            </a:r>
            <a:r>
              <a:rPr lang="ru-RU" sz="1700" b="1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телевизор, радиоприемник</a:t>
            </a:r>
            <a:r>
              <a:rPr lang="ru-RU" sz="1700" b="1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(и другие имеющиеся источники информации);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прослушайте </a:t>
            </a:r>
            <a:r>
              <a:rPr lang="ru-RU" sz="1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(прочитайте) сообщение о сложившейся ситуации и порядке действий</a:t>
            </a:r>
            <a:r>
              <a:rPr lang="ru-RU" sz="1700" b="1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пользуйтесь информацией</a:t>
            </a:r>
            <a:r>
              <a:rPr lang="ru-RU" sz="1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поступающей только </a:t>
            </a:r>
            <a:r>
              <a:rPr lang="ru-RU" sz="17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официальных </a:t>
            </a:r>
            <a:r>
              <a:rPr lang="ru-RU" sz="1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</a:t>
            </a:r>
            <a:r>
              <a:rPr lang="ru-RU" sz="17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7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доведите </a:t>
            </a:r>
            <a:r>
              <a:rPr lang="ru-RU" sz="1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полученную информацию до родственников и соседей</a:t>
            </a:r>
            <a:r>
              <a:rPr lang="ru-RU" sz="1700" b="1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(они могли не слышать сигнал)</a:t>
            </a:r>
            <a:r>
              <a:rPr lang="ru-RU" sz="1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выключите </a:t>
            </a:r>
            <a:r>
              <a:rPr lang="ru-RU" sz="1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освещение, перекройте газ</a:t>
            </a:r>
            <a:r>
              <a:rPr lang="ru-RU" sz="1700" b="1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воду;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действуйте </a:t>
            </a:r>
            <a:r>
              <a:rPr lang="ru-RU" sz="1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полученным сообщением;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сохраняйте</a:t>
            </a:r>
            <a:r>
              <a:rPr lang="ru-RU" sz="1700" b="1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спокойствие и </a:t>
            </a:r>
            <a:r>
              <a:rPr lang="ru-RU" sz="1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7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паникуйте.</a:t>
            </a:r>
            <a:endParaRPr lang="ru-RU" sz="17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3635" y="840160"/>
            <a:ext cx="5363589" cy="775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действий населения  по сигналу</a:t>
            </a:r>
            <a:r>
              <a:rPr lang="ru-RU" sz="2400" b="1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«ВНИМАНИЕ </a:t>
            </a:r>
            <a:r>
              <a:rPr lang="ru-RU" sz="2400" b="1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</a:t>
            </a:r>
            <a:r>
              <a:rPr lang="ru-RU" sz="2400" b="1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!»:</a:t>
            </a:r>
            <a:endParaRPr lang="ru-RU" sz="2400" b="1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79640" y="1920280"/>
            <a:ext cx="1872208" cy="18004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112 </a:t>
            </a:r>
          </a:p>
          <a:p>
            <a:pPr algn="ctr"/>
            <a:r>
              <a:rPr lang="ru-RU" sz="15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</a:t>
            </a:r>
            <a:r>
              <a:rPr lang="ru-RU" sz="1500" b="1" cap="none" spc="0" baseline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 ВЫЗОВА</a:t>
            </a:r>
          </a:p>
          <a:p>
            <a:pPr algn="ctr"/>
            <a:r>
              <a:rPr lang="ru-RU" sz="1500" b="1" cap="none" spc="0" baseline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ЭКСТРЕННЫХ ОПЕРАТИВНЫХ СЛУЖБ</a:t>
            </a:r>
            <a:endParaRPr lang="ru-RU" sz="15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72808" y="4296544"/>
            <a:ext cx="6150941" cy="510344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сведения </a:t>
            </a: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kumimoji="0" lang="ru-RU" sz="17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опасностях </a:t>
            </a: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способах защиты от них можно </a:t>
            </a: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найти: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  <a:defRPr/>
            </a:pP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фициальный портал МЧС России: </a:t>
            </a:r>
            <a:r>
              <a:rPr lang="en-US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https://mchs.gov.ru</a:t>
            </a: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  <a:defRPr/>
            </a:pP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мобильном приложении 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«МЧС России</a:t>
            </a: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(доступно 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скачивания в онлайн-сервисах </a:t>
            </a:r>
            <a:r>
              <a:rPr lang="ru-RU" sz="1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</a:t>
            </a: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Приложение поможет сориентироваться и мгновенно 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действиях </a:t>
            </a: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чрезвычайной ситуации. Оно может быть полезно как дома, так и в путешествиях, на даче, в лесу 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</a:t>
            </a: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отдыхе. Приложение состоит из основных разделов: памятки действий, оказание первой помощи, карта рисков и опасностей. 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новостная лента, обратная связь и онлайн-информирование о неблагоприятных погодных явлениях, в том числе штормовых предупреждениях. </a:t>
            </a: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содержит функцию быстрого набора телефона службы спасения, 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определение геолокации, которой </a:t>
            </a: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пользователь 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поделиться в случае </a:t>
            </a: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необходимости;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  <a:defRPr/>
            </a:pP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администрации АГО в разделе муниципальные учреждения </a:t>
            </a: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«Служба по решению вопросов ГО и ЧС» </a:t>
            </a: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акты и полезная информация.</a:t>
            </a:r>
          </a:p>
          <a:p>
            <a:pPr marL="0"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25" name="Picture 2" descr="https://catherineasquithgallery.com/uploads/posts/2021-03/1614845978_26-p-fon-trikolor-3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0" r="100000">
                        <a14:foregroundMark x1="9609" y1="26300" x2="9609" y2="26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78"/>
          <a:stretch/>
        </p:blipFill>
        <p:spPr bwMode="auto">
          <a:xfrm>
            <a:off x="0" y="20776"/>
            <a:ext cx="1280160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36104" y="4296544"/>
            <a:ext cx="6264697" cy="53046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Учебно-консультационные пункты по гражданской обороне</a:t>
            </a:r>
          </a:p>
          <a:p>
            <a:pPr algn="ctr" defTabSz="914400">
              <a:defRPr/>
            </a:pP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Неработающее 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АГО информацию по действиям и способам защиты населения от опасностей, возникающих при военных конфликтах и чрезвычайных ситуациях может получить в учебно-консультационных пунктах гражданской обороны:</a:t>
            </a:r>
          </a:p>
          <a:p>
            <a:pPr defTabSz="914400">
              <a:tabLst>
                <a:tab pos="355600" algn="l"/>
                <a:tab pos="450850" algn="l"/>
              </a:tabLst>
              <a:defRPr/>
            </a:pP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Центральная 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библиотека (17 </a:t>
            </a:r>
            <a:r>
              <a:rPr lang="ru-RU" sz="1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4</a:t>
            </a: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7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tabLst>
                <a:tab pos="355600" algn="l"/>
                <a:tab pos="450850" algn="l"/>
              </a:tabLst>
              <a:defRPr/>
            </a:pP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Библиотека-филиал 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 (206 </a:t>
            </a:r>
            <a:r>
              <a:rPr lang="ru-RU" sz="1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квл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д.3</a:t>
            </a: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7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tabLst>
                <a:tab pos="355600" algn="l"/>
                <a:tab pos="450850" algn="l"/>
              </a:tabLst>
              <a:defRPr/>
            </a:pP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Библиотека-филиал 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4 (94 </a:t>
            </a:r>
            <a:r>
              <a:rPr lang="ru-RU" sz="1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квл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8</a:t>
            </a: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7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tabLst>
                <a:tab pos="355600" algn="l"/>
                <a:tab pos="450850" algn="l"/>
              </a:tabLst>
              <a:defRPr/>
            </a:pP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Библиотека-филиал 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5 (95 </a:t>
            </a:r>
            <a:r>
              <a:rPr lang="ru-RU" sz="1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квл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12</a:t>
            </a: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7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tabLst>
                <a:tab pos="355600" algn="l"/>
                <a:tab pos="450850" algn="l"/>
              </a:tabLst>
              <a:defRPr/>
            </a:pP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	Библиотека-филиал 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6 (8 </a:t>
            </a:r>
            <a:r>
              <a:rPr lang="ru-RU" sz="1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8</a:t>
            </a: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7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tabLst>
                <a:tab pos="355600" algn="l"/>
                <a:tab pos="450850" algn="l"/>
              </a:tabLst>
              <a:defRPr/>
            </a:pP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	Библиотека-филиал 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13 (</a:t>
            </a:r>
            <a:r>
              <a:rPr lang="ru-RU" sz="1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-л. 40, д. 1 - ДК «Энергетиков»).</a:t>
            </a:r>
          </a:p>
          <a:p>
            <a:pPr defTabSz="914400">
              <a:tabLst>
                <a:tab pos="355600" algn="l"/>
                <a:tab pos="450850" algn="l"/>
              </a:tabLst>
              <a:defRPr/>
            </a:pP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	Библиотека-филиал 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14 (п. </a:t>
            </a:r>
            <a:r>
              <a:rPr lang="ru-RU" sz="1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Китой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Трактовая № 34/а, ДК «Лесник»).</a:t>
            </a:r>
          </a:p>
          <a:p>
            <a:pPr defTabSz="914400">
              <a:tabLst>
                <a:tab pos="355600" algn="l"/>
                <a:tab pos="450850" algn="l"/>
              </a:tabLst>
              <a:defRPr/>
            </a:pP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	Библиотека-филиал 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19 (п. Мегет, 1 </a:t>
            </a:r>
            <a:r>
              <a:rPr lang="ru-RU" sz="1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квл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36).</a:t>
            </a:r>
          </a:p>
          <a:p>
            <a:pPr defTabSz="914400">
              <a:tabLst>
                <a:tab pos="355600" algn="l"/>
                <a:tab pos="450850" algn="l"/>
              </a:tabLst>
              <a:defRPr/>
            </a:pP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	Библиотека-филиал 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20 (7 </a:t>
            </a:r>
            <a:r>
              <a:rPr lang="ru-RU" sz="1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17).</a:t>
            </a:r>
          </a:p>
          <a:p>
            <a:pPr defTabSz="914400">
              <a:tabLst>
                <a:tab pos="355600" algn="l"/>
                <a:tab pos="450850" algn="l"/>
              </a:tabLst>
              <a:defRPr/>
            </a:pP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	ДК 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«Нива» села </a:t>
            </a:r>
            <a:r>
              <a:rPr lang="ru-RU" sz="1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Савватеевка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(с. </a:t>
            </a:r>
            <a:r>
              <a:rPr lang="ru-RU" sz="1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Савватеевка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Клубная, д.2).</a:t>
            </a:r>
          </a:p>
          <a:p>
            <a:pPr defTabSz="914400">
              <a:tabLst>
                <a:tab pos="355600" algn="l"/>
                <a:tab pos="450850" algn="l"/>
              </a:tabLst>
              <a:defRPr/>
            </a:pP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	ДК села </a:t>
            </a:r>
            <a:r>
              <a:rPr lang="ru-RU" sz="1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Одинск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(с. </a:t>
            </a:r>
            <a:r>
              <a:rPr lang="ru-RU" sz="1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Одинск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Ленина, д.7Б).</a:t>
            </a:r>
          </a:p>
          <a:p>
            <a:pPr algn="ctr" defTabSz="914400">
              <a:defRPr/>
            </a:pP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работы пунктов можно узнать на </a:t>
            </a: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сайте:</a:t>
            </a:r>
          </a:p>
          <a:p>
            <a:pPr algn="ctr" defTabSz="914400">
              <a:defRPr/>
            </a:pPr>
            <a:r>
              <a:rPr lang="ru-RU" sz="17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://cbs-angarsk.ru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0721280" y="984176"/>
            <a:ext cx="0" cy="331236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400800" y="4341256"/>
            <a:ext cx="0" cy="525658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3/1614845978_26-p-fon-trikolor-3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100000">
                        <a14:foregroundMark x1="9609" y1="26300" x2="9609" y2="26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78"/>
          <a:stretch/>
        </p:blipFill>
        <p:spPr bwMode="auto">
          <a:xfrm>
            <a:off x="0" y="20776"/>
            <a:ext cx="1280160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5095399" y="1388755"/>
            <a:ext cx="441305" cy="434838"/>
            <a:chOff x="4236354" y="0"/>
            <a:chExt cx="613808" cy="58571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 rot="18900000">
              <a:off x="4249101" y="0"/>
              <a:ext cx="585716" cy="58571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96" b="8370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6" t="22222" r="3651" b="22116"/>
            <a:stretch/>
          </p:blipFill>
          <p:spPr>
            <a:xfrm>
              <a:off x="4236354" y="145967"/>
              <a:ext cx="613808" cy="3463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Группа 17"/>
          <p:cNvGrpSpPr/>
          <p:nvPr/>
        </p:nvGrpSpPr>
        <p:grpSpPr>
          <a:xfrm>
            <a:off x="800989" y="1405835"/>
            <a:ext cx="415235" cy="417757"/>
            <a:chOff x="0" y="6238"/>
            <a:chExt cx="543022" cy="53297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 rot="18900000">
              <a:off x="0" y="6238"/>
              <a:ext cx="543022" cy="53297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708" y="136073"/>
              <a:ext cx="464362" cy="244929"/>
            </a:xfrm>
            <a:prstGeom prst="rect">
              <a:avLst/>
            </a:prstGeom>
          </p:spPr>
        </p:pic>
      </p:grpSp>
      <p:sp>
        <p:nvSpPr>
          <p:cNvPr id="23" name="Прямоугольник 22"/>
          <p:cNvSpPr/>
          <p:nvPr/>
        </p:nvSpPr>
        <p:spPr>
          <a:xfrm>
            <a:off x="189109" y="2304256"/>
            <a:ext cx="5923659" cy="703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После получения информации об угрозе действуйте</a:t>
            </a:r>
            <a:r>
              <a:rPr lang="ru-RU" sz="17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быстро, спокойно</a:t>
            </a:r>
            <a:r>
              <a:rPr lang="ru-RU" sz="17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без паники.</a:t>
            </a:r>
          </a:p>
          <a:p>
            <a:pPr algn="l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Возьмите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7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риготовленный</a:t>
            </a:r>
          </a:p>
          <a:p>
            <a:pPr algn="l"/>
            <a:r>
              <a:rPr lang="ru-RU" sz="17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«тревожный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7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чемоданчик»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Пройдите</a:t>
            </a:r>
            <a:r>
              <a:rPr lang="ru-RU" sz="17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укрытие.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Действуйте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</a:t>
            </a:r>
          </a:p>
          <a:p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казаниями</a:t>
            </a:r>
          </a:p>
          <a:p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полномоченных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лиц.</a:t>
            </a:r>
          </a:p>
          <a:p>
            <a:pPr algn="ctr"/>
            <a:endParaRPr lang="ru-RU" sz="17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Укрытия 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располагаются в приспособленных для этой цели подвальных, цокольных и первых этажах существующих зданий и сооружений различного назначения, подземных пространств 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городов.</a:t>
            </a:r>
          </a:p>
          <a:p>
            <a:pPr algn="ctr"/>
            <a:endParaRPr lang="ru-RU" sz="9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получении информации об отбое: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покиньте укрытие;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движении внимательно смотрите перед собой;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трогайте неразорвавшиеся </a:t>
            </a:r>
            <a:r>
              <a:rPr lang="ru-RU" sz="17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боеприпасы </a:t>
            </a:r>
            <a:r>
              <a:rPr lang="ru-RU" sz="17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предметы, </a:t>
            </a:r>
            <a:r>
              <a:rPr lang="ru-RU" sz="17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7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наступайте на них;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вернитесь к месту проживания </a:t>
            </a:r>
            <a:r>
              <a:rPr lang="ru-RU" sz="17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(работы</a:t>
            </a:r>
            <a:r>
              <a:rPr lang="ru-RU" sz="17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 готовности к возможному повторению сигнала </a:t>
            </a:r>
            <a:r>
              <a:rPr lang="ru-RU" sz="17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гражданской обороны «</a:t>
            </a:r>
            <a:r>
              <a:rPr lang="ru-RU" sz="17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ВСЕМ</a:t>
            </a:r>
            <a:r>
              <a:rPr lang="ru-RU" sz="17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!».</a:t>
            </a:r>
            <a:endParaRPr lang="ru-RU" sz="17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7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72774" y="1177552"/>
            <a:ext cx="3931882" cy="1246784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ВОЗДУШНОГО</a:t>
            </a:r>
            <a:r>
              <a:rPr lang="ru-RU" sz="1800" b="1" cap="none" spc="0" baseline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800" b="1" cap="none" spc="0" baseline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РАКЕТНОГО НАПАДЕНИЯ </a:t>
            </a:r>
            <a:r>
              <a:rPr lang="ru-RU" sz="1800" b="1" cap="none" spc="0" baseline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(ПРИМЕНЕНИЯ </a:t>
            </a:r>
            <a:r>
              <a:rPr lang="ru-RU" sz="1800" b="1" cap="none" spc="0" baseline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БЕСПИЛОТНЫХ </a:t>
            </a:r>
            <a:r>
              <a:rPr lang="ru-RU" sz="1800" b="1" cap="none" spc="0" baseline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ЛЕТАТЕЛЬНЫХ СИСТЕМ)</a:t>
            </a:r>
            <a:endParaRPr lang="ru-RU" sz="18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7012" y="1303272"/>
            <a:ext cx="785916" cy="46264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49446" y="1087248"/>
            <a:ext cx="872034" cy="850226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139368" y="1200200"/>
            <a:ext cx="5973400" cy="82399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solidFill>
                  <a:srgbClr val="C00000"/>
                </a:solidFill>
              </a:rPr>
              <a:t> </a:t>
            </a: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0013" y="769599"/>
            <a:ext cx="12442365" cy="430887"/>
          </a:xfrm>
          <a:prstGeom prst="rect">
            <a:avLst/>
          </a:prstGeom>
          <a:noFill/>
        </p:spPr>
        <p:txBody>
          <a:bodyPr wrap="square" lIns="180000" tIns="45720" rIns="36000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 О Р Я Д О К   Д Е Й С Т В И Й   Н А С Е Л Е Н И Я   П Р И  О П А С Н О С Т И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328792" y="1231265"/>
            <a:ext cx="6353586" cy="3929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solidFill>
                  <a:srgbClr val="C00000"/>
                </a:solidFill>
              </a:rPr>
              <a:t> </a:t>
            </a: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688832" y="1231264"/>
            <a:ext cx="5976664" cy="712329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РАДИАЦИОННОЙ (ХИМИЧЕСКОЙ)</a:t>
            </a:r>
          </a:p>
          <a:p>
            <a:pPr algn="ctr"/>
            <a:r>
              <a:rPr lang="ru-RU" sz="1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ОПАСНОСТИ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461194" y="1735320"/>
            <a:ext cx="6221183" cy="328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Закройте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окна, двери и загерметизируйте их подручными средствами. Заклейте вентиляционные люки (решетки).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Наденьте средства индивидуальной защиты (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противогаз, респиратор, ватно-марлевая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повязка).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Находитесь в помещении, включите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телевизор (радиоприемник). 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Действуйте в соответствии с указаниями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уполномоченных должностных лиц.</a:t>
            </a:r>
          </a:p>
          <a:p>
            <a:pPr algn="ctr"/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информации об отбое: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проветрите помещение;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 готовности к возможному повторению сигнала  гражданской обороны «ВНИМАНИЕ ВСЕМ!».</a:t>
            </a:r>
          </a:p>
          <a:p>
            <a:pPr algn="ctr"/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7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28792" y="5279976"/>
            <a:ext cx="6381149" cy="416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solidFill>
                  <a:srgbClr val="C00000"/>
                </a:solidFill>
              </a:rPr>
              <a:t> </a:t>
            </a: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45344" y="5257328"/>
            <a:ext cx="4421552" cy="623392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КАТАСТРОФИЧЕСКОГО</a:t>
            </a:r>
          </a:p>
          <a:p>
            <a:pPr algn="ctr"/>
            <a:r>
              <a:rPr lang="ru-RU" sz="1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ЗАТОПЛЕНИЯ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79" y="5358920"/>
            <a:ext cx="367989" cy="449791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11225336" y="5432305"/>
            <a:ext cx="522251" cy="376407"/>
            <a:chOff x="0" y="0"/>
            <a:chExt cx="592721" cy="435428"/>
          </a:xfrm>
        </p:grpSpPr>
        <p:sp>
          <p:nvSpPr>
            <p:cNvPr id="31" name="Скругленный прямоугольник 30"/>
            <p:cNvSpPr/>
            <p:nvPr/>
          </p:nvSpPr>
          <p:spPr>
            <a:xfrm rot="18900000">
              <a:off x="76912" y="0"/>
              <a:ext cx="427904" cy="4354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32" name="Picture 2" descr="F:\kisspng-computer-icons-swimming-pool-encapsulated-postscri-relaxing-5ac418741df7e9.8214092315228007561228.jp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788"/>
              <a:ext cx="592721" cy="329303"/>
            </a:xfrm>
            <a:prstGeom prst="rect">
              <a:avLst/>
            </a:prstGeom>
            <a:noFill/>
            <a:effectLst/>
          </p:spPr>
        </p:pic>
      </p:grpSp>
      <p:sp>
        <p:nvSpPr>
          <p:cNvPr id="39" name="Прямоугольник 38"/>
          <p:cNvSpPr/>
          <p:nvPr/>
        </p:nvSpPr>
        <p:spPr>
          <a:xfrm>
            <a:off x="6461195" y="5808712"/>
            <a:ext cx="6189850" cy="4584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Закройте окна и двери.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Поднимите ценные вещи, мебель и электроприборы на максимально возможную высоту при проживании на нижних этажах.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Возьмите заранее приготовленный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«тревожный чемоданчик».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Зарегистрируйтесь, прибыв в район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сбора.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Действуйте в соответствии с указаниями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уполномоченных должностных лиц.</a:t>
            </a:r>
          </a:p>
          <a:p>
            <a:pPr algn="ctr"/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возвращения в место 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проживания:</a:t>
            </a:r>
            <a:endParaRPr lang="ru-RU" sz="1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проветрите помещение;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используйте электричество и газ до осмотра оборудования (в случае затопления жилого помещения);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употребляйте в пищу продукты, попавшие в воду.</a:t>
            </a:r>
          </a:p>
          <a:p>
            <a:pPr algn="l"/>
            <a:endParaRPr lang="ru-RU" sz="17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18" y="2497008"/>
            <a:ext cx="3577710" cy="34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4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s://catherineasquithgallery.com/uploads/posts/2021-03/1614845978_26-p-fon-trikolor-3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100000">
                        <a14:foregroundMark x1="9609" y1="26300" x2="9609" y2="26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78"/>
          <a:stretch/>
        </p:blipFill>
        <p:spPr bwMode="auto">
          <a:xfrm>
            <a:off x="0" y="20776"/>
            <a:ext cx="1280160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40013" y="728655"/>
            <a:ext cx="12442365" cy="430887"/>
          </a:xfrm>
          <a:prstGeom prst="rect">
            <a:avLst/>
          </a:prstGeom>
          <a:noFill/>
        </p:spPr>
        <p:txBody>
          <a:bodyPr wrap="square" lIns="180000" tIns="45720" rIns="36000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 О С О Б Ы  З А Щ И Т Ы   Н А С Е Л Е Н И Я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19223" y="1159542"/>
            <a:ext cx="6281578" cy="76735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solidFill>
                  <a:srgbClr val="C00000"/>
                </a:solidFill>
              </a:rPr>
              <a:t> </a:t>
            </a: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7536" y="1311023"/>
            <a:ext cx="5904656" cy="712329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5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СРЕДСТВ ИНДИВИДУАЛЬНОЙ </a:t>
            </a:r>
            <a:r>
              <a:rPr lang="ru-RU" sz="175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ОРГАНОВ ДЫХАНИЯ</a:t>
            </a:r>
            <a:endParaRPr lang="ru-RU" sz="175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2458" y="1820976"/>
            <a:ext cx="5437357" cy="5824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Противогазы.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Гражданские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противогазы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защиты человека от попадания в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дыхания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глаза и лицо радиоактивных,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отравляющих, </a:t>
            </a:r>
            <a:r>
              <a:rPr lang="ru-RU" sz="1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 опасных веществ и биологических средств.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взрослых – ГП-7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ГП-7Б, для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от полутора до 17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– ПДФ-2Д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(дошкольный),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ПДФ-2Ш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(школьный), для детей до полутора лет – камера защитная детская (КЗД-6).</a:t>
            </a:r>
          </a:p>
          <a:p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Респираторы.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Облегченные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органов дыхания от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вредных газов, паров, аэрозолей и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пыли.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назначению подразделяются на противогазовые, </a:t>
            </a:r>
            <a:r>
              <a:rPr lang="ru-RU" sz="1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противоаэрозольные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противогазоэрозольные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Самоспасатели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защиты органов дыхания и кожи человека от отравляющего воздействия продуктов горения, токсичных или химических веществ. </a:t>
            </a:r>
          </a:p>
          <a:p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Простейшие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средства.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Ватно-марлевая повязка (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ВМП) защищает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дыхания человека от радиоактивной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пыли, вредных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аэрозолей и биологических средств.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ВМП, пропитанная слабокислым (5%)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раствором лимонной или уксусной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кислоты,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защищает от аммиака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8"/>
          <a:stretch/>
        </p:blipFill>
        <p:spPr bwMode="auto">
          <a:xfrm>
            <a:off x="5426607" y="1663312"/>
            <a:ext cx="614153" cy="87113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 descr="https://sterling-rus.ru/d/protivogaz_detskij_pfd-bri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75" b="90000" l="1625" r="99375">
                        <a14:foregroundMark x1="72375" y1="59250" x2="72375" y2="59250"/>
                        <a14:foregroundMark x1="68875" y1="60250" x2="68875" y2="60250"/>
                        <a14:foregroundMark x1="68875" y1="60250" x2="74625" y2="57500"/>
                        <a14:foregroundMark x1="96500" y1="65500" x2="94375" y2="82750"/>
                        <a14:foregroundMark x1="15875" y1="29000" x2="15875" y2="29000"/>
                        <a14:foregroundMark x1="15375" y1="13375" x2="20625" y2="10750"/>
                        <a14:foregroundMark x1="45500" y1="27375" x2="45500" y2="27375"/>
                        <a14:foregroundMark x1="50500" y1="25375" x2="50500" y2="25375"/>
                        <a14:foregroundMark x1="42375" y1="18750" x2="47750" y2="25875"/>
                        <a14:foregroundMark x1="48500" y1="25375" x2="48500" y2="25375"/>
                        <a14:foregroundMark x1="48000" y1="25375" x2="51750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88" y="2455400"/>
            <a:ext cx="911447" cy="91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blogger.googleusercontent.com/img/b/R29vZ2xl/AVvXsEjBUxdoUAMbf8CeKSJWH7rbTfw-DNrVlNYTjudBjTPAfgXbFdh5T8Aywf3LTHSoqUa5qzAdIG-4yFfcOieF3KyzTG8Jid2m9jSzim62sNxPajnpD2MbnXyUZgOkDia0ehuAU6VcBbJXcYFrK0_S079oIsyOJBAQJ3hBtMlqghTREGQIR_TSNOX5w82v5w/w1200-h630-p-k-no-nu/2329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32" y="3319496"/>
            <a:ext cx="1369662" cy="8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Фото 1/4 Самоспасатель Зевс 30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" b="100000" l="0" r="994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12" y="5290604"/>
            <a:ext cx="634288" cy="9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4097" y="8968972"/>
            <a:ext cx="4104455" cy="515916"/>
          </a:xfrm>
          <a:prstGeom prst="rect">
            <a:avLst/>
          </a:prstGeom>
          <a:solidFill>
            <a:srgbClr val="33DBFD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>
                <a:solidFill>
                  <a:srgbClr val="359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ПУНКТА ВЫДАЧИ СРЕДСТВ ИНДИВИДУАЛЬНОЙ</a:t>
            </a:r>
            <a:r>
              <a:rPr lang="ru-RU" sz="900" b="1" baseline="0" dirty="0">
                <a:solidFill>
                  <a:srgbClr val="359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 smtClean="0">
                <a:solidFill>
                  <a:srgbClr val="359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</a:p>
          <a:p>
            <a:pPr algn="ctr"/>
            <a:endParaRPr lang="ru-RU" sz="900" b="1" dirty="0">
              <a:solidFill>
                <a:srgbClr val="359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rgbClr val="359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</a:t>
            </a:r>
            <a:endParaRPr lang="ru-RU" sz="900" b="1" dirty="0">
              <a:solidFill>
                <a:srgbClr val="359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dirty="0">
              <a:solidFill>
                <a:srgbClr val="359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61196" y="1159256"/>
            <a:ext cx="6221182" cy="30453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solidFill>
                  <a:srgbClr val="C00000"/>
                </a:solidFill>
              </a:rPr>
              <a:t> </a:t>
            </a: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02140" y="1296236"/>
            <a:ext cx="6132291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укрытия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работающего населения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производственной территории используются имеющиеся защитные сооружения гражданской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обороны. </a:t>
            </a:r>
          </a:p>
          <a:p>
            <a:pPr marL="1609725" algn="ctr">
              <a:tabLst>
                <a:tab pos="2784475" algn="l"/>
                <a:tab pos="3316288" algn="l"/>
              </a:tabLst>
            </a:pP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Маршруты 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защитным сооружениям на территории организаций обозначаются специальными указателями.</a:t>
            </a:r>
            <a:endParaRPr lang="ru-RU" sz="1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укрытия населения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используются заглубленные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и другие сооружения подземного пространства (подвалы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парковки и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</a:p>
          <a:p>
            <a:pPr algn="ctr"/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сигнал 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«Внимание всем!» застал 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на улице 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укрыться 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любом ближайшем здании.</a:t>
            </a:r>
            <a:endParaRPr lang="ru-RU" sz="1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75699" y="1112910"/>
            <a:ext cx="3931882" cy="432048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5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УКРЫТИЕ НАСЕЛЕНИЯ</a:t>
            </a:r>
            <a:endParaRPr lang="ru-RU" sz="175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 descr="https://exitplan.ru/image/cache/catalog/shop/products/signs/go_chs/go_101-1200x800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625" b="70625" l="750" r="97000">
                        <a14:backgroundMark x1="88182" y1="32530" x2="88182" y2="32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7" t="27300" r="2196" b="34786"/>
          <a:stretch/>
        </p:blipFill>
        <p:spPr bwMode="auto">
          <a:xfrm>
            <a:off x="6760840" y="2239376"/>
            <a:ext cx="1454021" cy="435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029" y="4615640"/>
            <a:ext cx="1176739" cy="91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80" y="4039576"/>
            <a:ext cx="869776" cy="70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9" descr="C:\Users\GorkunovaOS\Desktop\post-1267828206.jpg"/>
          <p:cNvPicPr>
            <a:picLocks noChangeAspect="1" noChangeArrowheads="1"/>
          </p:cNvPicPr>
          <p:nvPr/>
        </p:nvPicPr>
        <p:blipFill rotWithShape="1">
          <a:blip r:embed="rId14" cstate="print">
            <a:extLst/>
          </a:blip>
          <a:srcRect l="50746" t="11476" r="2282" b="4531"/>
          <a:stretch/>
        </p:blipFill>
        <p:spPr bwMode="auto">
          <a:xfrm>
            <a:off x="5334328" y="6288830"/>
            <a:ext cx="1080120" cy="12071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8" name="Прямоугольник 27"/>
          <p:cNvSpPr/>
          <p:nvPr/>
        </p:nvSpPr>
        <p:spPr>
          <a:xfrm>
            <a:off x="6502140" y="4413752"/>
            <a:ext cx="6191850" cy="4145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 может проводиться при аварии, катастрофе, стихийном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бедствии или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военных действий. Эвакуация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организованно должностными лицами эвакуационных органов или администрацией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АГО.</a:t>
            </a:r>
          </a:p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чрезвычайных ситуаций пострадавшее население размещается на пунктах временного размещения.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Вывоз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в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военное время в безопасные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районы осуществляется всеми видами транспорта и пешим порядком через сборные эвакуационные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(СЭП).</a:t>
            </a: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номере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СЭП, его адресе и времени явки на СЭП эвакуируемое население оповещается через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экономики (организации),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заведения, управляющие организации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ЖКХ,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СМИ.</a:t>
            </a: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установленному времени население самостоятельно на городском транспорте, работающем в этот период круглосуточно, прибывает на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СЭП, взяв «тревожный чемоданчик». 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endParaRPr lang="ru-RU" sz="1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endParaRPr lang="ru-RU" sz="1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02344" y="4235202"/>
            <a:ext cx="3931882" cy="432048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5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 НАСЕЛЕНИЯ</a:t>
            </a:r>
            <a:endParaRPr lang="ru-RU" sz="175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72808" y="4285316"/>
            <a:ext cx="6221182" cy="43475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solidFill>
                  <a:srgbClr val="C00000"/>
                </a:solidFill>
              </a:rPr>
              <a:t> </a:t>
            </a:r>
            <a:endParaRPr lang="ru-RU" sz="160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00" y="8632896"/>
            <a:ext cx="4536504" cy="9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611587" y="7392888"/>
            <a:ext cx="5357165" cy="1339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обеспечивается противогазами и респираторами через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выдачи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СИЗ (создаются организациями и администрацией АГО). Самоспасатели и респираторы доступны для приобретения. ВМП изготавливается самостоятельно.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40561" y="8968972"/>
            <a:ext cx="3816423" cy="515916"/>
          </a:xfrm>
          <a:prstGeom prst="rect">
            <a:avLst/>
          </a:prstGeom>
          <a:solidFill>
            <a:srgbClr val="33DBFD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>
                <a:solidFill>
                  <a:srgbClr val="359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900" b="1" dirty="0" smtClean="0">
                <a:solidFill>
                  <a:srgbClr val="359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СБОРНОГО ЭВАКУАЦИОННОГО ПУНКТА</a:t>
            </a:r>
          </a:p>
          <a:p>
            <a:pPr algn="ctr"/>
            <a:endParaRPr lang="ru-RU" sz="900" b="1" dirty="0">
              <a:solidFill>
                <a:srgbClr val="359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rgbClr val="359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</a:t>
            </a:r>
            <a:endParaRPr lang="ru-RU" sz="900" b="1" dirty="0">
              <a:solidFill>
                <a:srgbClr val="359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dirty="0">
              <a:solidFill>
                <a:srgbClr val="359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4" y="928135"/>
            <a:ext cx="5951026" cy="8595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catherineasquithgallery.com/uploads/posts/2021-03/1614845978_26-p-fon-trikolor-3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>
                        <a14:foregroundMark x1="9609" y1="26300" x2="9609" y2="26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78"/>
          <a:stretch/>
        </p:blipFill>
        <p:spPr bwMode="auto">
          <a:xfrm>
            <a:off x="0" y="20776"/>
            <a:ext cx="1280160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72" y="912168"/>
            <a:ext cx="6352116" cy="42505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84" y="5232648"/>
            <a:ext cx="6336704" cy="42914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1049</Words>
  <Application>Microsoft Office PowerPoint</Application>
  <PresentationFormat>A3 (297x420 мм)</PresentationFormat>
  <Paragraphs>119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Горкунова Ольга Сергеевна</dc:creator>
  <cp:lastModifiedBy>Горкунова Ольга Сергеевна</cp:lastModifiedBy>
  <cp:revision>58</cp:revision>
  <cp:lastPrinted>2024-03-14T06:32:48Z</cp:lastPrinted>
  <dcterms:created xsi:type="dcterms:W3CDTF">2024-03-06T06:20:06Z</dcterms:created>
  <dcterms:modified xsi:type="dcterms:W3CDTF">2024-03-19T02:17:03Z</dcterms:modified>
</cp:coreProperties>
</file>