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97" r:id="rId4"/>
    <p:sldId id="298" r:id="rId5"/>
    <p:sldId id="265" r:id="rId6"/>
    <p:sldId id="292" r:id="rId7"/>
    <p:sldId id="293" r:id="rId8"/>
    <p:sldId id="295" r:id="rId9"/>
    <p:sldId id="294" r:id="rId10"/>
    <p:sldId id="29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hdphoto1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9.jpeg"/><Relationship Id="rId7" Type="http://schemas.openxmlformats.org/officeDocument/2006/relationships/image" Target="../media/image8.jpe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10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4255" y="4143375"/>
            <a:ext cx="5483225" cy="2489200"/>
          </a:xfrm>
          <a:ln w="57150">
            <a:solidFill>
              <a:srgbClr val="C00000"/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Букатина Елена Максимовна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«Школа №26», 8 «Б»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волонтёрского отряда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 имя Добра»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Гурова Е.С.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4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24" t="8127"/>
          <a:stretch>
            <a:fillRect/>
          </a:stretch>
        </p:blipFill>
        <p:spPr>
          <a:xfrm flipH="1">
            <a:off x="7777480" y="264795"/>
            <a:ext cx="4171950" cy="6368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0825" y="1156335"/>
            <a:ext cx="90404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Волонтёрское объединение</a:t>
            </a: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«Во имя Добра</a:t>
            </a:r>
            <a:endParaRPr lang="ru-RU" sz="6600" b="1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87985" y="454660"/>
            <a:ext cx="733171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Самым ярким событием этой осени стал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квест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под названием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«РазвивайКа»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для1в класса, где обучаются дети с ограниченными возможными здоровья.  Разнообразные задания не только заставили ребят повеселиться, но и отработать некоторые полезные навыки и умения. Дети учились быстро и правильно одеваться, убирать за собой и даже готовить себе полезный перекус!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861435" y="3410585"/>
            <a:ext cx="78320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Ценность проекта в том, что детям помогают дети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– другие ученики школы.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Они участвуют в каждом конкурсе, в каждом мастер-классе </a:t>
            </a: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ВМЕСТЕ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 мы, Волонтёры, лишь направляем, подсказываем, как это добро сотворить!</a:t>
            </a:r>
            <a:endParaRPr lang="ru-RU" altLang="en-US" sz="3200" i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Замещающее содержимое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22895" y="518160"/>
            <a:ext cx="353568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l="12357" b="22948"/>
          <a:stretch>
            <a:fillRect/>
          </a:stretch>
        </p:blipFill>
        <p:spPr>
          <a:xfrm>
            <a:off x="387985" y="3599180"/>
            <a:ext cx="3390900" cy="2668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9.userapi.com/impg/KCvLaUulq3-jRFKhMPGecx2v0XjvutEkxvdyXA/e3Bm9KZdg4k.jpg?size=2560x1920&amp;quality=96&amp;sign=e791949f07b92ea5043a6bebd08d0312&amp;type=albu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29" r="3172" b="16764"/>
          <a:stretch>
            <a:fillRect/>
          </a:stretch>
        </p:blipFill>
        <p:spPr bwMode="auto">
          <a:xfrm>
            <a:off x="3869244" y="376240"/>
            <a:ext cx="1915897" cy="1992673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un9-72.userapi.com/impg/pNU0Pk07XIMHFZ662QNXkhj9RTY0wjmXksgRDg/RiyotRckUfA.jpg?size=720x1280&amp;quality=96&amp;sign=8ba5421e34cd13219f94d665505801b4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0" r="17268" b="22208"/>
          <a:stretch>
            <a:fillRect/>
          </a:stretch>
        </p:blipFill>
        <p:spPr bwMode="auto">
          <a:xfrm>
            <a:off x="336308" y="376240"/>
            <a:ext cx="1762505" cy="1992673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sun9-28.userapi.com/impg/iQfz5JxEssdsTfoJoZOOMpiwIx_9rx9t5nwAng/Bxc2bk39Nk8.jpg?size=720x1280&amp;quality=96&amp;sign=428eeb828885c46aef5f6bb8a2b5d67a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39741" r="62581" b="40696"/>
          <a:stretch>
            <a:fillRect/>
          </a:stretch>
        </p:blipFill>
        <p:spPr bwMode="auto">
          <a:xfrm>
            <a:off x="2207232" y="376240"/>
            <a:ext cx="1553594" cy="1972462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лево 6"/>
          <p:cNvSpPr/>
          <p:nvPr/>
        </p:nvSpPr>
        <p:spPr>
          <a:xfrm>
            <a:off x="8522563" y="701336"/>
            <a:ext cx="3142696" cy="1358283"/>
          </a:xfrm>
          <a:prstGeom prst="leftArrow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ЭКОВОЛОНТЁРСТВО</a:t>
            </a:r>
            <a:endParaRPr lang="ru-RU" sz="1600" b="1" i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8" name="Стрелка: вправо 7"/>
          <p:cNvSpPr/>
          <p:nvPr/>
        </p:nvSpPr>
        <p:spPr>
          <a:xfrm>
            <a:off x="336308" y="2687714"/>
            <a:ext cx="3330170" cy="1358283"/>
          </a:xfrm>
          <a:prstGeom prst="rightArrow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ВОЛОНТЁРЫ  ПОБЕДЫ</a:t>
            </a:r>
            <a:endParaRPr lang="ru-RU" sz="1600" b="1" i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10" name="Стрелка: влево 9"/>
          <p:cNvSpPr/>
          <p:nvPr/>
        </p:nvSpPr>
        <p:spPr>
          <a:xfrm>
            <a:off x="8522563" y="4674093"/>
            <a:ext cx="3142696" cy="1358283"/>
          </a:xfrm>
          <a:prstGeom prst="leftArrow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СОЦИАЛЬНОЕ ВОЛОНТЁРСТВО</a:t>
            </a:r>
            <a:endParaRPr lang="ru-RU" sz="1600" b="1" i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11" name="Picture 2" descr="https://sun9-30.userapi.com/impg/ugHtnBoIzNCCi2J7HyxbnfENyTqh1dyElrgnjQ/1KRrg0YHYyM.jpg?size=2560x1920&amp;quality=96&amp;sign=06bf4e13bf6deb2c079f14f79c1754f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21" y="2518899"/>
            <a:ext cx="2656897" cy="199267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un9-12.userapi.com/impg/0y6bjbx7QBiKgOZFSvkLeQTADvl4FCeKhN1EkQ/3X21c8IZaSA.jpg?size=1600x1200&amp;quality=96&amp;sign=554d1fbd213ffffc20cf3242939f98f5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26106" r="40932" b="24632"/>
          <a:stretch>
            <a:fillRect/>
          </a:stretch>
        </p:blipFill>
        <p:spPr bwMode="auto">
          <a:xfrm>
            <a:off x="9460017" y="2518899"/>
            <a:ext cx="1848656" cy="1992673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85.userapi.com/impg/MJLm9l8YeibbM4Xm4nHIQ9SdzsyrIFH9rEb0yg/f6fmrsXH3-c.jpg?size=1280x960&amp;quality=96&amp;sign=85b60773910cf84d9c0353275dba7b8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9"/>
          <a:stretch>
            <a:fillRect/>
          </a:stretch>
        </p:blipFill>
        <p:spPr bwMode="auto">
          <a:xfrm>
            <a:off x="4668144" y="4661558"/>
            <a:ext cx="2075865" cy="181053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sun9-50.userapi.com/impg/DpWgtM1k14NDTHF07o6W4_ru9BzmgJcAhLD5ig/_-Kkw2UtzCo.jpg?size=2560x1920&amp;quality=96&amp;sign=1c1e17492c2852ac3f99096a0c5333f9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2" t="29647" r="7732" b="14455"/>
          <a:stretch>
            <a:fillRect/>
          </a:stretch>
        </p:blipFill>
        <p:spPr bwMode="auto">
          <a:xfrm>
            <a:off x="3092447" y="4674093"/>
            <a:ext cx="1452920" cy="1807666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1-98.userapi.com/impg/OZSneYhCC9tPMGicj4Fyc5o98UUSC3OGh10qrQ/74IBwwoxAmc.jpg?size=1920x1440&amp;quality=95&amp;sign=9dda2afd421d8a0e86495b87a7069bed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b="23307"/>
          <a:stretch>
            <a:fillRect/>
          </a:stretch>
        </p:blipFill>
        <p:spPr bwMode="auto">
          <a:xfrm>
            <a:off x="336308" y="4674094"/>
            <a:ext cx="2633362" cy="180766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1.userapi.com/impg/xTQ7VPzvbfYOocCV0GN-Q3sUoSGR5wFmv_4RMQ/KVPfGrWBydQ.jpg?size=1440x1794&amp;quality=96&amp;sign=9835463e53384ddaff8bb78e567f348a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86" y="4661557"/>
            <a:ext cx="1447662" cy="181053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43.userapi.com/impg/BcSNWaijNHmjzb2oL9kqFFU-xZOD8hBpbvUivg/qggPgh3IgNo.jpg?size=1920x1080&amp;quality=96&amp;sign=d2b70f20c8e49a611f5ae02a2850c158&amp;type=albu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7" r="2578" b="68155"/>
          <a:stretch>
            <a:fillRect/>
          </a:stretch>
        </p:blipFill>
        <p:spPr bwMode="auto">
          <a:xfrm>
            <a:off x="5893559" y="376239"/>
            <a:ext cx="2420889" cy="199267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3869055" y="2557780"/>
            <a:ext cx="2553970" cy="1915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"/>
          <a:srcRect l="25837" t="18101" r="27196" b="13488"/>
          <a:stretch>
            <a:fillRect/>
          </a:stretch>
        </p:blipFill>
        <p:spPr>
          <a:xfrm>
            <a:off x="606425" y="4124325"/>
            <a:ext cx="2914650" cy="2388870"/>
          </a:xfrm>
          <a:prstGeom prst="rect">
            <a:avLst/>
          </a:prstGeom>
          <a:ln>
            <a:noFill/>
          </a:ln>
        </p:spPr>
      </p:pic>
      <p:sp>
        <p:nvSpPr>
          <p:cNvPr id="4" name="Стрелка: влево 3"/>
          <p:cNvSpPr/>
          <p:nvPr/>
        </p:nvSpPr>
        <p:spPr>
          <a:xfrm>
            <a:off x="8576724" y="852256"/>
            <a:ext cx="3142696" cy="1358283"/>
          </a:xfrm>
          <a:prstGeom prst="leftArrow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СОБЫТИЙНОЕ ВОЛОНТЁРСТВО</a:t>
            </a:r>
            <a:endParaRPr lang="ru-RU" sz="1600" b="1" i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sp>
        <p:nvSpPr>
          <p:cNvPr id="5" name="Стрелка: вправо 4"/>
          <p:cNvSpPr/>
          <p:nvPr/>
        </p:nvSpPr>
        <p:spPr>
          <a:xfrm>
            <a:off x="446822" y="2541234"/>
            <a:ext cx="3330170" cy="2044084"/>
          </a:xfrm>
          <a:prstGeom prst="rightArrow">
            <a:avLst/>
          </a:prstGeom>
          <a:solidFill>
            <a:srgbClr val="66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КУЛЬТУРНО-ПРОСВЕТИТЕЛЬСКОЕ ВОЛОНТЁРСТВО</a:t>
            </a:r>
            <a:endParaRPr lang="ru-RU" sz="1600" b="1" i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  <p:pic>
        <p:nvPicPr>
          <p:cNvPr id="6" name="Picture 4" descr="https://sun9-3.userapi.com/impg/-T2vnx4WSovD23Hv_ZVS1oCGpZ3PRQ6lGFVhyQ/mcLpQcE852k.jpg?size=1280x622&amp;quality=96&amp;sign=339c76f17b6e9114213df98ad25cd66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4" t="5667" r="24925" b="32055"/>
          <a:stretch>
            <a:fillRect/>
          </a:stretch>
        </p:blipFill>
        <p:spPr bwMode="auto">
          <a:xfrm>
            <a:off x="9144644" y="2612254"/>
            <a:ext cx="2600534" cy="2172809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https://sun9-53.userapi.com/impg/BwLD2VhJsMYEtuXePx6BadojC5p3kTAu7CenOA/ROzFfUeJM6A.jpg?size=1440x1440&amp;quality=96&amp;sign=8cf8fe8b6497ac42de92e6253443aac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4" r="8533" b="20140"/>
          <a:stretch>
            <a:fillRect/>
          </a:stretch>
        </p:blipFill>
        <p:spPr bwMode="auto">
          <a:xfrm>
            <a:off x="2566668" y="430947"/>
            <a:ext cx="3174225" cy="1966202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141" t="21101" r="51651" b="22330"/>
          <a:stretch>
            <a:fillRect/>
          </a:stretch>
        </p:blipFill>
        <p:spPr>
          <a:xfrm>
            <a:off x="3946607" y="2612255"/>
            <a:ext cx="2637107" cy="217280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074" name="Picture 2" descr="https://sun9-6.userapi.com/impg/G0cTc3Itk_e4HvtvmkwxDmn_g0BYwWDQJ1ifKg/bzSXuaACDco.jpg?size=2560x1920&amp;quality=96&amp;sign=87b0662e773dafbf069d0e3c0ecd5334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5" t="19186" r="9239" b="10764"/>
          <a:stretch>
            <a:fillRect/>
          </a:stretch>
        </p:blipFill>
        <p:spPr bwMode="auto">
          <a:xfrm>
            <a:off x="5891814" y="430044"/>
            <a:ext cx="2533989" cy="19662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5.userapi.com/impg/gzR6KAV1CxkiSG8rZOZb2kA7F7Y7WImW_z3tJQ/BCnj4mYBlN8.jpg?size=750x1624&amp;quality=96&amp;sign=8d2ed360660e35dae4544499cd19f131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7" b="24919"/>
          <a:stretch>
            <a:fillRect/>
          </a:stretch>
        </p:blipFill>
        <p:spPr bwMode="auto">
          <a:xfrm>
            <a:off x="458458" y="430044"/>
            <a:ext cx="1957289" cy="196939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8.userapi.com/impg/LNrvsapeLGK46ZxdO6J1cgHaLZwU-6MGaq3rVw/fAao566XzC8.jpg?size=1268x952&amp;quality=96&amp;sign=2ca879282ce846d193a34b7abc911b6f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13006"/>
          <a:stretch>
            <a:fillRect/>
          </a:stretch>
        </p:blipFill>
        <p:spPr bwMode="auto">
          <a:xfrm>
            <a:off x="6751541" y="2612254"/>
            <a:ext cx="2225276" cy="217280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3946525" y="5100320"/>
            <a:ext cx="74987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ВО «Во имя Добра» : </a:t>
            </a:r>
            <a:endParaRPr lang="ru-RU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http://vol-26dobro.tilda.ws/ </a:t>
            </a:r>
            <a:endParaRPr lang="ru-RU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"/>
          <a:srcRect l="25837" t="18101" r="27196" b="13488"/>
          <a:stretch>
            <a:fillRect/>
          </a:stretch>
        </p:blipFill>
        <p:spPr>
          <a:xfrm>
            <a:off x="8844878" y="3420997"/>
            <a:ext cx="1937930" cy="1587831"/>
          </a:xfrm>
          <a:prstGeom prst="rect">
            <a:avLst/>
          </a:prstGeom>
        </p:spPr>
      </p:pic>
      <p:pic>
        <p:nvPicPr>
          <p:cNvPr id="7" name="Picture 12" descr="https://img2.pngio.com/reminder-note-png-clip-art-image-papel-de-parede-de-fundo-reminder-note-png-7336_80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141">
            <a:off x="8585200" y="213995"/>
            <a:ext cx="3215640" cy="293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9765" y="5232400"/>
            <a:ext cx="10958830" cy="1322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+mn-ea"/>
              </a:rPr>
              <a:t>Данный проект стал в нашей школе ежегодным!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с ребятами заметили, что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«особенным»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 сложно находить общий язык с другими детьми. Их реже приглашают в игры. Им тяжелее находиться в обществе. Они сами боятся что-то спросить или стесняются что-то узнать.  Поэтому ряд акций и мероприятий были проведены в рамках этого проекта.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670456">
            <a:off x="8446135" y="915035"/>
            <a:ext cx="3152775" cy="229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Monotype Corsiva" panose="03010101010201010101" pitchFamily="66" charset="0"/>
                <a:sym typeface="+mn-ea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Monotype Corsiva" panose="03010101010201010101" pitchFamily="66" charset="0"/>
                <a:sym typeface="+mn-ea"/>
              </a:rPr>
              <a:t>Цель : </a:t>
            </a:r>
            <a:r>
              <a:rPr lang="ru-RU" sz="2400" b="1" i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Monotype Corsiva" panose="03010101010201010101" pitchFamily="66" charset="0"/>
                <a:sym typeface="+mn-ea"/>
              </a:rPr>
              <a:t>создание благоприятных условий для социализации детей-инвалидов и детей с ОВЗ.</a:t>
            </a:r>
            <a:endParaRPr lang="ru-RU" sz="2400" b="1" i="1" dirty="0">
              <a:solidFill>
                <a:srgbClr val="002060"/>
              </a:solidFill>
              <a:latin typeface="Monotype Corsiva" panose="03010101010201010101" pitchFamily="66" charset="0"/>
              <a:ea typeface="Calibri" panose="020F0502020204030204" pitchFamily="34" charset="0"/>
              <a:cs typeface="Monotype Corsiva" panose="03010101010201010101" pitchFamily="66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rgbClr val="002060"/>
              </a:solidFill>
              <a:latin typeface="Monotype Corsiva" panose="03010101010201010101" pitchFamily="66" charset="0"/>
              <a:ea typeface="Calibri" panose="020F0502020204030204" pitchFamily="34" charset="0"/>
              <a:cs typeface="Monotype Corsiva" panose="03010101010201010101" pitchFamily="66" charset="0"/>
            </a:endParaRPr>
          </a:p>
        </p:txBody>
      </p:sp>
      <p:pic>
        <p:nvPicPr>
          <p:cNvPr id="3074" name="Picture 2" descr="https://sun9-81.userapi.com/impg/spnrJgwDEWsgTwtEAE3k27P8GnDvgvjAMqLm4Q/ktWYWNCX10k.jpg?size=960x1280&amp;quality=95&amp;sign=927092608b62cfe63b3ba8acb21c160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30806" r="5248" b="15078"/>
          <a:stretch>
            <a:fillRect/>
          </a:stretch>
        </p:blipFill>
        <p:spPr bwMode="auto">
          <a:xfrm>
            <a:off x="5271770" y="2365375"/>
            <a:ext cx="2755265" cy="2643505"/>
          </a:xfrm>
          <a:prstGeom prst="rect">
            <a:avLst/>
          </a:prstGeom>
          <a:ln>
            <a:solidFill>
              <a:srgbClr val="00009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s://sun9-5.userapi.com/impg/xMZHIKo_DWfQfhw6eam9XhiLd3sQCWuNGrU2fQ/5YiJXPcVcbA.jpg?size=2560x1920&amp;quality=96&amp;sign=6dc8d1cce443646c50054278691d0ed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6729" r="20333" b="32677"/>
          <a:stretch>
            <a:fillRect/>
          </a:stretch>
        </p:blipFill>
        <p:spPr bwMode="auto">
          <a:xfrm>
            <a:off x="659662" y="2365416"/>
            <a:ext cx="4223816" cy="2643326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162949" y="1048101"/>
            <a:ext cx="9603275" cy="1049235"/>
          </a:xfrm>
        </p:spPr>
        <p:txBody>
          <a:bodyPr>
            <a:normAutofit/>
          </a:bodyPr>
          <a:p>
            <a:pPr algn="ctr"/>
            <a:r>
              <a:rPr lang="ru-RU" sz="6000" b="1" dirty="0">
                <a:solidFill>
                  <a:srgbClr val="002060"/>
                </a:solidFill>
              </a:rPr>
              <a:t>«</a:t>
            </a:r>
            <a:r>
              <a:rPr lang="ru-RU" sz="6000" dirty="0">
                <a:solidFill>
                  <a:srgbClr val="0070C0"/>
                </a:solidFill>
              </a:rPr>
              <a:t> С </a:t>
            </a:r>
            <a:r>
              <a:rPr lang="ru-RU" sz="6000" b="1" i="1" dirty="0">
                <a:solidFill>
                  <a:srgbClr val="002060"/>
                </a:solidFill>
              </a:rPr>
              <a:t>особой</a:t>
            </a:r>
            <a:r>
              <a:rPr lang="ru-RU" sz="6000" dirty="0"/>
              <a:t> </a:t>
            </a:r>
            <a:r>
              <a:rPr lang="ru-RU" sz="6000" dirty="0">
                <a:solidFill>
                  <a:srgbClr val="0070C0"/>
                </a:solidFill>
              </a:rPr>
              <a:t>заботой </a:t>
            </a:r>
            <a:r>
              <a:rPr lang="ru-RU" sz="6000" b="1" dirty="0">
                <a:solidFill>
                  <a:srgbClr val="002060"/>
                </a:solidFill>
              </a:rPr>
              <a:t>»</a:t>
            </a: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73286" y="848027"/>
            <a:ext cx="422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b="1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Социальный проект</a:t>
            </a:r>
            <a:endParaRPr lang="ru-RU" b="1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771" y="682341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</a:rPr>
              <a:t>«</a:t>
            </a:r>
            <a:r>
              <a:rPr lang="ru-RU" sz="6000" dirty="0">
                <a:solidFill>
                  <a:srgbClr val="0070C0"/>
                </a:solidFill>
              </a:rPr>
              <a:t> С </a:t>
            </a:r>
            <a:r>
              <a:rPr lang="ru-RU" sz="6000" b="1" i="1" dirty="0">
                <a:solidFill>
                  <a:srgbClr val="002060"/>
                </a:solidFill>
              </a:rPr>
              <a:t>особой</a:t>
            </a:r>
            <a:r>
              <a:rPr lang="ru-RU" sz="6000" dirty="0"/>
              <a:t> </a:t>
            </a:r>
            <a:r>
              <a:rPr lang="ru-RU" sz="6000" dirty="0">
                <a:solidFill>
                  <a:srgbClr val="0070C0"/>
                </a:solidFill>
              </a:rPr>
              <a:t>заботой </a:t>
            </a:r>
            <a:r>
              <a:rPr lang="ru-RU" sz="6000" b="1" dirty="0">
                <a:solidFill>
                  <a:srgbClr val="002060"/>
                </a:solidFill>
              </a:rPr>
              <a:t>»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4106" name="Picture 10" descr="https://clipart-best.com/img/sticky-note/sticky-note-clip-art-63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3" y="1473898"/>
            <a:ext cx="5475706" cy="498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72754">
            <a:off x="540099" y="2312575"/>
            <a:ext cx="503229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Актуальность.</a:t>
            </a:r>
            <a:r>
              <a:rPr lang="ru-RU" sz="2800" b="1" i="1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 </a:t>
            </a:r>
            <a:r>
              <a:rPr lang="ru-RU" sz="2800" b="1" i="1" dirty="0">
                <a:solidFill>
                  <a:srgbClr val="00206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Высокий уровень социальной напряженности, увеличение количества детей с ограниченными возможностями здоровья в школах, а также сложность общения и взаимопонимания их  со сверстниками</a:t>
            </a:r>
            <a:endParaRPr lang="ru-RU" sz="28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95194" y="1848060"/>
            <a:ext cx="5600349" cy="3572505"/>
            <a:chOff x="6326818" y="1898246"/>
            <a:chExt cx="5661758" cy="382785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8324" t="8414" r="12909" b="7371"/>
            <a:stretch>
              <a:fillRect/>
            </a:stretch>
          </p:blipFill>
          <p:spPr>
            <a:xfrm>
              <a:off x="6326818" y="1898246"/>
              <a:ext cx="5661758" cy="3827851"/>
            </a:xfrm>
            <a:prstGeom prst="rect">
              <a:avLst/>
            </a:prstGeom>
            <a:ln>
              <a:solidFill>
                <a:srgbClr val="002060"/>
              </a:solidFill>
            </a:ln>
            <a:effectLst/>
          </p:spPr>
        </p:pic>
        <p:pic>
          <p:nvPicPr>
            <p:cNvPr id="4110" name="Picture 14" descr="https://informupack.ru/upload/iblock/78a/78ac83d9d6ce2cd43f5e9055df586e7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558" y="3986074"/>
              <a:ext cx="5261221" cy="1740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12597" t="33630" r="66068" b="55339"/>
            <a:stretch>
              <a:fillRect/>
            </a:stretch>
          </p:blipFill>
          <p:spPr>
            <a:xfrm>
              <a:off x="6707111" y="4099591"/>
              <a:ext cx="2053271" cy="605574"/>
            </a:xfrm>
            <a:prstGeom prst="rect">
              <a:avLst/>
            </a:prstGeom>
          </p:spPr>
        </p:pic>
      </p:grpSp>
      <p:pic>
        <p:nvPicPr>
          <p:cNvPr id="4112" name="Picture 16" descr="https://pngimg.com/uploads/cursor/cursor_PNG1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170" y="4262424"/>
            <a:ext cx="268026" cy="4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62006" y="482267"/>
            <a:ext cx="422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Социальный проект</a:t>
            </a:r>
            <a:endParaRPr lang="ru-RU" b="1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8325" y="4774421"/>
            <a:ext cx="876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Arial Black" panose="020B0A04020102020204" pitchFamily="34" charset="0"/>
              </a:rPr>
              <a:t>2021 г.</a:t>
            </a:r>
            <a:endParaRPr lang="ru-RU" sz="1200" b="1" i="1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71615" y="5634355"/>
            <a:ext cx="494030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НАШЕЙ ШКОЛЕ НА ДАННЫЙ МОМЕНТ ОБУЧАЮТСЯ 24 РЕБЁНКАС ОГРАНИЧЕННЫМИ ВОЗМОЖНОСТЯМИ ЗДОРОВЬЯ</a:t>
            </a:r>
            <a:endParaRPr lang="ru-RU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35.userapi.com/impg/tqcjeyeQOxHrMKbhioacZy9GYUw6YTHFhcymuw/RolEuYqSjrg.jpg?size=1624x750&amp;quality=95&amp;sign=e3ce12f25f07d3ddefc344da4d8f36d1&amp;type=albu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10582"/>
          <a:stretch>
            <a:fillRect/>
          </a:stretch>
        </p:blipFill>
        <p:spPr bwMode="auto">
          <a:xfrm>
            <a:off x="6633099" y="338361"/>
            <a:ext cx="4915642" cy="288423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0.userapi.com/impg/nSl68VGO5AlH6LCl-HEjkho1rVpw0m48PJ0zkw/C6HvOGUZXA0.jpg?size=1624x750&amp;quality=95&amp;sign=1b3200a75f7c0d8f36bad2b397a5fb9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r="18738"/>
          <a:stretch>
            <a:fillRect/>
          </a:stretch>
        </p:blipFill>
        <p:spPr bwMode="auto">
          <a:xfrm>
            <a:off x="859118" y="3585203"/>
            <a:ext cx="4919438" cy="288423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74.userapi.com/impg/qi9T4zh9Ahy8xKrUX37Pn37yhbQ6Wi7-fAf7Fg/AQ52VWK_BzA.jpg?size=1624x750&amp;quality=95&amp;sign=381e8ef2c77995e8eb5bc6675fd983f2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9" r="8908"/>
          <a:stretch>
            <a:fillRect/>
          </a:stretch>
        </p:blipFill>
        <p:spPr bwMode="auto">
          <a:xfrm>
            <a:off x="6291445" y="3404585"/>
            <a:ext cx="5257295" cy="30648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узырек для мыслей: облако 7"/>
          <p:cNvSpPr/>
          <p:nvPr/>
        </p:nvSpPr>
        <p:spPr>
          <a:xfrm>
            <a:off x="346229" y="338361"/>
            <a:ext cx="6196614" cy="3090639"/>
          </a:xfrm>
          <a:prstGeom prst="cloudCallout">
            <a:avLst>
              <a:gd name="adj1" fmla="val 48691"/>
              <a:gd name="adj2" fmla="val 63450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разработан план мероприятий для нашего проекта </a:t>
            </a:r>
            <a:endParaRPr lang="ru-RU" sz="32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 </a:t>
            </a:r>
            <a:r>
              <a:rPr lang="ru-RU" sz="3200" b="1" u="sng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особой</a:t>
            </a:r>
            <a:r>
              <a:rPr lang="ru-RU" sz="32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заботой» !</a:t>
            </a:r>
            <a:endParaRPr lang="ru-RU" sz="32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7.userapi.com/impg/yL7da3m9HcGvo8YCx5B0jcHhWWNMktkbWnmBZA/4d-bIQnVGIk.jpg?size=1624x750&amp;quality=95&amp;sign=02ccb228b541a0dfb450df51dbb419f4&amp;type=albu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r="9658"/>
          <a:stretch>
            <a:fillRect/>
          </a:stretch>
        </p:blipFill>
        <p:spPr bwMode="auto">
          <a:xfrm>
            <a:off x="417251" y="361018"/>
            <a:ext cx="3844032" cy="22299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69.userapi.com/impg/iP9Dc-8RwMi24jW_LFtganwqaR_zuiNh9c7njw/ZU-Z2foBrgE.jpg?size=1624x750&amp;quality=95&amp;sign=d0eb6b56ad4eb6ce33765cedef213ad2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t="2203" r="14879" b="3516"/>
          <a:stretch>
            <a:fillRect/>
          </a:stretch>
        </p:blipFill>
        <p:spPr bwMode="auto">
          <a:xfrm>
            <a:off x="5841201" y="3613061"/>
            <a:ext cx="4895961" cy="279102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9.userapi.com/impg/KDERi0oFicBbPzjKSPH9nDMsLQq7C2M-fTFksA/fwV8wX6HVOk.jpg?size=1624x750&amp;quality=95&amp;sign=c5596599e71a74c8b9a054ba8c82c13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r="14469"/>
          <a:stretch>
            <a:fillRect/>
          </a:stretch>
        </p:blipFill>
        <p:spPr bwMode="auto">
          <a:xfrm>
            <a:off x="2311155" y="2079614"/>
            <a:ext cx="3844032" cy="251543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88.userapi.com/impg/f3w2fCzk_gQ6tskqhG0gMQ7xxr7Rnx4ZQ6nHRw/1aMnpsvIn0Q.jpg?size=1624x750&amp;quality=95&amp;sign=6b2b2f8018c3b5567668afbe0a7e62b0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-14" r="13278" b="7015"/>
          <a:stretch>
            <a:fillRect/>
          </a:stretch>
        </p:blipFill>
        <p:spPr bwMode="auto">
          <a:xfrm>
            <a:off x="417461" y="4064731"/>
            <a:ext cx="4176050" cy="23393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4592955" y="653415"/>
            <a:ext cx="72326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 первую очередь была проведена информационная 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«Я тоже хочу дружить»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, которая направлена на информирование учащихся МБОУ «Школа №26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		о детях с ограниченными 								возможностями здоровья ,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				в том числе о детях с РАС.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sun9-13.userapi.com/impg/gEsuBZ2-68jWun__9zNeMBL-iC393DQXDoLf8A/AGdFSG2JVWA.jpg?size=1624x750&amp;quality=95&amp;sign=f18000c934edf0b28e0f65ee11cc256b&amp;type=albu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 t="14777" r="10800" b="19553"/>
          <a:stretch>
            <a:fillRect/>
          </a:stretch>
        </p:blipFill>
        <p:spPr bwMode="auto">
          <a:xfrm>
            <a:off x="8127506" y="2694373"/>
            <a:ext cx="3620611" cy="158022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2.userapi.com/impg/u3WsN9DrDYYR9Z6sFHdWRD4HR16zQPTfu5IWvQ/fw8bdB0OwYc.jpg?size=1624x750&amp;quality=95&amp;sign=cdeedd3fae60aca1d4f47a9359c40b8e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15447" r="9102" b="16916"/>
          <a:stretch>
            <a:fillRect/>
          </a:stretch>
        </p:blipFill>
        <p:spPr bwMode="auto">
          <a:xfrm>
            <a:off x="8127506" y="421981"/>
            <a:ext cx="3620612" cy="21614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5.userapi.com/impg/Giti45Dv4IBcytkkCdfte46Y9yye8lTkJ8aJcw/uclew2Ttsdg.jpg?size=1624x750&amp;quality=95&amp;sign=707075e3cf966b77a202a9d37014ac9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t="14343" r="16335" b="15608"/>
          <a:stretch>
            <a:fillRect/>
          </a:stretch>
        </p:blipFill>
        <p:spPr bwMode="auto">
          <a:xfrm>
            <a:off x="443883" y="2310774"/>
            <a:ext cx="4243527" cy="195376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42.userapi.com/impg/afkeaqFAGDdHfTDeh02PkewnkqRDH06KtW1UnA/J58JLcYC-MQ.jpg?size=1624x750&amp;quality=95&amp;sign=be88b5ee65d73080a0dee37e148818d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t="13081" r="9709" b="14237"/>
          <a:stretch>
            <a:fillRect/>
          </a:stretch>
        </p:blipFill>
        <p:spPr bwMode="auto">
          <a:xfrm>
            <a:off x="443865" y="422275"/>
            <a:ext cx="4243705" cy="17437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9.userapi.com/impg/gaZgmkomkV83bgukKEX9WUGKBdD1MVypO5gUGA/91SYUUjMDjM.jpg?size=1920x1440&amp;quality=95&amp;sign=cedbd590dfc0e8e757429dcaca4d518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17251"/>
          <a:stretch>
            <a:fillRect/>
          </a:stretch>
        </p:blipFill>
        <p:spPr bwMode="auto">
          <a:xfrm>
            <a:off x="4793942" y="421980"/>
            <a:ext cx="3213715" cy="3852618"/>
          </a:xfrm>
          <a:prstGeom prst="rect">
            <a:avLst/>
          </a:prstGeom>
          <a:ln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un9-83.userapi.com/impg/2oCJXQOuwfKAuno5lkkDJf6OWQJP7VQL3TV77w/NcZ-mBLJekQ.jpg?size=1920x1440&amp;quality=95&amp;sign=a1dd3f9f14477d99c4ea10d64a53a74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1" r="11757" b="7149"/>
          <a:stretch>
            <a:fillRect/>
          </a:stretch>
        </p:blipFill>
        <p:spPr bwMode="auto">
          <a:xfrm>
            <a:off x="8127505" y="4386571"/>
            <a:ext cx="3620611" cy="20504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овое поле 1"/>
          <p:cNvSpPr txBox="1"/>
          <p:nvPr/>
        </p:nvSpPr>
        <p:spPr>
          <a:xfrm>
            <a:off x="448945" y="4627245"/>
            <a:ext cx="75590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мы провели спортивное мероприятие 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«Весёлые старты для ВСЕХ»</a:t>
            </a:r>
            <a:r>
              <a:rPr lang="ru-RU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где каждый из ребят почувствовал каково это работать в команде, что такое настоящая взаимопомощь и дружеская поддержка.</a:t>
            </a:r>
            <a:endParaRPr lang="ru-RU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78.userapi.com/impg/goHo7uwtU2PKpljZyrZ5ozA3ljjslwKsZQK07Q/QHHJTsyNGBY.jpg?size=1620x2160&amp;quality=96&amp;sign=343977b0e1703fedfdfe79ce67fbe5d7&amp;type=album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1" y="491972"/>
            <a:ext cx="2709852" cy="361313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1.userapi.com/impg/Fh1tO4O70ZoRRdFAFxZ2SYT4jXJwoLErqima2Q/JmIbT-BT_u0.jpg?size=1920x1440&amp;quality=95&amp;sign=889e4b5a3f9249161aa8475da704b26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b="18454"/>
          <a:stretch>
            <a:fillRect/>
          </a:stretch>
        </p:blipFill>
        <p:spPr bwMode="auto">
          <a:xfrm>
            <a:off x="514721" y="4224711"/>
            <a:ext cx="5884267" cy="22749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мещающее содержимое 1"/>
          <p:cNvPicPr>
            <a:picLocks noChangeAspect="1"/>
          </p:cNvPicPr>
          <p:nvPr>
            <p:ph sz="half" idx="1"/>
          </p:nvPr>
        </p:nvPicPr>
        <p:blipFill>
          <a:blip r:embed="rId3"/>
          <a:srcRect r="35470"/>
          <a:stretch>
            <a:fillRect/>
          </a:stretch>
        </p:blipFill>
        <p:spPr>
          <a:xfrm>
            <a:off x="3347720" y="492125"/>
            <a:ext cx="3068320" cy="3566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Замещающее содержимое 6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29705" y="492125"/>
            <a:ext cx="2600960" cy="2005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4965" y="492125"/>
            <a:ext cx="2587625" cy="20059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6529705" y="2701290"/>
            <a:ext cx="5394960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Каждую четверть мы проводим увлекательные мастер-классы, на которых дети не только учатся чему-то, но и получают огромный заряд положительных эмоций! </a:t>
            </a:r>
            <a:r>
              <a:rPr lang="ru-RU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r>
              <a:rPr lang="ru-RU" alt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 «Открытка для тебя, друг!», «Птичка» (из фоамирана), «День отца», «День матери», «Ёлочка» и многие другие надолго запомнились детям и волонтёрам, которые тщательно продумывали и готовили каждый из них.</a:t>
            </a:r>
            <a:endParaRPr lang="ru-RU" altLang="en-US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0</TotalTime>
  <Words>2534</Words>
  <Application>WPS Presentation</Application>
  <PresentationFormat>Широкоэкранный</PresentationFormat>
  <Paragraphs>62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Corbel</vt:lpstr>
      <vt:lpstr>Times New Roman</vt:lpstr>
      <vt:lpstr>Arial Black</vt:lpstr>
      <vt:lpstr>Calibri</vt:lpstr>
      <vt:lpstr>Monotype Corsiva</vt:lpstr>
      <vt:lpstr>Microsoft YaHei</vt:lpstr>
      <vt:lpstr/>
      <vt:lpstr>Arial Unicode MS</vt:lpstr>
      <vt:lpstr>Базис</vt:lpstr>
      <vt:lpstr>PowerPoint 演示文稿</vt:lpstr>
      <vt:lpstr>PowerPoint 演示文稿</vt:lpstr>
      <vt:lpstr>PowerPoint 演示文稿</vt:lpstr>
      <vt:lpstr>« С особой заботой »</vt:lpstr>
      <vt:lpstr>« С особой заботой »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34</cp:revision>
  <dcterms:created xsi:type="dcterms:W3CDTF">2022-02-25T05:10:00Z</dcterms:created>
  <dcterms:modified xsi:type="dcterms:W3CDTF">2022-11-24T18:33:11Z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1049-10.2.0.7636</vt:lpwstr>
  </property>
</Properties>
</file>