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71" r:id="rId7"/>
    <p:sldId id="259" r:id="rId8"/>
    <p:sldId id="260" r:id="rId9"/>
    <p:sldId id="272" r:id="rId10"/>
    <p:sldId id="274" r:id="rId11"/>
    <p:sldId id="265" r:id="rId12"/>
    <p:sldId id="266" r:id="rId13"/>
    <p:sldId id="267" r:id="rId14"/>
  </p:sldIdLst>
  <p:sldSz cx="18288000" cy="10287000"/>
  <p:notesSz cx="6858000" cy="9144000"/>
  <p:embeddedFontLst>
    <p:embeddedFont>
      <p:font typeface="Arimo" panose="020B0604020202020204" charset="0"/>
      <p:regular r:id="rId16"/>
    </p:embeddedFont>
    <p:embeddedFont>
      <p:font typeface="Arimo Bold" panose="020B0604020202020204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DM Sans" panose="020B0604020202020204" charset="0"/>
      <p:regular r:id="rId23"/>
      <p:bold r:id="rId24"/>
      <p:italic r:id="rId25"/>
      <p:boldItalic r:id="rId26"/>
    </p:embeddedFont>
    <p:embeddedFont>
      <p:font typeface="DM Sans Bold" panose="020B0604020202020204" charset="0"/>
      <p:regular r:id="rId27"/>
      <p:bold r:id="rId28"/>
    </p:embeddedFont>
    <p:embeddedFont>
      <p:font typeface="DM Sans Bold Italics" panose="020B0604020202020204" charset="0"/>
      <p:regular r:id="rId29"/>
      <p:bold r:id="rId30"/>
      <p:italic r:id="rId31"/>
      <p:boldItalic r:id="rId32"/>
    </p:embeddedFont>
    <p:embeddedFont>
      <p:font typeface="DM Sans Italics" panose="020B0604020202020204" charset="0"/>
      <p:regular r:id="rId33"/>
      <p:italic r:id="rId34"/>
    </p:embeddedFont>
    <p:embeddedFont>
      <p:font typeface="Telegraf" panose="020B0604020202020204" charset="0"/>
      <p:regular r:id="rId35"/>
    </p:embeddedFont>
    <p:embeddedFont>
      <p:font typeface="Telegraf Bold" panose="020B0604020202020204" charset="0"/>
      <p:regular r:id="rId36"/>
      <p:bold r:id="rId37"/>
    </p:embeddedFont>
    <p:embeddedFont>
      <p:font typeface="Telegraf Bold Bold" panose="020B0604020202020204" charset="0"/>
      <p:regular r:id="rId38"/>
      <p:bold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FD9827-6E0A-2409-86DD-40CD4D87F4C8}" name="Морякова Ольга Андреевна" initials="МОА" userId="S::Moryakova.O@edu.rea.ru::a3487396-722f-411f-a5f1-9115d9619eb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орякова Ольга Андреевна" initials="МОА" lastIdx="7" clrIdx="0">
    <p:extLst>
      <p:ext uri="{19B8F6BF-5375-455C-9EA6-DF929625EA0E}">
        <p15:presenceInfo xmlns:p15="http://schemas.microsoft.com/office/powerpoint/2012/main" userId="S-1-5-21-932850928-3613657830-946356046-93798" providerId="AD"/>
      </p:ext>
    </p:extLst>
  </p:cmAuthor>
  <p:cmAuthor id="2" name="Microsoft Office User" initials="MOU" lastIdx="18" clrIdx="1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33C7"/>
    <a:srgbClr val="EF9351"/>
    <a:srgbClr val="FBD8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81" autoAdjust="0"/>
    <p:restoredTop sz="88662" autoAdjust="0"/>
  </p:normalViewPr>
  <p:slideViewPr>
    <p:cSldViewPr>
      <p:cViewPr varScale="1">
        <p:scale>
          <a:sx n="68" d="100"/>
          <a:sy n="68" d="100"/>
        </p:scale>
        <p:origin x="112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9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commentAuthors" Target="commentAuthors.xml"/><Relationship Id="rId45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Relationship Id="rId20" Type="http://schemas.openxmlformats.org/officeDocument/2006/relationships/font" Target="fonts/font5.fntdata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31.01.2024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291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0767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482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265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0624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27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9191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31.01.2024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869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2.pn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png"/><Relationship Id="rId9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4" Type="http://schemas.openxmlformats.org/officeDocument/2006/relationships/image" Target="../media/image24.pn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jpeg"/><Relationship Id="rId18" Type="http://schemas.openxmlformats.org/officeDocument/2006/relationships/image" Target="../media/image46.jpe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12" Type="http://schemas.openxmlformats.org/officeDocument/2006/relationships/image" Target="../media/image41.png"/><Relationship Id="rId1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40.png"/><Relationship Id="rId5" Type="http://schemas.openxmlformats.org/officeDocument/2006/relationships/image" Target="../media/image6.jpeg"/><Relationship Id="rId15" Type="http://schemas.openxmlformats.org/officeDocument/2006/relationships/image" Target="../media/image44.jpeg"/><Relationship Id="rId10" Type="http://schemas.openxmlformats.org/officeDocument/2006/relationships/image" Target="../media/image39.jpeg"/><Relationship Id="rId19" Type="http://schemas.openxmlformats.org/officeDocument/2006/relationships/image" Target="../media/image17.jpeg"/><Relationship Id="rId4" Type="http://schemas.openxmlformats.org/officeDocument/2006/relationships/image" Target="../media/image36.png"/><Relationship Id="rId9" Type="http://schemas.openxmlformats.org/officeDocument/2006/relationships/image" Target="../media/image38.png"/><Relationship Id="rId14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.png"/><Relationship Id="rId7" Type="http://schemas.openxmlformats.org/officeDocument/2006/relationships/image" Target="../media/image50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svg"/><Relationship Id="rId5" Type="http://schemas.openxmlformats.org/officeDocument/2006/relationships/image" Target="../media/image48.sv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b="-3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3870" b="3870"/>
          <a:stretch>
            <a:fillRect/>
          </a:stretch>
        </p:blipFill>
        <p:spPr>
          <a:xfrm>
            <a:off x="3581400" y="1797431"/>
            <a:ext cx="1227336" cy="113231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00616" y="3517459"/>
            <a:ext cx="9532638" cy="1911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596"/>
              </a:lnSpc>
            </a:pPr>
            <a:r>
              <a:rPr lang="en-US" sz="5400" b="1" dirty="0" err="1">
                <a:solidFill>
                  <a:srgbClr val="6C49B7"/>
                </a:solidFill>
                <a:latin typeface="DM Sans Bold Italics" panose="020B0604020202020204" charset="0"/>
              </a:rPr>
              <a:t>Волонт</a:t>
            </a:r>
            <a:r>
              <a:rPr lang="ru-RU" sz="5400" b="1" dirty="0">
                <a:solidFill>
                  <a:srgbClr val="6C49B7"/>
                </a:solidFill>
                <a:latin typeface="DM Sans Bold Italics" panose="020B0604020202020204" charset="0"/>
              </a:rPr>
              <a:t>ё</a:t>
            </a:r>
            <a:r>
              <a:rPr lang="en-US" sz="5400" b="1" dirty="0" err="1">
                <a:solidFill>
                  <a:srgbClr val="6C49B7"/>
                </a:solidFill>
                <a:latin typeface="DM Sans Bold Italics" panose="020B0604020202020204" charset="0"/>
              </a:rPr>
              <a:t>рский</a:t>
            </a:r>
            <a:r>
              <a:rPr lang="en-US" sz="5400" b="1" dirty="0">
                <a:solidFill>
                  <a:srgbClr val="6C49B7"/>
                </a:solidFill>
                <a:latin typeface="DM Sans Bold Italics" panose="020B0604020202020204" charset="0"/>
              </a:rPr>
              <a:t> </a:t>
            </a:r>
            <a:r>
              <a:rPr lang="en-US" sz="5400" b="1" dirty="0" err="1">
                <a:solidFill>
                  <a:srgbClr val="6C49B7"/>
                </a:solidFill>
                <a:latin typeface="DM Sans Bold Italics" panose="020B0604020202020204" charset="0"/>
              </a:rPr>
              <a:t>центр</a:t>
            </a:r>
            <a:r>
              <a:rPr lang="en-US" sz="5400" b="1" dirty="0">
                <a:solidFill>
                  <a:srgbClr val="6C49B7"/>
                </a:solidFill>
                <a:latin typeface="DM Sans Bold Italics" panose="020B0604020202020204" charset="0"/>
              </a:rPr>
              <a:t> </a:t>
            </a:r>
          </a:p>
          <a:p>
            <a:pPr>
              <a:lnSpc>
                <a:spcPts val="7596"/>
              </a:lnSpc>
            </a:pPr>
            <a:r>
              <a:rPr lang="en-US" sz="5400" b="1" dirty="0">
                <a:solidFill>
                  <a:srgbClr val="6C49B7"/>
                </a:solidFill>
                <a:latin typeface="DM Sans Bold Italics" panose="020B0604020202020204" charset="0"/>
              </a:rPr>
              <a:t>РЭУ </a:t>
            </a:r>
            <a:r>
              <a:rPr lang="en-US" sz="5400" b="1" dirty="0" err="1">
                <a:solidFill>
                  <a:srgbClr val="6C49B7"/>
                </a:solidFill>
                <a:latin typeface="DM Sans Bold Italics" panose="020B0604020202020204" charset="0"/>
              </a:rPr>
              <a:t>им</a:t>
            </a:r>
            <a:r>
              <a:rPr lang="en-US" sz="5400" b="1" dirty="0">
                <a:solidFill>
                  <a:srgbClr val="6C49B7"/>
                </a:solidFill>
                <a:latin typeface="DM Sans Bold Italics" panose="020B0604020202020204" charset="0"/>
              </a:rPr>
              <a:t>. Г.В. </a:t>
            </a:r>
            <a:r>
              <a:rPr lang="en-US" sz="5400" b="1" dirty="0" err="1">
                <a:solidFill>
                  <a:srgbClr val="6C49B7"/>
                </a:solidFill>
                <a:latin typeface="DM Sans Bold Italics" panose="020B0604020202020204" charset="0"/>
              </a:rPr>
              <a:t>Плеханова</a:t>
            </a:r>
            <a:endParaRPr lang="en-US" sz="5400" b="1" dirty="0">
              <a:solidFill>
                <a:srgbClr val="6C49B7"/>
              </a:solidFill>
              <a:latin typeface="DM Sans Bold Italics" panose="020B060402020202020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00616" y="5580797"/>
            <a:ext cx="9244786" cy="2159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10"/>
              </a:lnSpc>
            </a:pPr>
            <a:r>
              <a:rPr lang="en-US" sz="2526" dirty="0">
                <a:solidFill>
                  <a:srgbClr val="0F0E0C"/>
                </a:solidFill>
                <a:latin typeface="DM Sans Bold Italics" panose="020B0604020202020204" charset="0"/>
              </a:rPr>
              <a:t>г</a:t>
            </a:r>
            <a:r>
              <a:rPr lang="ru-RU" sz="2526" dirty="0">
                <a:solidFill>
                  <a:srgbClr val="0F0E0C"/>
                </a:solidFill>
                <a:latin typeface="DM Sans Italics"/>
              </a:rPr>
              <a:t>.</a:t>
            </a:r>
            <a:r>
              <a:rPr lang="en-US" sz="2526" dirty="0">
                <a:solidFill>
                  <a:srgbClr val="0F0E0C"/>
                </a:solidFill>
                <a:latin typeface="DM Sans Bold Italics" panose="020B0604020202020204" charset="0"/>
              </a:rPr>
              <a:t> </a:t>
            </a:r>
            <a:r>
              <a:rPr lang="en-US" sz="2526" dirty="0" err="1">
                <a:solidFill>
                  <a:srgbClr val="0F0E0C"/>
                </a:solidFill>
                <a:latin typeface="DM Sans Bold Italics" panose="020B0604020202020204" charset="0"/>
              </a:rPr>
              <a:t>Москва</a:t>
            </a:r>
            <a:endParaRPr lang="en-US" sz="2526" dirty="0">
              <a:solidFill>
                <a:srgbClr val="0F0E0C"/>
              </a:solidFill>
              <a:latin typeface="DM Sans Bold Italics" panose="020B0604020202020204" charset="0"/>
            </a:endParaRPr>
          </a:p>
          <a:p>
            <a:pPr>
              <a:lnSpc>
                <a:spcPts val="3410"/>
              </a:lnSpc>
            </a:pPr>
            <a:endParaRPr lang="en-US" sz="2526" dirty="0">
              <a:solidFill>
                <a:srgbClr val="0F0E0C"/>
              </a:solidFill>
              <a:latin typeface="DM Sans Bold Italics" panose="020B0604020202020204" charset="0"/>
            </a:endParaRPr>
          </a:p>
          <a:p>
            <a:pPr>
              <a:lnSpc>
                <a:spcPts val="3410"/>
              </a:lnSpc>
            </a:pPr>
            <a:r>
              <a:rPr lang="ru-RU" sz="2526" dirty="0">
                <a:solidFill>
                  <a:srgbClr val="0F0E0C"/>
                </a:solidFill>
                <a:latin typeface="DM Sans Bold Italics" panose="020B0604020202020204" charset="0"/>
              </a:rPr>
              <a:t>Всероссийский конкурс на выбор сертифицированных центров привлечения и отбора кандидатов в волонтеры Всемирных Игр Дружбы 2024 года</a:t>
            </a:r>
            <a:endParaRPr lang="en-US" sz="2526" dirty="0">
              <a:solidFill>
                <a:srgbClr val="0F0E0C"/>
              </a:solidFill>
              <a:latin typeface="DM Sans Bold Italics" panose="020B060402020202020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57200" y="8668280"/>
            <a:ext cx="7840020" cy="580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79"/>
              </a:lnSpc>
            </a:pPr>
            <a:r>
              <a:rPr lang="en-US" sz="3414" dirty="0" err="1">
                <a:solidFill>
                  <a:srgbClr val="6C49B7"/>
                </a:solidFill>
                <a:latin typeface="DM Sans Bold Italics"/>
              </a:rPr>
              <a:t>Развиваем</a:t>
            </a:r>
            <a:r>
              <a:rPr lang="en-US" sz="3414" dirty="0">
                <a:solidFill>
                  <a:srgbClr val="6C49B7"/>
                </a:solidFill>
                <a:latin typeface="DM Sans Bold Italics"/>
              </a:rPr>
              <a:t> </a:t>
            </a:r>
            <a:r>
              <a:rPr lang="en-US" sz="3414" dirty="0" err="1">
                <a:solidFill>
                  <a:srgbClr val="6C49B7"/>
                </a:solidFill>
                <a:latin typeface="DM Sans Bold Italics"/>
              </a:rPr>
              <a:t>себя</a:t>
            </a:r>
            <a:r>
              <a:rPr lang="en-US" sz="3414" dirty="0">
                <a:solidFill>
                  <a:srgbClr val="6C49B7"/>
                </a:solidFill>
                <a:latin typeface="DM Sans Bold Italics"/>
              </a:rPr>
              <a:t> </a:t>
            </a:r>
            <a:r>
              <a:rPr lang="en-US" sz="3414" dirty="0" err="1">
                <a:solidFill>
                  <a:srgbClr val="6C49B7"/>
                </a:solidFill>
                <a:latin typeface="DM Sans Bold Italics"/>
              </a:rPr>
              <a:t>через</a:t>
            </a:r>
            <a:r>
              <a:rPr lang="en-US" sz="3414" dirty="0">
                <a:solidFill>
                  <a:srgbClr val="6C49B7"/>
                </a:solidFill>
                <a:latin typeface="DM Sans Bold Italics"/>
              </a:rPr>
              <a:t> </a:t>
            </a:r>
            <a:r>
              <a:rPr lang="en-US" sz="3414" dirty="0" err="1">
                <a:solidFill>
                  <a:srgbClr val="6C49B7"/>
                </a:solidFill>
                <a:latin typeface="DM Sans Bold Italics"/>
              </a:rPr>
              <a:t>добрые</a:t>
            </a:r>
            <a:r>
              <a:rPr lang="en-US" sz="3414" dirty="0">
                <a:solidFill>
                  <a:srgbClr val="6C49B7"/>
                </a:solidFill>
                <a:latin typeface="DM Sans Bold Italics"/>
              </a:rPr>
              <a:t> </a:t>
            </a:r>
            <a:r>
              <a:rPr lang="en-US" sz="3414" dirty="0" err="1">
                <a:solidFill>
                  <a:srgbClr val="6C49B7"/>
                </a:solidFill>
                <a:latin typeface="DM Sans Bold Italics"/>
              </a:rPr>
              <a:t>дела</a:t>
            </a:r>
            <a:r>
              <a:rPr lang="en-US" sz="3414" dirty="0">
                <a:solidFill>
                  <a:srgbClr val="6C49B7"/>
                </a:solidFill>
                <a:latin typeface="DM Sans Bold Italics"/>
              </a:rPr>
              <a:t>!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4BC3A8A-21E4-4DDA-8AA2-BAD11E28EA6C}"/>
              </a:ext>
            </a:extLst>
          </p:cNvPr>
          <p:cNvSpPr/>
          <p:nvPr/>
        </p:nvSpPr>
        <p:spPr>
          <a:xfrm>
            <a:off x="10330206" y="1835531"/>
            <a:ext cx="6934716" cy="6615938"/>
          </a:xfrm>
          <a:prstGeom prst="ellipse">
            <a:avLst/>
          </a:prstGeom>
          <a:blipFill>
            <a:blip r:embed="rId5"/>
            <a:srcRect/>
            <a:stretch>
              <a:fillRect l="-38000" r="-3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6E5A03-8107-4ABA-B48E-F3AA1325E1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616" y="1932756"/>
            <a:ext cx="2364465" cy="86171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21FE58-11C5-763B-F105-E2BA03084F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5055" y="1918184"/>
            <a:ext cx="2364465" cy="8762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0352" y="2914523"/>
            <a:ext cx="8240283" cy="1981699"/>
            <a:chOff x="0" y="0"/>
            <a:chExt cx="54488782" cy="13103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488779" cy="13103961"/>
            </a:xfrm>
            <a:custGeom>
              <a:avLst/>
              <a:gdLst/>
              <a:ahLst/>
              <a:cxnLst/>
              <a:rect l="l" t="t" r="r" b="b"/>
              <a:pathLst>
                <a:path w="54488779" h="13103961">
                  <a:moveTo>
                    <a:pt x="0" y="0"/>
                  </a:moveTo>
                  <a:lnTo>
                    <a:pt x="0" y="13103961"/>
                  </a:lnTo>
                  <a:lnTo>
                    <a:pt x="54488779" y="13103961"/>
                  </a:lnTo>
                  <a:lnTo>
                    <a:pt x="54488779" y="0"/>
                  </a:lnTo>
                  <a:lnTo>
                    <a:pt x="0" y="0"/>
                  </a:lnTo>
                  <a:close/>
                  <a:moveTo>
                    <a:pt x="54427822" y="13043001"/>
                  </a:moveTo>
                  <a:lnTo>
                    <a:pt x="59690" y="13043001"/>
                  </a:lnTo>
                  <a:lnTo>
                    <a:pt x="59690" y="59690"/>
                  </a:lnTo>
                  <a:lnTo>
                    <a:pt x="54427822" y="59690"/>
                  </a:lnTo>
                  <a:lnTo>
                    <a:pt x="54427822" y="13043001"/>
                  </a:lnTo>
                  <a:close/>
                </a:path>
              </a:pathLst>
            </a:custGeom>
            <a:solidFill>
              <a:srgbClr val="6C49B7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15956" y="570088"/>
            <a:ext cx="16230600" cy="1091135"/>
            <a:chOff x="0" y="0"/>
            <a:chExt cx="107324663" cy="72151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7324661" cy="7215120"/>
            </a:xfrm>
            <a:custGeom>
              <a:avLst/>
              <a:gdLst/>
              <a:ahLst/>
              <a:cxnLst/>
              <a:rect l="l" t="t" r="r" b="b"/>
              <a:pathLst>
                <a:path w="107324661" h="7215120">
                  <a:moveTo>
                    <a:pt x="0" y="0"/>
                  </a:moveTo>
                  <a:lnTo>
                    <a:pt x="0" y="7215120"/>
                  </a:lnTo>
                  <a:lnTo>
                    <a:pt x="107324661" y="7215120"/>
                  </a:lnTo>
                  <a:lnTo>
                    <a:pt x="107324661" y="0"/>
                  </a:lnTo>
                  <a:lnTo>
                    <a:pt x="0" y="0"/>
                  </a:lnTo>
                  <a:close/>
                  <a:moveTo>
                    <a:pt x="107263704" y="7154160"/>
                  </a:moveTo>
                  <a:lnTo>
                    <a:pt x="59690" y="7154160"/>
                  </a:lnTo>
                  <a:lnTo>
                    <a:pt x="59690" y="59690"/>
                  </a:lnTo>
                  <a:lnTo>
                    <a:pt x="107263704" y="59690"/>
                  </a:lnTo>
                  <a:lnTo>
                    <a:pt x="107263704" y="7154160"/>
                  </a:lnTo>
                  <a:close/>
                </a:path>
              </a:pathLst>
            </a:custGeom>
            <a:solidFill>
              <a:srgbClr val="6C49B7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0" y="9457618"/>
            <a:ext cx="18288000" cy="9525"/>
          </a:xfrm>
          <a:prstGeom prst="rect">
            <a:avLst/>
          </a:prstGeom>
          <a:solidFill>
            <a:srgbClr val="6C49B7"/>
          </a:solidFill>
        </p:spPr>
      </p:sp>
      <p:sp>
        <p:nvSpPr>
          <p:cNvPr id="7" name="AutoShape 7"/>
          <p:cNvSpPr/>
          <p:nvPr/>
        </p:nvSpPr>
        <p:spPr>
          <a:xfrm>
            <a:off x="896846" y="9467143"/>
            <a:ext cx="9525" cy="829382"/>
          </a:xfrm>
          <a:prstGeom prst="rect">
            <a:avLst/>
          </a:prstGeom>
          <a:solidFill>
            <a:srgbClr val="6C49B7"/>
          </a:solidFill>
        </p:spPr>
      </p:sp>
      <p:sp>
        <p:nvSpPr>
          <p:cNvPr id="8" name="AutoShape 8"/>
          <p:cNvSpPr/>
          <p:nvPr/>
        </p:nvSpPr>
        <p:spPr>
          <a:xfrm>
            <a:off x="17391154" y="9476668"/>
            <a:ext cx="9525" cy="819857"/>
          </a:xfrm>
          <a:prstGeom prst="rect">
            <a:avLst/>
          </a:prstGeom>
          <a:solidFill>
            <a:srgbClr val="6C49B7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5585" y="9551066"/>
            <a:ext cx="652011" cy="652011"/>
          </a:xfrm>
          <a:prstGeom prst="rect">
            <a:avLst/>
          </a:prstGeom>
        </p:spPr>
      </p:pic>
      <p:sp>
        <p:nvSpPr>
          <p:cNvPr id="47" name="TextBox 47"/>
          <p:cNvSpPr txBox="1"/>
          <p:nvPr/>
        </p:nvSpPr>
        <p:spPr>
          <a:xfrm>
            <a:off x="1030352" y="1762102"/>
            <a:ext cx="16353247" cy="1054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 err="1">
                <a:solidFill>
                  <a:srgbClr val="0F0E0C"/>
                </a:solidFill>
                <a:latin typeface="DM Sans"/>
              </a:rPr>
              <a:t>Волонтерский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центр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имеет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широкую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сеть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партнерских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организаций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,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что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способствует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расширению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количества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возможностей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для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волонтеров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: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для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мероприятий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партнеров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мы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самостоятельно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организуем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волонтерские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корпуса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,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совместно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с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партнерами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создаем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специальные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проекты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в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университете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и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договариваемся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о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стажировках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и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практиках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для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волонтеров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.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7586546" y="9737372"/>
            <a:ext cx="518725" cy="312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en-US" sz="2399" b="1" spc="24" dirty="0">
                <a:solidFill>
                  <a:srgbClr val="6C49B7"/>
                </a:solidFill>
                <a:latin typeface="Telegraf Bold"/>
              </a:rPr>
              <a:t>1</a:t>
            </a:r>
            <a:r>
              <a:rPr lang="ru-RU" sz="2399" b="1" spc="24" dirty="0">
                <a:solidFill>
                  <a:srgbClr val="6C49B7"/>
                </a:solidFill>
                <a:latin typeface="Telegraf Bold"/>
              </a:rPr>
              <a:t>0</a:t>
            </a:r>
            <a:endParaRPr lang="en-US" sz="2399" b="1" spc="24" dirty="0">
              <a:solidFill>
                <a:srgbClr val="6C49B7"/>
              </a:solidFill>
              <a:latin typeface="Telegraf Bold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1394715" y="826395"/>
            <a:ext cx="15751841" cy="500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99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6C49B7"/>
                </a:solidFill>
                <a:latin typeface="DM Sans Bold"/>
              </a:rPr>
              <a:t>Партнеры</a:t>
            </a:r>
            <a:r>
              <a:rPr lang="en-US" sz="3600" dirty="0">
                <a:solidFill>
                  <a:srgbClr val="6C49B7"/>
                </a:solidFill>
                <a:latin typeface="DM Sans Bold"/>
              </a:rPr>
              <a:t> </a:t>
            </a:r>
            <a:r>
              <a:rPr lang="en-US" sz="3600" dirty="0" err="1">
                <a:solidFill>
                  <a:srgbClr val="6C49B7"/>
                </a:solidFill>
                <a:latin typeface="DM Sans Bold"/>
              </a:rPr>
              <a:t>Волонтерского</a:t>
            </a:r>
            <a:r>
              <a:rPr lang="en-US" sz="3600" dirty="0">
                <a:solidFill>
                  <a:srgbClr val="6C49B7"/>
                </a:solidFill>
                <a:latin typeface="DM Sans Bold"/>
              </a:rPr>
              <a:t> </a:t>
            </a:r>
            <a:r>
              <a:rPr lang="en-US" sz="3600" dirty="0" err="1">
                <a:solidFill>
                  <a:srgbClr val="6C49B7"/>
                </a:solidFill>
                <a:latin typeface="DM Sans Bold"/>
              </a:rPr>
              <a:t>центра</a:t>
            </a:r>
            <a:r>
              <a:rPr lang="en-US" sz="3600" dirty="0">
                <a:solidFill>
                  <a:srgbClr val="6C49B7"/>
                </a:solidFill>
                <a:latin typeface="DM Sans Bold"/>
              </a:rPr>
              <a:t> РЭУ </a:t>
            </a:r>
            <a:r>
              <a:rPr lang="en-US" sz="3600" dirty="0" err="1">
                <a:solidFill>
                  <a:srgbClr val="6C49B7"/>
                </a:solidFill>
                <a:latin typeface="DM Sans Bold"/>
              </a:rPr>
              <a:t>им</a:t>
            </a:r>
            <a:r>
              <a:rPr lang="en-US" sz="3600" dirty="0">
                <a:solidFill>
                  <a:srgbClr val="6C49B7"/>
                </a:solidFill>
                <a:latin typeface="DM Sans Bold"/>
              </a:rPr>
              <a:t>. Г.В. </a:t>
            </a:r>
            <a:r>
              <a:rPr lang="en-US" sz="3600" dirty="0" err="1">
                <a:solidFill>
                  <a:srgbClr val="6C49B7"/>
                </a:solidFill>
                <a:latin typeface="DM Sans Bold"/>
              </a:rPr>
              <a:t>Плеханова</a:t>
            </a:r>
            <a:endParaRPr lang="en-US" sz="3600" dirty="0">
              <a:solidFill>
                <a:srgbClr val="6C49B7"/>
              </a:solidFill>
              <a:latin typeface="DM Sans Bold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1189266" y="3028943"/>
            <a:ext cx="7899188" cy="1775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797" lvl="1" indent="-215899">
              <a:lnSpc>
                <a:spcPts val="2799"/>
              </a:lnSpc>
              <a:buFont typeface="Arial"/>
              <a:buChar char="•"/>
            </a:pPr>
            <a:r>
              <a:rPr lang="en-US" sz="1999" spc="19" dirty="0" err="1">
                <a:solidFill>
                  <a:srgbClr val="000000"/>
                </a:solidFill>
                <a:latin typeface="DM Sans"/>
              </a:rPr>
              <a:t>Документально</a:t>
            </a:r>
            <a:r>
              <a:rPr lang="en-US" sz="1999" spc="19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999" spc="19" dirty="0" err="1">
                <a:solidFill>
                  <a:srgbClr val="000000"/>
                </a:solidFill>
                <a:latin typeface="DM Sans"/>
              </a:rPr>
              <a:t>зафиксировано</a:t>
            </a:r>
            <a:r>
              <a:rPr lang="en-US" sz="1999" spc="19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999" spc="19" dirty="0" err="1">
                <a:solidFill>
                  <a:srgbClr val="000000"/>
                </a:solidFill>
                <a:latin typeface="DM Sans"/>
              </a:rPr>
              <a:t>соглашениями</a:t>
            </a:r>
            <a:r>
              <a:rPr lang="en-US" sz="1999" spc="19" dirty="0">
                <a:solidFill>
                  <a:srgbClr val="000000"/>
                </a:solidFill>
                <a:latin typeface="DM Sans"/>
              </a:rPr>
              <a:t> о </a:t>
            </a:r>
            <a:r>
              <a:rPr lang="en-US" sz="1999" spc="19" dirty="0" err="1">
                <a:solidFill>
                  <a:srgbClr val="000000"/>
                </a:solidFill>
                <a:latin typeface="DM Sans"/>
              </a:rPr>
              <a:t>сотрудничестве</a:t>
            </a:r>
            <a:r>
              <a:rPr lang="en-US" sz="1999" spc="19" dirty="0">
                <a:solidFill>
                  <a:srgbClr val="000000"/>
                </a:solidFill>
                <a:latin typeface="DM Sans"/>
              </a:rPr>
              <a:t> </a:t>
            </a:r>
            <a:r>
              <a:rPr lang="ru-RU" sz="1999" spc="19" dirty="0">
                <a:solidFill>
                  <a:srgbClr val="000000"/>
                </a:solidFill>
                <a:latin typeface="DM Sans"/>
              </a:rPr>
              <a:t>21</a:t>
            </a:r>
            <a:r>
              <a:rPr lang="en-US" sz="1999" spc="19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999" spc="19" dirty="0" err="1">
                <a:solidFill>
                  <a:srgbClr val="000000"/>
                </a:solidFill>
                <a:latin typeface="DM Sans"/>
              </a:rPr>
              <a:t>стратегических</a:t>
            </a:r>
            <a:r>
              <a:rPr lang="en-US" sz="1999" spc="19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999" spc="19" dirty="0" err="1">
                <a:solidFill>
                  <a:srgbClr val="000000"/>
                </a:solidFill>
                <a:latin typeface="DM Sans"/>
              </a:rPr>
              <a:t>партнеров</a:t>
            </a:r>
            <a:r>
              <a:rPr lang="en-US" sz="1999" spc="19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999" spc="19" dirty="0" err="1">
                <a:solidFill>
                  <a:srgbClr val="000000"/>
                </a:solidFill>
                <a:latin typeface="DM Sans"/>
              </a:rPr>
              <a:t>Волонтерского</a:t>
            </a:r>
            <a:r>
              <a:rPr lang="en-US" sz="1999" spc="19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999" spc="19" dirty="0" err="1">
                <a:solidFill>
                  <a:srgbClr val="000000"/>
                </a:solidFill>
                <a:latin typeface="DM Sans"/>
              </a:rPr>
              <a:t>центра</a:t>
            </a:r>
            <a:r>
              <a:rPr lang="en-US" sz="1999" spc="19" dirty="0">
                <a:solidFill>
                  <a:srgbClr val="000000"/>
                </a:solidFill>
                <a:latin typeface="DM Sans"/>
              </a:rPr>
              <a:t>. </a:t>
            </a:r>
            <a:r>
              <a:rPr lang="en-US" sz="1999" spc="19" dirty="0" err="1">
                <a:solidFill>
                  <a:srgbClr val="000000"/>
                </a:solidFill>
                <a:latin typeface="DM Sans"/>
              </a:rPr>
              <a:t>Среди</a:t>
            </a:r>
            <a:r>
              <a:rPr lang="en-US" sz="1999" spc="19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999" spc="19" dirty="0" err="1">
                <a:solidFill>
                  <a:srgbClr val="000000"/>
                </a:solidFill>
                <a:latin typeface="DM Sans"/>
              </a:rPr>
              <a:t>них</a:t>
            </a:r>
            <a:r>
              <a:rPr lang="en-US" sz="1999" spc="19" dirty="0">
                <a:solidFill>
                  <a:srgbClr val="000000"/>
                </a:solidFill>
                <a:latin typeface="DM Sans"/>
              </a:rPr>
              <a:t>: </a:t>
            </a:r>
            <a:r>
              <a:rPr lang="en-US" sz="1999" spc="19" dirty="0" err="1">
                <a:solidFill>
                  <a:srgbClr val="000000"/>
                </a:solidFill>
                <a:latin typeface="DM Sans"/>
              </a:rPr>
              <a:t>Федеральное</a:t>
            </a:r>
            <a:r>
              <a:rPr lang="en-US" sz="1999" spc="19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999" spc="19" dirty="0" err="1">
                <a:solidFill>
                  <a:srgbClr val="000000"/>
                </a:solidFill>
                <a:latin typeface="DM Sans"/>
              </a:rPr>
              <a:t>агентство</a:t>
            </a:r>
            <a:r>
              <a:rPr lang="en-US" sz="1999" spc="19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999" spc="19" dirty="0" err="1">
                <a:solidFill>
                  <a:srgbClr val="000000"/>
                </a:solidFill>
                <a:latin typeface="DM Sans"/>
              </a:rPr>
              <a:t>по</a:t>
            </a:r>
            <a:r>
              <a:rPr lang="en-US" sz="1999" spc="19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999" spc="19" dirty="0" err="1">
                <a:solidFill>
                  <a:srgbClr val="000000"/>
                </a:solidFill>
                <a:latin typeface="DM Sans"/>
              </a:rPr>
              <a:t>делам</a:t>
            </a:r>
            <a:r>
              <a:rPr lang="en-US" sz="1999" spc="19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999" spc="19" dirty="0" err="1">
                <a:solidFill>
                  <a:srgbClr val="000000"/>
                </a:solidFill>
                <a:latin typeface="DM Sans"/>
              </a:rPr>
              <a:t>молодежи</a:t>
            </a:r>
            <a:r>
              <a:rPr lang="en-US" sz="1999" spc="19" dirty="0">
                <a:solidFill>
                  <a:srgbClr val="000000"/>
                </a:solidFill>
                <a:latin typeface="DM Sans"/>
              </a:rPr>
              <a:t>, </a:t>
            </a:r>
            <a:r>
              <a:rPr lang="en-US" sz="1999" spc="19" dirty="0" err="1">
                <a:solidFill>
                  <a:srgbClr val="000000"/>
                </a:solidFill>
                <a:latin typeface="DM Sans"/>
              </a:rPr>
              <a:t>Роспатриотцентр</a:t>
            </a:r>
            <a:r>
              <a:rPr lang="en-US" sz="1999" spc="19" dirty="0">
                <a:solidFill>
                  <a:srgbClr val="000000"/>
                </a:solidFill>
                <a:latin typeface="DM Sans"/>
              </a:rPr>
              <a:t>, </a:t>
            </a:r>
            <a:r>
              <a:rPr lang="en-US" sz="1999" spc="19" dirty="0" err="1">
                <a:solidFill>
                  <a:srgbClr val="000000"/>
                </a:solidFill>
                <a:latin typeface="DM Sans"/>
              </a:rPr>
              <a:t>Ресурсный</a:t>
            </a:r>
            <a:r>
              <a:rPr lang="en-US" sz="1999" spc="19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999" spc="19" dirty="0" err="1">
                <a:solidFill>
                  <a:srgbClr val="000000"/>
                </a:solidFill>
                <a:latin typeface="DM Sans"/>
              </a:rPr>
              <a:t>Молодежный</a:t>
            </a:r>
            <a:r>
              <a:rPr lang="en-US" sz="1999" spc="19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999" spc="19" dirty="0" err="1">
                <a:solidFill>
                  <a:srgbClr val="000000"/>
                </a:solidFill>
                <a:latin typeface="DM Sans"/>
              </a:rPr>
              <a:t>Центр</a:t>
            </a:r>
            <a:r>
              <a:rPr lang="en-US" sz="1999" spc="19" dirty="0">
                <a:solidFill>
                  <a:srgbClr val="000000"/>
                </a:solidFill>
                <a:latin typeface="DM Sans"/>
              </a:rPr>
              <a:t>, ГБУ </a:t>
            </a:r>
            <a:r>
              <a:rPr lang="en-US" sz="1999" spc="19" dirty="0" err="1">
                <a:solidFill>
                  <a:srgbClr val="000000"/>
                </a:solidFill>
                <a:latin typeface="DM Sans"/>
              </a:rPr>
              <a:t>Мосволонтер</a:t>
            </a:r>
            <a:r>
              <a:rPr lang="en-US" sz="1999" spc="19" dirty="0">
                <a:solidFill>
                  <a:srgbClr val="000000"/>
                </a:solidFill>
                <a:latin typeface="DM Sans"/>
              </a:rPr>
              <a:t>.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3A8720A1-B545-49F8-9AB6-4AD87F0083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170" r="49118"/>
          <a:stretch/>
        </p:blipFill>
        <p:spPr>
          <a:xfrm>
            <a:off x="802043" y="4836693"/>
            <a:ext cx="8581054" cy="461140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85D6312-C6B4-4F22-B27B-C4F5D3C85F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830" t="-1175" r="-3188" b="1"/>
          <a:stretch/>
        </p:blipFill>
        <p:spPr>
          <a:xfrm>
            <a:off x="9429548" y="2705101"/>
            <a:ext cx="8782251" cy="674189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08BF42B-EE5C-FC63-CD53-F5DB3655E9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2" r="-224" b="391"/>
          <a:stretch/>
        </p:blipFill>
        <p:spPr bwMode="auto">
          <a:xfrm>
            <a:off x="16022651" y="3036574"/>
            <a:ext cx="1076083" cy="93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31E6304A-65FF-E6EA-11B2-0712998BE2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" r="139"/>
          <a:stretch/>
        </p:blipFill>
        <p:spPr bwMode="auto">
          <a:xfrm>
            <a:off x="16968576" y="3211505"/>
            <a:ext cx="1055566" cy="76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2E41CF2-E404-29B4-7A11-ECEB4F206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8576" y="4102634"/>
            <a:ext cx="1059835" cy="88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FD2304A-6B97-64CF-9670-E785DA44B2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" t="170" r="220" b="194"/>
          <a:stretch/>
        </p:blipFill>
        <p:spPr bwMode="auto">
          <a:xfrm>
            <a:off x="10591801" y="4285506"/>
            <a:ext cx="1524000" cy="113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Организация: Дирекция Всемирного фестиваля молодежи | DOBRO.RU">
            <a:extLst>
              <a:ext uri="{FF2B5EF4-FFF2-40B4-BE49-F238E27FC236}">
                <a16:creationId xmlns:a16="http://schemas.microsoft.com/office/drawing/2014/main" id="{6C9CE07E-4B46-0EBB-3900-2CCC314672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t="78" r="117" b="114"/>
          <a:stretch/>
        </p:blipFill>
        <p:spPr bwMode="auto">
          <a:xfrm>
            <a:off x="8102103" y="8110681"/>
            <a:ext cx="1280994" cy="127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37">
            <a:extLst>
              <a:ext uri="{FF2B5EF4-FFF2-40B4-BE49-F238E27FC236}">
                <a16:creationId xmlns:a16="http://schemas.microsoft.com/office/drawing/2014/main" id="{F86B793A-3E3D-8485-C4C4-420D32A139F9}"/>
              </a:ext>
            </a:extLst>
          </p:cNvPr>
          <p:cNvSpPr txBox="1"/>
          <p:nvPr/>
        </p:nvSpPr>
        <p:spPr>
          <a:xfrm>
            <a:off x="1075673" y="9587524"/>
            <a:ext cx="16494308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Всероссийский конкурс на выбор сертифицированных центров привлечения и отбора </a:t>
            </a:r>
          </a:p>
          <a:p>
            <a:pPr>
              <a:spcBef>
                <a:spcPct val="0"/>
              </a:spcBef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кандидатов в волонтеры Всемирных Игр Дружбы 2024 года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128763" y="1028700"/>
            <a:ext cx="16024508" cy="1225029"/>
            <a:chOff x="0" y="0"/>
            <a:chExt cx="21366010" cy="1633372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1366010" cy="1633372"/>
              <a:chOff x="0" y="0"/>
              <a:chExt cx="105961880" cy="810049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05961879" cy="8100490"/>
              </a:xfrm>
              <a:custGeom>
                <a:avLst/>
                <a:gdLst/>
                <a:ahLst/>
                <a:cxnLst/>
                <a:rect l="l" t="t" r="r" b="b"/>
                <a:pathLst>
                  <a:path w="105961879" h="8100490">
                    <a:moveTo>
                      <a:pt x="0" y="0"/>
                    </a:moveTo>
                    <a:lnTo>
                      <a:pt x="0" y="8100490"/>
                    </a:lnTo>
                    <a:lnTo>
                      <a:pt x="105961879" y="8100490"/>
                    </a:lnTo>
                    <a:lnTo>
                      <a:pt x="105961879" y="0"/>
                    </a:lnTo>
                    <a:lnTo>
                      <a:pt x="0" y="0"/>
                    </a:lnTo>
                    <a:close/>
                    <a:moveTo>
                      <a:pt x="105900922" y="8039530"/>
                    </a:moveTo>
                    <a:lnTo>
                      <a:pt x="59690" y="8039530"/>
                    </a:lnTo>
                    <a:lnTo>
                      <a:pt x="59690" y="59690"/>
                    </a:lnTo>
                    <a:lnTo>
                      <a:pt x="105900922" y="59690"/>
                    </a:lnTo>
                    <a:lnTo>
                      <a:pt x="105900922" y="8039530"/>
                    </a:lnTo>
                    <a:close/>
                  </a:path>
                </a:pathLst>
              </a:custGeom>
              <a:solidFill>
                <a:srgbClr val="6C49B7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2028607" y="462443"/>
              <a:ext cx="17308795" cy="667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  <a:spcBef>
                  <a:spcPct val="0"/>
                </a:spcBef>
              </a:pPr>
              <a:r>
                <a:rPr lang="en-US" sz="3600" dirty="0" err="1">
                  <a:solidFill>
                    <a:srgbClr val="6C49B7"/>
                  </a:solidFill>
                  <a:latin typeface="DM Sans Bold"/>
                </a:rPr>
                <a:t>Цели</a:t>
              </a:r>
              <a:r>
                <a:rPr lang="en-US" sz="3600" dirty="0">
                  <a:solidFill>
                    <a:srgbClr val="6C49B7"/>
                  </a:solidFill>
                  <a:latin typeface="DM Sans Bold"/>
                </a:rPr>
                <a:t> и </a:t>
              </a:r>
              <a:r>
                <a:rPr lang="en-US" sz="3600" dirty="0" err="1">
                  <a:solidFill>
                    <a:srgbClr val="6C49B7"/>
                  </a:solidFill>
                  <a:latin typeface="DM Sans Bold"/>
                </a:rPr>
                <a:t>задачи</a:t>
              </a:r>
              <a:r>
                <a:rPr lang="en-US" sz="3600" dirty="0">
                  <a:solidFill>
                    <a:srgbClr val="6C49B7"/>
                  </a:solidFill>
                  <a:latin typeface="DM Sans Bold"/>
                </a:rPr>
                <a:t> </a:t>
              </a:r>
              <a:r>
                <a:rPr lang="en-US" sz="3600" dirty="0" err="1">
                  <a:solidFill>
                    <a:srgbClr val="6C49B7"/>
                  </a:solidFill>
                  <a:latin typeface="DM Sans Bold"/>
                </a:rPr>
                <a:t>Волонтерского</a:t>
              </a:r>
              <a:r>
                <a:rPr lang="en-US" sz="3600" dirty="0">
                  <a:solidFill>
                    <a:srgbClr val="6C49B7"/>
                  </a:solidFill>
                  <a:latin typeface="DM Sans Bold"/>
                </a:rPr>
                <a:t> </a:t>
              </a:r>
              <a:r>
                <a:rPr lang="ru-RU" sz="3600" dirty="0">
                  <a:solidFill>
                    <a:srgbClr val="6C49B7"/>
                  </a:solidFill>
                  <a:latin typeface="DM Sans Bold"/>
                </a:rPr>
                <a:t>ц</a:t>
              </a:r>
              <a:r>
                <a:rPr lang="en-US" sz="3600" dirty="0" err="1">
                  <a:solidFill>
                    <a:srgbClr val="6C49B7"/>
                  </a:solidFill>
                  <a:latin typeface="DM Sans Bold"/>
                </a:rPr>
                <a:t>ентра</a:t>
              </a:r>
              <a:r>
                <a:rPr lang="en-US" sz="3600" dirty="0">
                  <a:solidFill>
                    <a:srgbClr val="6C49B7"/>
                  </a:solidFill>
                  <a:latin typeface="DM Sans Bold"/>
                </a:rPr>
                <a:t> РЭУ</a:t>
              </a:r>
            </a:p>
          </p:txBody>
        </p:sp>
      </p:grpSp>
      <p:sp>
        <p:nvSpPr>
          <p:cNvPr id="11" name="AutoShape 11"/>
          <p:cNvSpPr/>
          <p:nvPr/>
        </p:nvSpPr>
        <p:spPr>
          <a:xfrm>
            <a:off x="0" y="9457618"/>
            <a:ext cx="18288000" cy="9525"/>
          </a:xfrm>
          <a:prstGeom prst="rect">
            <a:avLst/>
          </a:prstGeom>
          <a:solidFill>
            <a:srgbClr val="6C49B7"/>
          </a:solidFill>
        </p:spPr>
      </p:sp>
      <p:sp>
        <p:nvSpPr>
          <p:cNvPr id="12" name="AutoShape 12"/>
          <p:cNvSpPr/>
          <p:nvPr/>
        </p:nvSpPr>
        <p:spPr>
          <a:xfrm>
            <a:off x="896846" y="9467143"/>
            <a:ext cx="9525" cy="829382"/>
          </a:xfrm>
          <a:prstGeom prst="rect">
            <a:avLst/>
          </a:prstGeom>
          <a:solidFill>
            <a:srgbClr val="6C49B7"/>
          </a:solidFill>
        </p:spPr>
      </p:sp>
      <p:sp>
        <p:nvSpPr>
          <p:cNvPr id="13" name="AutoShape 13"/>
          <p:cNvSpPr/>
          <p:nvPr/>
        </p:nvSpPr>
        <p:spPr>
          <a:xfrm>
            <a:off x="17391154" y="9476668"/>
            <a:ext cx="9525" cy="819857"/>
          </a:xfrm>
          <a:prstGeom prst="rect">
            <a:avLst/>
          </a:prstGeom>
          <a:solidFill>
            <a:srgbClr val="6C49B7"/>
          </a:solidFill>
        </p:spPr>
      </p:sp>
      <p:sp>
        <p:nvSpPr>
          <p:cNvPr id="15" name="TextBox 15"/>
          <p:cNvSpPr txBox="1"/>
          <p:nvPr/>
        </p:nvSpPr>
        <p:spPr>
          <a:xfrm>
            <a:off x="17586546" y="9737372"/>
            <a:ext cx="518725" cy="337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en-US" sz="2399" spc="23">
                <a:solidFill>
                  <a:srgbClr val="6C49B7"/>
                </a:solidFill>
                <a:latin typeface="Telegraf Bold Bold"/>
              </a:rPr>
              <a:t>02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5585" y="9551066"/>
            <a:ext cx="652011" cy="652011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128763" y="3221229"/>
            <a:ext cx="3814622" cy="1884284"/>
            <a:chOff x="0" y="0"/>
            <a:chExt cx="25224148" cy="1245980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5224147" cy="12459807"/>
            </a:xfrm>
            <a:custGeom>
              <a:avLst/>
              <a:gdLst/>
              <a:ahLst/>
              <a:cxnLst/>
              <a:rect l="l" t="t" r="r" b="b"/>
              <a:pathLst>
                <a:path w="25224147" h="12459807">
                  <a:moveTo>
                    <a:pt x="0" y="0"/>
                  </a:moveTo>
                  <a:lnTo>
                    <a:pt x="0" y="12459807"/>
                  </a:lnTo>
                  <a:lnTo>
                    <a:pt x="25224147" y="12459807"/>
                  </a:lnTo>
                  <a:lnTo>
                    <a:pt x="25224147" y="0"/>
                  </a:lnTo>
                  <a:lnTo>
                    <a:pt x="0" y="0"/>
                  </a:lnTo>
                  <a:close/>
                  <a:moveTo>
                    <a:pt x="25163188" y="12398846"/>
                  </a:moveTo>
                  <a:lnTo>
                    <a:pt x="59690" y="12398846"/>
                  </a:lnTo>
                  <a:lnTo>
                    <a:pt x="59690" y="59690"/>
                  </a:lnTo>
                  <a:lnTo>
                    <a:pt x="25163188" y="59690"/>
                  </a:lnTo>
                  <a:lnTo>
                    <a:pt x="25163188" y="12398846"/>
                  </a:lnTo>
                  <a:close/>
                </a:path>
              </a:pathLst>
            </a:custGeom>
            <a:solidFill>
              <a:srgbClr val="6C49B7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128763" y="2472402"/>
            <a:ext cx="3814622" cy="769934"/>
            <a:chOff x="0" y="0"/>
            <a:chExt cx="25224148" cy="509118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5224147" cy="5091182"/>
            </a:xfrm>
            <a:custGeom>
              <a:avLst/>
              <a:gdLst/>
              <a:ahLst/>
              <a:cxnLst/>
              <a:rect l="l" t="t" r="r" b="b"/>
              <a:pathLst>
                <a:path w="25224147" h="5091182">
                  <a:moveTo>
                    <a:pt x="0" y="0"/>
                  </a:moveTo>
                  <a:lnTo>
                    <a:pt x="0" y="5091182"/>
                  </a:lnTo>
                  <a:lnTo>
                    <a:pt x="25224147" y="5091182"/>
                  </a:lnTo>
                  <a:lnTo>
                    <a:pt x="25224147" y="0"/>
                  </a:lnTo>
                  <a:lnTo>
                    <a:pt x="0" y="0"/>
                  </a:lnTo>
                  <a:close/>
                  <a:moveTo>
                    <a:pt x="25163188" y="5030222"/>
                  </a:moveTo>
                  <a:lnTo>
                    <a:pt x="59690" y="5030222"/>
                  </a:lnTo>
                  <a:lnTo>
                    <a:pt x="59690" y="59690"/>
                  </a:lnTo>
                  <a:lnTo>
                    <a:pt x="25163188" y="59690"/>
                  </a:lnTo>
                  <a:lnTo>
                    <a:pt x="25163188" y="5030222"/>
                  </a:lnTo>
                  <a:close/>
                </a:path>
              </a:pathLst>
            </a:custGeom>
            <a:solidFill>
              <a:srgbClr val="6C49B7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5117061" y="3242337"/>
            <a:ext cx="3814622" cy="3517969"/>
            <a:chOff x="0" y="0"/>
            <a:chExt cx="25224148" cy="2326252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5224147" cy="23262529"/>
            </a:xfrm>
            <a:custGeom>
              <a:avLst/>
              <a:gdLst/>
              <a:ahLst/>
              <a:cxnLst/>
              <a:rect l="l" t="t" r="r" b="b"/>
              <a:pathLst>
                <a:path w="25224147" h="23262529">
                  <a:moveTo>
                    <a:pt x="0" y="0"/>
                  </a:moveTo>
                  <a:lnTo>
                    <a:pt x="0" y="23262529"/>
                  </a:lnTo>
                  <a:lnTo>
                    <a:pt x="25224147" y="23262529"/>
                  </a:lnTo>
                  <a:lnTo>
                    <a:pt x="25224147" y="0"/>
                  </a:lnTo>
                  <a:lnTo>
                    <a:pt x="0" y="0"/>
                  </a:lnTo>
                  <a:close/>
                  <a:moveTo>
                    <a:pt x="25163188" y="23201568"/>
                  </a:moveTo>
                  <a:lnTo>
                    <a:pt x="59690" y="23201568"/>
                  </a:lnTo>
                  <a:lnTo>
                    <a:pt x="59690" y="59690"/>
                  </a:lnTo>
                  <a:lnTo>
                    <a:pt x="25163188" y="59690"/>
                  </a:lnTo>
                  <a:lnTo>
                    <a:pt x="25163188" y="23201568"/>
                  </a:lnTo>
                  <a:close/>
                </a:path>
              </a:pathLst>
            </a:custGeom>
            <a:solidFill>
              <a:srgbClr val="6C49B7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5137002" y="2453428"/>
            <a:ext cx="3814622" cy="769934"/>
            <a:chOff x="0" y="0"/>
            <a:chExt cx="25224148" cy="509118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5224147" cy="5091182"/>
            </a:xfrm>
            <a:custGeom>
              <a:avLst/>
              <a:gdLst/>
              <a:ahLst/>
              <a:cxnLst/>
              <a:rect l="l" t="t" r="r" b="b"/>
              <a:pathLst>
                <a:path w="25224147" h="5091182">
                  <a:moveTo>
                    <a:pt x="0" y="0"/>
                  </a:moveTo>
                  <a:lnTo>
                    <a:pt x="0" y="5091182"/>
                  </a:lnTo>
                  <a:lnTo>
                    <a:pt x="25224147" y="5091182"/>
                  </a:lnTo>
                  <a:lnTo>
                    <a:pt x="25224147" y="0"/>
                  </a:lnTo>
                  <a:lnTo>
                    <a:pt x="0" y="0"/>
                  </a:lnTo>
                  <a:close/>
                  <a:moveTo>
                    <a:pt x="25163188" y="5030222"/>
                  </a:moveTo>
                  <a:lnTo>
                    <a:pt x="59690" y="5030222"/>
                  </a:lnTo>
                  <a:lnTo>
                    <a:pt x="59690" y="59690"/>
                  </a:lnTo>
                  <a:lnTo>
                    <a:pt x="25163188" y="59690"/>
                  </a:lnTo>
                  <a:lnTo>
                    <a:pt x="25163188" y="5030222"/>
                  </a:lnTo>
                  <a:close/>
                </a:path>
              </a:pathLst>
            </a:custGeom>
            <a:solidFill>
              <a:srgbClr val="6C49B7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5253346" y="3359885"/>
            <a:ext cx="3575077" cy="3605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1"/>
              </a:lnSpc>
            </a:pPr>
            <a:r>
              <a:rPr lang="en-US" sz="2051" dirty="0" err="1">
                <a:solidFill>
                  <a:srgbClr val="0F0E0C"/>
                </a:solidFill>
                <a:latin typeface="DM Sans"/>
              </a:rPr>
              <a:t>Сформировать</a:t>
            </a:r>
            <a:r>
              <a:rPr lang="en-US" sz="2051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51" dirty="0" err="1">
                <a:solidFill>
                  <a:srgbClr val="0F0E0C"/>
                </a:solidFill>
                <a:latin typeface="DM Sans"/>
              </a:rPr>
              <a:t>у</a:t>
            </a:r>
            <a:r>
              <a:rPr lang="en-US" sz="2051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51" dirty="0" err="1">
                <a:solidFill>
                  <a:srgbClr val="0F0E0C"/>
                </a:solidFill>
                <a:latin typeface="DM Sans"/>
              </a:rPr>
              <a:t>волонтеров</a:t>
            </a:r>
            <a:r>
              <a:rPr lang="en-US" sz="2051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51" dirty="0" err="1">
                <a:solidFill>
                  <a:srgbClr val="0F0E0C"/>
                </a:solidFill>
                <a:latin typeface="DM Sans"/>
              </a:rPr>
              <a:t>активную</a:t>
            </a:r>
            <a:r>
              <a:rPr lang="en-US" sz="2051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51" dirty="0" err="1">
                <a:solidFill>
                  <a:srgbClr val="0F0E0C"/>
                </a:solidFill>
                <a:latin typeface="DM Sans"/>
              </a:rPr>
              <a:t>гражданскую</a:t>
            </a:r>
            <a:r>
              <a:rPr lang="en-US" sz="2051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51" dirty="0" err="1">
                <a:solidFill>
                  <a:srgbClr val="0F0E0C"/>
                </a:solidFill>
                <a:latin typeface="DM Sans"/>
              </a:rPr>
              <a:t>позицию</a:t>
            </a:r>
            <a:r>
              <a:rPr lang="en-US" sz="2051" dirty="0">
                <a:solidFill>
                  <a:srgbClr val="0F0E0C"/>
                </a:solidFill>
                <a:latin typeface="DM Sans"/>
              </a:rPr>
              <a:t>, </a:t>
            </a:r>
            <a:r>
              <a:rPr lang="en-US" sz="2051" dirty="0" err="1">
                <a:solidFill>
                  <a:srgbClr val="0F0E0C"/>
                </a:solidFill>
                <a:latin typeface="DM Sans"/>
              </a:rPr>
              <a:t>лидерские</a:t>
            </a:r>
            <a:r>
              <a:rPr lang="en-US" sz="2051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51" dirty="0" err="1">
                <a:solidFill>
                  <a:srgbClr val="0F0E0C"/>
                </a:solidFill>
                <a:latin typeface="DM Sans"/>
              </a:rPr>
              <a:t>и</a:t>
            </a:r>
            <a:r>
              <a:rPr lang="en-US" sz="2051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51" dirty="0" err="1">
                <a:solidFill>
                  <a:srgbClr val="0F0E0C"/>
                </a:solidFill>
                <a:latin typeface="DM Sans"/>
              </a:rPr>
              <a:t>нравственные</a:t>
            </a:r>
            <a:r>
              <a:rPr lang="en-US" sz="2051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51" dirty="0" err="1">
                <a:solidFill>
                  <a:srgbClr val="0F0E0C"/>
                </a:solidFill>
                <a:latin typeface="DM Sans"/>
              </a:rPr>
              <a:t>качества</a:t>
            </a:r>
            <a:r>
              <a:rPr lang="en-US" sz="2051" dirty="0">
                <a:solidFill>
                  <a:srgbClr val="0F0E0C"/>
                </a:solidFill>
                <a:latin typeface="DM Sans"/>
              </a:rPr>
              <a:t>, </a:t>
            </a:r>
            <a:r>
              <a:rPr lang="en-US" sz="2051" dirty="0" err="1">
                <a:solidFill>
                  <a:srgbClr val="0F0E0C"/>
                </a:solidFill>
                <a:latin typeface="DM Sans"/>
              </a:rPr>
              <a:t>чувство</a:t>
            </a:r>
            <a:r>
              <a:rPr lang="en-US" sz="2051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51" dirty="0" err="1">
                <a:solidFill>
                  <a:srgbClr val="0F0E0C"/>
                </a:solidFill>
                <a:latin typeface="DM Sans"/>
              </a:rPr>
              <a:t>патриотизма</a:t>
            </a:r>
            <a:r>
              <a:rPr lang="en-US" sz="2051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51" dirty="0" err="1">
                <a:solidFill>
                  <a:srgbClr val="0F0E0C"/>
                </a:solidFill>
                <a:latin typeface="DM Sans"/>
              </a:rPr>
              <a:t>путем</a:t>
            </a:r>
            <a:r>
              <a:rPr lang="en-US" sz="2051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51" dirty="0" err="1">
                <a:solidFill>
                  <a:srgbClr val="0F0E0C"/>
                </a:solidFill>
                <a:latin typeface="DM Sans"/>
              </a:rPr>
              <a:t>их</a:t>
            </a:r>
            <a:r>
              <a:rPr lang="en-US" sz="2051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51" dirty="0" err="1">
                <a:solidFill>
                  <a:srgbClr val="0F0E0C"/>
                </a:solidFill>
                <a:latin typeface="DM Sans"/>
              </a:rPr>
              <a:t>вовлечения</a:t>
            </a:r>
            <a:r>
              <a:rPr lang="en-US" sz="2051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51" dirty="0" err="1">
                <a:solidFill>
                  <a:srgbClr val="0F0E0C"/>
                </a:solidFill>
                <a:latin typeface="DM Sans"/>
              </a:rPr>
              <a:t>в</a:t>
            </a:r>
            <a:r>
              <a:rPr lang="en-US" sz="2051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51" dirty="0" err="1">
                <a:solidFill>
                  <a:srgbClr val="0F0E0C"/>
                </a:solidFill>
                <a:latin typeface="DM Sans"/>
              </a:rPr>
              <a:t>социально-значимую</a:t>
            </a:r>
            <a:r>
              <a:rPr lang="en-US" sz="2051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51" dirty="0" err="1">
                <a:solidFill>
                  <a:srgbClr val="0F0E0C"/>
                </a:solidFill>
                <a:latin typeface="DM Sans"/>
              </a:rPr>
              <a:t>проектную</a:t>
            </a:r>
            <a:r>
              <a:rPr lang="en-US" sz="2051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51" dirty="0" err="1">
                <a:solidFill>
                  <a:srgbClr val="0F0E0C"/>
                </a:solidFill>
                <a:latin typeface="DM Sans"/>
              </a:rPr>
              <a:t>деятельность</a:t>
            </a:r>
            <a:r>
              <a:rPr lang="en-US" sz="2051" dirty="0">
                <a:solidFill>
                  <a:srgbClr val="0F0E0C"/>
                </a:solidFill>
                <a:latin typeface="DM Sans"/>
              </a:rPr>
              <a:t>.</a:t>
            </a:r>
          </a:p>
          <a:p>
            <a:pPr>
              <a:lnSpc>
                <a:spcPts val="2871"/>
              </a:lnSpc>
            </a:pPr>
            <a:endParaRPr lang="en-US" sz="2051" dirty="0">
              <a:solidFill>
                <a:srgbClr val="0F0E0C"/>
              </a:solidFill>
              <a:latin typeface="DM San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6213107" y="2622158"/>
            <a:ext cx="1791417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899"/>
              </a:lnSpc>
              <a:spcBef>
                <a:spcPct val="0"/>
              </a:spcBef>
            </a:pPr>
            <a:r>
              <a:rPr lang="en-US" sz="2999" dirty="0" err="1">
                <a:solidFill>
                  <a:srgbClr val="6C49B7"/>
                </a:solidFill>
                <a:latin typeface="DM Sans Bold"/>
              </a:rPr>
              <a:t>Задача</a:t>
            </a:r>
            <a:r>
              <a:rPr lang="en-US" sz="2999" dirty="0">
                <a:solidFill>
                  <a:srgbClr val="6C49B7"/>
                </a:solidFill>
                <a:latin typeface="DM Sans Bold"/>
              </a:rPr>
              <a:t> 2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145275" y="5964796"/>
            <a:ext cx="3814622" cy="3293504"/>
            <a:chOff x="0" y="0"/>
            <a:chExt cx="25224148" cy="2177826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5224147" cy="21778261"/>
            </a:xfrm>
            <a:custGeom>
              <a:avLst/>
              <a:gdLst/>
              <a:ahLst/>
              <a:cxnLst/>
              <a:rect l="l" t="t" r="r" b="b"/>
              <a:pathLst>
                <a:path w="25224147" h="21778261">
                  <a:moveTo>
                    <a:pt x="0" y="0"/>
                  </a:moveTo>
                  <a:lnTo>
                    <a:pt x="0" y="21778261"/>
                  </a:lnTo>
                  <a:lnTo>
                    <a:pt x="25224147" y="21778261"/>
                  </a:lnTo>
                  <a:lnTo>
                    <a:pt x="25224147" y="0"/>
                  </a:lnTo>
                  <a:lnTo>
                    <a:pt x="0" y="0"/>
                  </a:lnTo>
                  <a:close/>
                  <a:moveTo>
                    <a:pt x="25163188" y="21717301"/>
                  </a:moveTo>
                  <a:lnTo>
                    <a:pt x="59690" y="21717301"/>
                  </a:lnTo>
                  <a:lnTo>
                    <a:pt x="59690" y="59690"/>
                  </a:lnTo>
                  <a:lnTo>
                    <a:pt x="25163188" y="59690"/>
                  </a:lnTo>
                  <a:lnTo>
                    <a:pt x="25163188" y="21717301"/>
                  </a:lnTo>
                  <a:close/>
                </a:path>
              </a:pathLst>
            </a:custGeom>
            <a:solidFill>
              <a:srgbClr val="6C49B7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1145275" y="5310318"/>
            <a:ext cx="3814622" cy="654478"/>
            <a:chOff x="0" y="0"/>
            <a:chExt cx="25224148" cy="4327726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5224147" cy="4327727"/>
            </a:xfrm>
            <a:custGeom>
              <a:avLst/>
              <a:gdLst/>
              <a:ahLst/>
              <a:cxnLst/>
              <a:rect l="l" t="t" r="r" b="b"/>
              <a:pathLst>
                <a:path w="25224147" h="4327727">
                  <a:moveTo>
                    <a:pt x="0" y="0"/>
                  </a:moveTo>
                  <a:lnTo>
                    <a:pt x="0" y="4327727"/>
                  </a:lnTo>
                  <a:lnTo>
                    <a:pt x="25224147" y="4327727"/>
                  </a:lnTo>
                  <a:lnTo>
                    <a:pt x="25224147" y="0"/>
                  </a:lnTo>
                  <a:lnTo>
                    <a:pt x="0" y="0"/>
                  </a:lnTo>
                  <a:close/>
                  <a:moveTo>
                    <a:pt x="25163188" y="4266766"/>
                  </a:moveTo>
                  <a:lnTo>
                    <a:pt x="59690" y="4266766"/>
                  </a:lnTo>
                  <a:lnTo>
                    <a:pt x="59690" y="59690"/>
                  </a:lnTo>
                  <a:lnTo>
                    <a:pt x="25163188" y="59690"/>
                  </a:lnTo>
                  <a:lnTo>
                    <a:pt x="25163188" y="4266766"/>
                  </a:lnTo>
                  <a:close/>
                </a:path>
              </a:pathLst>
            </a:custGeom>
            <a:solidFill>
              <a:srgbClr val="6C49B7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9105359" y="4367587"/>
            <a:ext cx="8009270" cy="281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 err="1">
                <a:solidFill>
                  <a:srgbClr val="0F0E0C"/>
                </a:solidFill>
                <a:latin typeface="DM Sans"/>
              </a:rPr>
              <a:t>по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различным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направлениям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добровольчества</a:t>
            </a:r>
            <a:r>
              <a:rPr lang="en-US" sz="2000" dirty="0">
                <a:solidFill>
                  <a:srgbClr val="0F0E0C"/>
                </a:solidFill>
                <a:latin typeface="Arimo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для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 Bold"/>
              </a:rPr>
              <a:t>формирования</a:t>
            </a:r>
            <a:r>
              <a:rPr lang="en-US" sz="2000" dirty="0">
                <a:solidFill>
                  <a:srgbClr val="0F0E0C"/>
                </a:solidFill>
                <a:latin typeface="DM Sans Bold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 Bold"/>
              </a:rPr>
              <a:t>кадрового</a:t>
            </a:r>
            <a:r>
              <a:rPr lang="en-US" sz="2000" dirty="0">
                <a:solidFill>
                  <a:srgbClr val="0F0E0C"/>
                </a:solidFill>
                <a:latin typeface="DM Sans Bold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 Bold"/>
              </a:rPr>
              <a:t>резерва</a:t>
            </a:r>
            <a:r>
              <a:rPr lang="en-US" sz="2000" dirty="0">
                <a:solidFill>
                  <a:srgbClr val="0F0E0C"/>
                </a:solidFill>
                <a:latin typeface="DM Sans Bold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 Bold"/>
              </a:rPr>
              <a:t>компетентных</a:t>
            </a:r>
            <a:r>
              <a:rPr lang="en-US" sz="2000" dirty="0">
                <a:solidFill>
                  <a:srgbClr val="0F0E0C"/>
                </a:solidFill>
                <a:latin typeface="DM Sans Bold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 Bold"/>
              </a:rPr>
              <a:t>управленцев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,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готовых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качественно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выполнять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поставленные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задачи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в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разных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областях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и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сферах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трудовой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деятельности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как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во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время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обучения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,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так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и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после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выпуска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из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университета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. </a:t>
            </a:r>
          </a:p>
          <a:p>
            <a:pPr>
              <a:lnSpc>
                <a:spcPts val="2800"/>
              </a:lnSpc>
            </a:pPr>
            <a:endParaRPr lang="en-US" sz="2000" dirty="0">
              <a:solidFill>
                <a:srgbClr val="0F0E0C"/>
              </a:solidFill>
              <a:latin typeface="DM Sans"/>
            </a:endParaRPr>
          </a:p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6C49B7"/>
                </a:solidFill>
                <a:latin typeface="DM Sans Bold"/>
              </a:rPr>
              <a:t>Работаем</a:t>
            </a:r>
            <a:r>
              <a:rPr lang="en-US" sz="2000" dirty="0">
                <a:solidFill>
                  <a:srgbClr val="6C49B7"/>
                </a:solidFill>
                <a:latin typeface="DM Sans Bold"/>
              </a:rPr>
              <a:t> в </a:t>
            </a:r>
            <a:r>
              <a:rPr lang="en-US" sz="2000" dirty="0" err="1">
                <a:solidFill>
                  <a:srgbClr val="6C49B7"/>
                </a:solidFill>
                <a:latin typeface="DM Sans Bold"/>
              </a:rPr>
              <a:t>рамках</a:t>
            </a:r>
            <a:r>
              <a:rPr lang="en-US" sz="2000" dirty="0">
                <a:solidFill>
                  <a:srgbClr val="6C49B7"/>
                </a:solidFill>
                <a:latin typeface="DM Sans Bold"/>
              </a:rPr>
              <a:t> </a:t>
            </a:r>
            <a:r>
              <a:rPr lang="en-US" sz="2000" dirty="0" err="1">
                <a:solidFill>
                  <a:srgbClr val="6C49B7"/>
                </a:solidFill>
                <a:latin typeface="DM Sans Bold"/>
              </a:rPr>
              <a:t>стратегии</a:t>
            </a:r>
            <a:r>
              <a:rPr lang="en-US" sz="2000" dirty="0">
                <a:solidFill>
                  <a:srgbClr val="6C49B7"/>
                </a:solidFill>
                <a:latin typeface="DM Sans Bold"/>
              </a:rPr>
              <a:t> </a:t>
            </a:r>
            <a:r>
              <a:rPr lang="en-US" sz="2000" dirty="0" err="1">
                <a:solidFill>
                  <a:srgbClr val="6C49B7"/>
                </a:solidFill>
                <a:latin typeface="DM Sans Bold"/>
              </a:rPr>
              <a:t>развития</a:t>
            </a:r>
            <a:r>
              <a:rPr lang="en-US" sz="2000" dirty="0">
                <a:solidFill>
                  <a:srgbClr val="6C49B7"/>
                </a:solidFill>
                <a:latin typeface="DM Sans Bold"/>
              </a:rPr>
              <a:t> </a:t>
            </a:r>
            <a:r>
              <a:rPr lang="en-US" sz="2000" dirty="0" err="1">
                <a:solidFill>
                  <a:srgbClr val="6C49B7"/>
                </a:solidFill>
                <a:latin typeface="DM Sans Bold"/>
              </a:rPr>
              <a:t>молодежной</a:t>
            </a:r>
            <a:r>
              <a:rPr lang="en-US" sz="2000" dirty="0">
                <a:solidFill>
                  <a:srgbClr val="6C49B7"/>
                </a:solidFill>
                <a:latin typeface="DM Sans Bold"/>
              </a:rPr>
              <a:t> </a:t>
            </a:r>
            <a:r>
              <a:rPr lang="en-US" sz="2000" dirty="0" err="1">
                <a:solidFill>
                  <a:srgbClr val="6C49B7"/>
                </a:solidFill>
                <a:latin typeface="DM Sans Bold"/>
              </a:rPr>
              <a:t>политики</a:t>
            </a:r>
            <a:r>
              <a:rPr lang="en-US" sz="2000" dirty="0">
                <a:solidFill>
                  <a:srgbClr val="6C49B7"/>
                </a:solidFill>
                <a:latin typeface="DM Sans Bold"/>
              </a:rPr>
              <a:t> и </a:t>
            </a:r>
            <a:r>
              <a:rPr lang="en-US" sz="2000" dirty="0" err="1">
                <a:solidFill>
                  <a:srgbClr val="6C49B7"/>
                </a:solidFill>
                <a:latin typeface="DM Sans Bold"/>
              </a:rPr>
              <a:t>воспитательной</a:t>
            </a:r>
            <a:r>
              <a:rPr lang="en-US" sz="2000" dirty="0">
                <a:solidFill>
                  <a:srgbClr val="6C49B7"/>
                </a:solidFill>
                <a:latin typeface="DM Sans Bold"/>
              </a:rPr>
              <a:t> </a:t>
            </a:r>
            <a:r>
              <a:rPr lang="en-US" sz="2000" dirty="0" err="1">
                <a:solidFill>
                  <a:srgbClr val="6C49B7"/>
                </a:solidFill>
                <a:latin typeface="DM Sans Bold"/>
              </a:rPr>
              <a:t>работы</a:t>
            </a:r>
            <a:r>
              <a:rPr lang="en-US" sz="2000" dirty="0">
                <a:solidFill>
                  <a:srgbClr val="6C49B7"/>
                </a:solidFill>
                <a:latin typeface="DM Sans Bold"/>
              </a:rPr>
              <a:t> в </a:t>
            </a:r>
            <a:r>
              <a:rPr lang="en-US" sz="2000" dirty="0" err="1">
                <a:solidFill>
                  <a:srgbClr val="6C49B7"/>
                </a:solidFill>
                <a:latin typeface="DM Sans Bold"/>
              </a:rPr>
              <a:t>университете</a:t>
            </a:r>
            <a:r>
              <a:rPr lang="en-US" sz="2000" dirty="0">
                <a:solidFill>
                  <a:srgbClr val="6C49B7"/>
                </a:solidFill>
                <a:latin typeface="DM Sans Bold"/>
              </a:rPr>
              <a:t>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65047" y="3246449"/>
            <a:ext cx="3678337" cy="1795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1"/>
              </a:lnSpc>
            </a:pPr>
            <a:r>
              <a:rPr lang="en-US" sz="2051" dirty="0" err="1">
                <a:solidFill>
                  <a:srgbClr val="0F0E0C"/>
                </a:solidFill>
                <a:latin typeface="DM Sans"/>
              </a:rPr>
              <a:t>Развитие</a:t>
            </a:r>
            <a:r>
              <a:rPr lang="en-US" sz="2051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51" dirty="0" err="1">
                <a:solidFill>
                  <a:srgbClr val="0F0E0C"/>
                </a:solidFill>
                <a:latin typeface="DM Sans"/>
              </a:rPr>
              <a:t>волонтерского</a:t>
            </a:r>
            <a:r>
              <a:rPr lang="en-US" sz="2051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51" dirty="0" err="1">
                <a:solidFill>
                  <a:srgbClr val="0F0E0C"/>
                </a:solidFill>
                <a:latin typeface="DM Sans"/>
              </a:rPr>
              <a:t>движения</a:t>
            </a:r>
            <a:r>
              <a:rPr lang="en-US" sz="2051" dirty="0">
                <a:solidFill>
                  <a:srgbClr val="0F0E0C"/>
                </a:solidFill>
                <a:latin typeface="DM Sans"/>
              </a:rPr>
              <a:t> в </a:t>
            </a:r>
            <a:r>
              <a:rPr lang="en-US" sz="2051" dirty="0" err="1">
                <a:solidFill>
                  <a:srgbClr val="0F0E0C"/>
                </a:solidFill>
                <a:latin typeface="DM Sans"/>
              </a:rPr>
              <a:t>Университете</a:t>
            </a:r>
            <a:r>
              <a:rPr lang="en-US" sz="2051" dirty="0">
                <a:solidFill>
                  <a:srgbClr val="0F0E0C"/>
                </a:solidFill>
                <a:latin typeface="DM Sans"/>
              </a:rPr>
              <a:t>, </a:t>
            </a:r>
            <a:r>
              <a:rPr lang="en-US" sz="2051" dirty="0" err="1">
                <a:solidFill>
                  <a:srgbClr val="0F0E0C"/>
                </a:solidFill>
                <a:latin typeface="DM Sans"/>
              </a:rPr>
              <a:t>продвижение</a:t>
            </a:r>
            <a:r>
              <a:rPr lang="en-US" sz="2051" dirty="0">
                <a:solidFill>
                  <a:srgbClr val="0F0E0C"/>
                </a:solidFill>
                <a:latin typeface="DM Sans"/>
              </a:rPr>
              <a:t> и </a:t>
            </a:r>
            <a:r>
              <a:rPr lang="en-US" sz="2051" dirty="0" err="1">
                <a:solidFill>
                  <a:srgbClr val="0F0E0C"/>
                </a:solidFill>
                <a:latin typeface="DM Sans"/>
              </a:rPr>
              <a:t>популяризация</a:t>
            </a:r>
            <a:r>
              <a:rPr lang="en-US" sz="2051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51" dirty="0" err="1">
                <a:solidFill>
                  <a:srgbClr val="0F0E0C"/>
                </a:solidFill>
                <a:latin typeface="DM Sans"/>
              </a:rPr>
              <a:t>волонтерских</a:t>
            </a:r>
            <a:r>
              <a:rPr lang="en-US" sz="2051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51" dirty="0" err="1">
                <a:solidFill>
                  <a:srgbClr val="0F0E0C"/>
                </a:solidFill>
                <a:latin typeface="DM Sans"/>
              </a:rPr>
              <a:t>ценностей</a:t>
            </a:r>
            <a:r>
              <a:rPr lang="en-US" sz="2051" dirty="0">
                <a:solidFill>
                  <a:srgbClr val="0F0E0C"/>
                </a:solidFill>
                <a:latin typeface="DM Sans"/>
              </a:rPr>
              <a:t>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208506" y="2654390"/>
            <a:ext cx="1791417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899"/>
              </a:lnSpc>
              <a:spcBef>
                <a:spcPct val="0"/>
              </a:spcBef>
            </a:pPr>
            <a:r>
              <a:rPr lang="en-US" sz="2999" dirty="0" err="1">
                <a:solidFill>
                  <a:srgbClr val="6C49B7"/>
                </a:solidFill>
                <a:latin typeface="DM Sans Bold"/>
              </a:rPr>
              <a:t>Задача</a:t>
            </a:r>
            <a:r>
              <a:rPr lang="en-US" sz="2999" dirty="0">
                <a:solidFill>
                  <a:srgbClr val="6C49B7"/>
                </a:solidFill>
                <a:latin typeface="DM Sans Bold"/>
              </a:rPr>
              <a:t> 1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65047" y="6116654"/>
            <a:ext cx="3575077" cy="3243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1"/>
              </a:lnSpc>
            </a:pPr>
            <a:r>
              <a:rPr lang="en-US" sz="2051" dirty="0" err="1">
                <a:solidFill>
                  <a:srgbClr val="0F0E0C"/>
                </a:solidFill>
                <a:latin typeface="DM Sans"/>
              </a:rPr>
              <a:t>Привлечь</a:t>
            </a:r>
            <a:r>
              <a:rPr lang="en-US" sz="2051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51" dirty="0" err="1">
                <a:solidFill>
                  <a:srgbClr val="0F0E0C"/>
                </a:solidFill>
                <a:latin typeface="DM Sans"/>
              </a:rPr>
              <a:t>волонтеров</a:t>
            </a:r>
            <a:r>
              <a:rPr lang="en-US" sz="2051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51" dirty="0" err="1">
                <a:solidFill>
                  <a:srgbClr val="0F0E0C"/>
                </a:solidFill>
                <a:latin typeface="DM Sans"/>
              </a:rPr>
              <a:t>в</a:t>
            </a:r>
            <a:r>
              <a:rPr lang="en-US" sz="2051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51" dirty="0" err="1">
                <a:solidFill>
                  <a:srgbClr val="0F0E0C"/>
                </a:solidFill>
                <a:latin typeface="DM Sans"/>
              </a:rPr>
              <a:t>подготовку</a:t>
            </a:r>
            <a:r>
              <a:rPr lang="en-US" sz="2051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51" dirty="0" err="1">
                <a:solidFill>
                  <a:srgbClr val="0F0E0C"/>
                </a:solidFill>
                <a:latin typeface="DM Sans"/>
              </a:rPr>
              <a:t>и</a:t>
            </a:r>
            <a:r>
              <a:rPr lang="en-US" sz="2051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51" dirty="0" err="1">
                <a:solidFill>
                  <a:srgbClr val="0F0E0C"/>
                </a:solidFill>
                <a:latin typeface="DM Sans"/>
              </a:rPr>
              <a:t>проведение</a:t>
            </a:r>
            <a:r>
              <a:rPr lang="en-US" sz="2051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51" dirty="0" err="1">
                <a:solidFill>
                  <a:srgbClr val="0F0E0C"/>
                </a:solidFill>
                <a:latin typeface="DM Sans"/>
              </a:rPr>
              <a:t>спортивных</a:t>
            </a:r>
            <a:r>
              <a:rPr lang="en-US" sz="2051" dirty="0">
                <a:solidFill>
                  <a:srgbClr val="0F0E0C"/>
                </a:solidFill>
                <a:latin typeface="DM Sans"/>
              </a:rPr>
              <a:t>, </a:t>
            </a:r>
            <a:r>
              <a:rPr lang="en-US" sz="2051" dirty="0" err="1">
                <a:solidFill>
                  <a:srgbClr val="0F0E0C"/>
                </a:solidFill>
                <a:latin typeface="DM Sans"/>
              </a:rPr>
              <a:t>культурных</a:t>
            </a:r>
            <a:r>
              <a:rPr lang="en-US" sz="2051" dirty="0">
                <a:solidFill>
                  <a:srgbClr val="0F0E0C"/>
                </a:solidFill>
                <a:latin typeface="DM Sans"/>
              </a:rPr>
              <a:t>, </a:t>
            </a:r>
            <a:r>
              <a:rPr lang="en-US" sz="2051" dirty="0" err="1">
                <a:solidFill>
                  <a:srgbClr val="0F0E0C"/>
                </a:solidFill>
                <a:latin typeface="DM Sans"/>
              </a:rPr>
              <a:t>экологических</a:t>
            </a:r>
            <a:r>
              <a:rPr lang="en-US" sz="2051" dirty="0">
                <a:solidFill>
                  <a:srgbClr val="0F0E0C"/>
                </a:solidFill>
                <a:latin typeface="DM Sans"/>
              </a:rPr>
              <a:t>, </a:t>
            </a:r>
            <a:r>
              <a:rPr lang="en-US" sz="2051" dirty="0" err="1">
                <a:solidFill>
                  <a:srgbClr val="0F0E0C"/>
                </a:solidFill>
                <a:latin typeface="DM Sans"/>
              </a:rPr>
              <a:t>социальных</a:t>
            </a:r>
            <a:r>
              <a:rPr lang="en-US" sz="2051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51" dirty="0" err="1">
                <a:solidFill>
                  <a:srgbClr val="0F0E0C"/>
                </a:solidFill>
                <a:latin typeface="DM Sans"/>
              </a:rPr>
              <a:t>мероприятий</a:t>
            </a:r>
            <a:r>
              <a:rPr lang="en-US" sz="2051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51" dirty="0" err="1">
                <a:solidFill>
                  <a:srgbClr val="0F0E0C"/>
                </a:solidFill>
                <a:latin typeface="DM Sans"/>
              </a:rPr>
              <a:t>и</a:t>
            </a:r>
            <a:r>
              <a:rPr lang="en-US" sz="2051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51" dirty="0" err="1">
                <a:solidFill>
                  <a:srgbClr val="0F0E0C"/>
                </a:solidFill>
                <a:latin typeface="DM Sans"/>
              </a:rPr>
              <a:t>проектов</a:t>
            </a:r>
            <a:r>
              <a:rPr lang="en-US" sz="2051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51" dirty="0" err="1">
                <a:solidFill>
                  <a:srgbClr val="0F0E0C"/>
                </a:solidFill>
                <a:latin typeface="DM Sans"/>
              </a:rPr>
              <a:t>городского</a:t>
            </a:r>
            <a:r>
              <a:rPr lang="en-US" sz="2051" dirty="0">
                <a:solidFill>
                  <a:srgbClr val="0F0E0C"/>
                </a:solidFill>
                <a:latin typeface="DM Sans"/>
              </a:rPr>
              <a:t>, </a:t>
            </a:r>
            <a:r>
              <a:rPr lang="en-US" sz="2051" dirty="0" err="1">
                <a:solidFill>
                  <a:srgbClr val="0F0E0C"/>
                </a:solidFill>
                <a:latin typeface="DM Sans"/>
              </a:rPr>
              <a:t>всероссийского</a:t>
            </a:r>
            <a:r>
              <a:rPr lang="en-US" sz="2051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51" dirty="0" err="1">
                <a:solidFill>
                  <a:srgbClr val="0F0E0C"/>
                </a:solidFill>
                <a:latin typeface="DM Sans"/>
              </a:rPr>
              <a:t>и</a:t>
            </a:r>
            <a:r>
              <a:rPr lang="en-US" sz="2051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51" dirty="0" err="1">
                <a:solidFill>
                  <a:srgbClr val="0F0E0C"/>
                </a:solidFill>
                <a:latin typeface="DM Sans"/>
              </a:rPr>
              <a:t>международного</a:t>
            </a:r>
            <a:r>
              <a:rPr lang="en-US" sz="2051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51" dirty="0" err="1">
                <a:solidFill>
                  <a:srgbClr val="0F0E0C"/>
                </a:solidFill>
                <a:latin typeface="DM Sans"/>
              </a:rPr>
              <a:t>уровней</a:t>
            </a:r>
            <a:r>
              <a:rPr lang="en-US" sz="2051" dirty="0">
                <a:solidFill>
                  <a:srgbClr val="0F0E0C"/>
                </a:solidFill>
                <a:latin typeface="DM Sans"/>
              </a:rPr>
              <a:t>.</a:t>
            </a:r>
          </a:p>
          <a:p>
            <a:pPr>
              <a:lnSpc>
                <a:spcPts val="2871"/>
              </a:lnSpc>
            </a:pPr>
            <a:endParaRPr lang="en-US" sz="2051" dirty="0">
              <a:solidFill>
                <a:srgbClr val="0F0E0C"/>
              </a:solidFill>
              <a:latin typeface="DM Sans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2156876" y="5437129"/>
            <a:ext cx="1791417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899"/>
              </a:lnSpc>
              <a:spcBef>
                <a:spcPct val="0"/>
              </a:spcBef>
            </a:pPr>
            <a:r>
              <a:rPr lang="en-US" sz="2999" dirty="0" err="1">
                <a:solidFill>
                  <a:srgbClr val="6C49B7"/>
                </a:solidFill>
                <a:latin typeface="DM Sans Bold"/>
              </a:rPr>
              <a:t>Задача</a:t>
            </a:r>
            <a:r>
              <a:rPr lang="en-US" sz="2999" dirty="0">
                <a:solidFill>
                  <a:srgbClr val="6C49B7"/>
                </a:solidFill>
                <a:latin typeface="DM Sans Bold"/>
              </a:rPr>
              <a:t> 3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105359" y="2740069"/>
            <a:ext cx="8009270" cy="1476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899"/>
              </a:lnSpc>
              <a:spcBef>
                <a:spcPct val="0"/>
              </a:spcBef>
            </a:pPr>
            <a:r>
              <a:rPr lang="en-US" sz="2999" dirty="0" err="1">
                <a:solidFill>
                  <a:srgbClr val="6C49B7"/>
                </a:solidFill>
                <a:latin typeface="DM Sans Bold"/>
              </a:rPr>
              <a:t>Главная</a:t>
            </a:r>
            <a:r>
              <a:rPr lang="en-US" sz="2999" dirty="0">
                <a:solidFill>
                  <a:srgbClr val="6C49B7"/>
                </a:solidFill>
                <a:latin typeface="DM Sans Bold"/>
              </a:rPr>
              <a:t> </a:t>
            </a:r>
            <a:r>
              <a:rPr lang="en-US" sz="2999" dirty="0" err="1">
                <a:solidFill>
                  <a:srgbClr val="6C49B7"/>
                </a:solidFill>
                <a:latin typeface="DM Sans Bold"/>
              </a:rPr>
              <a:t>цель</a:t>
            </a:r>
            <a:r>
              <a:rPr lang="en-US" sz="2999" dirty="0">
                <a:solidFill>
                  <a:srgbClr val="6C49B7"/>
                </a:solidFill>
                <a:latin typeface="DM Sans Bold"/>
              </a:rPr>
              <a:t> – </a:t>
            </a:r>
            <a:r>
              <a:rPr lang="en-US" sz="2999" dirty="0" err="1">
                <a:solidFill>
                  <a:srgbClr val="6C49B7"/>
                </a:solidFill>
                <a:latin typeface="DM Sans Bold"/>
              </a:rPr>
              <a:t>всестороннее</a:t>
            </a:r>
            <a:r>
              <a:rPr lang="en-US" sz="2999" dirty="0">
                <a:solidFill>
                  <a:srgbClr val="6C49B7"/>
                </a:solidFill>
                <a:latin typeface="DM Sans Bold"/>
              </a:rPr>
              <a:t> </a:t>
            </a:r>
            <a:r>
              <a:rPr lang="en-US" sz="2999" dirty="0" err="1">
                <a:solidFill>
                  <a:srgbClr val="6C49B7"/>
                </a:solidFill>
                <a:latin typeface="DM Sans Bold"/>
              </a:rPr>
              <a:t>развитие</a:t>
            </a:r>
            <a:r>
              <a:rPr lang="en-US" sz="2999" dirty="0">
                <a:solidFill>
                  <a:srgbClr val="6C49B7"/>
                </a:solidFill>
                <a:latin typeface="DM Sans Bold"/>
              </a:rPr>
              <a:t> </a:t>
            </a:r>
            <a:r>
              <a:rPr lang="en-US" sz="2999" dirty="0" err="1">
                <a:solidFill>
                  <a:srgbClr val="6C49B7"/>
                </a:solidFill>
                <a:latin typeface="DM Sans Bold"/>
              </a:rPr>
              <a:t>волонтеров</a:t>
            </a:r>
            <a:r>
              <a:rPr lang="en-US" sz="2999" dirty="0">
                <a:solidFill>
                  <a:srgbClr val="6C49B7"/>
                </a:solidFill>
                <a:latin typeface="DM Sans Bold"/>
              </a:rPr>
              <a:t> </a:t>
            </a:r>
            <a:r>
              <a:rPr lang="en-US" sz="2999" dirty="0" err="1">
                <a:solidFill>
                  <a:srgbClr val="6C49B7"/>
                </a:solidFill>
                <a:latin typeface="DM Sans Bold"/>
              </a:rPr>
              <a:t>через</a:t>
            </a:r>
            <a:r>
              <a:rPr lang="en-US" sz="2999" dirty="0">
                <a:solidFill>
                  <a:srgbClr val="6C49B7"/>
                </a:solidFill>
                <a:latin typeface="DM Sans Bold"/>
              </a:rPr>
              <a:t> </a:t>
            </a:r>
            <a:r>
              <a:rPr lang="en-US" sz="2999" dirty="0" err="1">
                <a:solidFill>
                  <a:srgbClr val="6C49B7"/>
                </a:solidFill>
                <a:latin typeface="DM Sans Bold"/>
              </a:rPr>
              <a:t>обучение</a:t>
            </a:r>
            <a:r>
              <a:rPr lang="en-US" sz="2999" dirty="0">
                <a:solidFill>
                  <a:srgbClr val="6C49B7"/>
                </a:solidFill>
                <a:latin typeface="DM Sans Bold"/>
              </a:rPr>
              <a:t> </a:t>
            </a:r>
            <a:r>
              <a:rPr lang="en-US" sz="2999" dirty="0" err="1">
                <a:solidFill>
                  <a:srgbClr val="6C49B7"/>
                </a:solidFill>
                <a:latin typeface="DM Sans Bold"/>
              </a:rPr>
              <a:t>лидерству</a:t>
            </a:r>
            <a:r>
              <a:rPr lang="en-US" sz="2999" dirty="0">
                <a:solidFill>
                  <a:srgbClr val="6C49B7"/>
                </a:solidFill>
                <a:latin typeface="DM Sans Bold"/>
              </a:rPr>
              <a:t> и </a:t>
            </a:r>
            <a:r>
              <a:rPr lang="en-US" sz="2999" dirty="0" err="1">
                <a:solidFill>
                  <a:srgbClr val="6C49B7"/>
                </a:solidFill>
                <a:latin typeface="DM Sans Bold"/>
              </a:rPr>
              <a:t>командной</a:t>
            </a:r>
            <a:r>
              <a:rPr lang="en-US" sz="2999" dirty="0">
                <a:solidFill>
                  <a:srgbClr val="6C49B7"/>
                </a:solidFill>
                <a:latin typeface="DM Sans Bold"/>
              </a:rPr>
              <a:t> </a:t>
            </a:r>
            <a:r>
              <a:rPr lang="en-US" sz="2999" dirty="0" err="1">
                <a:solidFill>
                  <a:srgbClr val="6C49B7"/>
                </a:solidFill>
                <a:latin typeface="DM Sans Bold"/>
              </a:rPr>
              <a:t>работе</a:t>
            </a:r>
            <a:r>
              <a:rPr lang="en-US" sz="2999" dirty="0">
                <a:solidFill>
                  <a:srgbClr val="6C49B7"/>
                </a:solidFill>
                <a:latin typeface="DM Sans Bold"/>
              </a:rPr>
              <a:t> </a:t>
            </a:r>
            <a:r>
              <a:rPr lang="en-US" sz="2999" dirty="0" err="1">
                <a:solidFill>
                  <a:srgbClr val="6C49B7"/>
                </a:solidFill>
                <a:latin typeface="DM Sans Bold"/>
              </a:rPr>
              <a:t>над</a:t>
            </a:r>
            <a:r>
              <a:rPr lang="en-US" sz="2999" dirty="0">
                <a:solidFill>
                  <a:srgbClr val="6C49B7"/>
                </a:solidFill>
                <a:latin typeface="DM Sans Bold"/>
              </a:rPr>
              <a:t> </a:t>
            </a:r>
            <a:r>
              <a:rPr lang="en-US" sz="2999" dirty="0" err="1">
                <a:solidFill>
                  <a:srgbClr val="6C49B7"/>
                </a:solidFill>
                <a:latin typeface="DM Sans Bold"/>
              </a:rPr>
              <a:t>проектами</a:t>
            </a:r>
            <a:endParaRPr lang="en-US" sz="2999" dirty="0">
              <a:solidFill>
                <a:srgbClr val="6C49B7"/>
              </a:solidFill>
              <a:latin typeface="DM Sans Bold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128763" y="389284"/>
            <a:ext cx="6875761" cy="4234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81"/>
              </a:lnSpc>
              <a:spcBef>
                <a:spcPct val="0"/>
              </a:spcBef>
            </a:pPr>
            <a:r>
              <a:rPr lang="en-US" sz="2486" spc="24" dirty="0" err="1">
                <a:solidFill>
                  <a:srgbClr val="000000"/>
                </a:solidFill>
                <a:latin typeface="DM Sans"/>
              </a:rPr>
              <a:t>Деятельность</a:t>
            </a:r>
            <a:r>
              <a:rPr lang="en-US" sz="2486" spc="24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486" spc="24" dirty="0" err="1">
                <a:solidFill>
                  <a:srgbClr val="000000"/>
                </a:solidFill>
                <a:latin typeface="DM Sans"/>
              </a:rPr>
              <a:t>участника</a:t>
            </a:r>
            <a:r>
              <a:rPr lang="en-US" sz="2486" spc="24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486" spc="24" dirty="0" err="1">
                <a:solidFill>
                  <a:srgbClr val="000000"/>
                </a:solidFill>
                <a:latin typeface="DM Sans"/>
              </a:rPr>
              <a:t>конкурса</a:t>
            </a:r>
            <a:r>
              <a:rPr lang="en-US" sz="2486" spc="24" dirty="0">
                <a:solidFill>
                  <a:srgbClr val="000000"/>
                </a:solidFill>
                <a:latin typeface="DM Sans"/>
              </a:rPr>
              <a:t> в </a:t>
            </a:r>
            <a:r>
              <a:rPr lang="en-US" sz="2486" spc="24" dirty="0" err="1">
                <a:solidFill>
                  <a:srgbClr val="000000"/>
                </a:solidFill>
                <a:latin typeface="DM Sans"/>
              </a:rPr>
              <a:t>регионе</a:t>
            </a:r>
            <a:endParaRPr lang="en-US" sz="2486" spc="24" dirty="0">
              <a:solidFill>
                <a:srgbClr val="000000"/>
              </a:solidFill>
              <a:latin typeface="DM Sans"/>
            </a:endParaRPr>
          </a:p>
        </p:txBody>
      </p:sp>
      <p:grpSp>
        <p:nvGrpSpPr>
          <p:cNvPr id="38" name="Group 38"/>
          <p:cNvGrpSpPr/>
          <p:nvPr/>
        </p:nvGrpSpPr>
        <p:grpSpPr>
          <a:xfrm>
            <a:off x="5100549" y="7630838"/>
            <a:ext cx="3814622" cy="1627462"/>
            <a:chOff x="0" y="0"/>
            <a:chExt cx="25224148" cy="10761577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25224147" cy="10761577"/>
            </a:xfrm>
            <a:custGeom>
              <a:avLst/>
              <a:gdLst/>
              <a:ahLst/>
              <a:cxnLst/>
              <a:rect l="l" t="t" r="r" b="b"/>
              <a:pathLst>
                <a:path w="25224147" h="10761577">
                  <a:moveTo>
                    <a:pt x="0" y="0"/>
                  </a:moveTo>
                  <a:lnTo>
                    <a:pt x="0" y="10761577"/>
                  </a:lnTo>
                  <a:lnTo>
                    <a:pt x="25224147" y="10761577"/>
                  </a:lnTo>
                  <a:lnTo>
                    <a:pt x="25224147" y="0"/>
                  </a:lnTo>
                  <a:lnTo>
                    <a:pt x="0" y="0"/>
                  </a:lnTo>
                  <a:close/>
                  <a:moveTo>
                    <a:pt x="25163188" y="10700617"/>
                  </a:moveTo>
                  <a:lnTo>
                    <a:pt x="59690" y="10700617"/>
                  </a:lnTo>
                  <a:lnTo>
                    <a:pt x="59690" y="59690"/>
                  </a:lnTo>
                  <a:lnTo>
                    <a:pt x="25163188" y="59690"/>
                  </a:lnTo>
                  <a:lnTo>
                    <a:pt x="25163188" y="10700617"/>
                  </a:lnTo>
                  <a:close/>
                </a:path>
              </a:pathLst>
            </a:custGeom>
            <a:solidFill>
              <a:srgbClr val="6C49B7"/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5100549" y="6976360"/>
            <a:ext cx="3814622" cy="654478"/>
            <a:chOff x="0" y="0"/>
            <a:chExt cx="25224148" cy="4327726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25224147" cy="4327727"/>
            </a:xfrm>
            <a:custGeom>
              <a:avLst/>
              <a:gdLst/>
              <a:ahLst/>
              <a:cxnLst/>
              <a:rect l="l" t="t" r="r" b="b"/>
              <a:pathLst>
                <a:path w="25224147" h="4327727">
                  <a:moveTo>
                    <a:pt x="0" y="0"/>
                  </a:moveTo>
                  <a:lnTo>
                    <a:pt x="0" y="4327727"/>
                  </a:lnTo>
                  <a:lnTo>
                    <a:pt x="25224147" y="4327727"/>
                  </a:lnTo>
                  <a:lnTo>
                    <a:pt x="25224147" y="0"/>
                  </a:lnTo>
                  <a:lnTo>
                    <a:pt x="0" y="0"/>
                  </a:lnTo>
                  <a:close/>
                  <a:moveTo>
                    <a:pt x="25163188" y="4266766"/>
                  </a:moveTo>
                  <a:lnTo>
                    <a:pt x="59690" y="4266766"/>
                  </a:lnTo>
                  <a:lnTo>
                    <a:pt x="59690" y="59690"/>
                  </a:lnTo>
                  <a:lnTo>
                    <a:pt x="25163188" y="59690"/>
                  </a:lnTo>
                  <a:lnTo>
                    <a:pt x="25163188" y="4266766"/>
                  </a:lnTo>
                  <a:close/>
                </a:path>
              </a:pathLst>
            </a:custGeom>
            <a:solidFill>
              <a:srgbClr val="6C49B7"/>
            </a:solidFill>
          </p:spPr>
        </p:sp>
      </p:grpSp>
      <p:sp>
        <p:nvSpPr>
          <p:cNvPr id="42" name="TextBox 42"/>
          <p:cNvSpPr txBox="1"/>
          <p:nvPr/>
        </p:nvSpPr>
        <p:spPr>
          <a:xfrm>
            <a:off x="5236834" y="7719377"/>
            <a:ext cx="3575077" cy="2157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1"/>
              </a:lnSpc>
            </a:pPr>
            <a:r>
              <a:rPr lang="en-US" sz="2051" dirty="0" err="1">
                <a:solidFill>
                  <a:srgbClr val="0F0E0C"/>
                </a:solidFill>
                <a:latin typeface="DM Sans"/>
              </a:rPr>
              <a:t>Создать</a:t>
            </a:r>
            <a:r>
              <a:rPr lang="en-US" sz="2051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51" dirty="0" err="1">
                <a:solidFill>
                  <a:srgbClr val="0F0E0C"/>
                </a:solidFill>
                <a:latin typeface="DM Sans"/>
              </a:rPr>
              <a:t>условия</a:t>
            </a:r>
            <a:r>
              <a:rPr lang="en-US" sz="2051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51" dirty="0" err="1">
                <a:solidFill>
                  <a:srgbClr val="0F0E0C"/>
                </a:solidFill>
                <a:latin typeface="DM Sans"/>
              </a:rPr>
              <a:t>для</a:t>
            </a:r>
            <a:r>
              <a:rPr lang="en-US" sz="2051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51" dirty="0" err="1">
                <a:solidFill>
                  <a:srgbClr val="0F0E0C"/>
                </a:solidFill>
                <a:latin typeface="DM Sans"/>
              </a:rPr>
              <a:t>повышения</a:t>
            </a:r>
            <a:r>
              <a:rPr lang="en-US" sz="2051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51" dirty="0" err="1">
                <a:solidFill>
                  <a:srgbClr val="0F0E0C"/>
                </a:solidFill>
                <a:latin typeface="DM Sans"/>
              </a:rPr>
              <a:t>личных</a:t>
            </a:r>
            <a:r>
              <a:rPr lang="en-US" sz="2051" dirty="0">
                <a:solidFill>
                  <a:srgbClr val="0F0E0C"/>
                </a:solidFill>
                <a:latin typeface="DM Sans"/>
              </a:rPr>
              <a:t> и </a:t>
            </a:r>
            <a:r>
              <a:rPr lang="en-US" sz="2051" dirty="0" err="1">
                <a:solidFill>
                  <a:srgbClr val="0F0E0C"/>
                </a:solidFill>
                <a:latin typeface="DM Sans"/>
              </a:rPr>
              <a:t>профессиональных</a:t>
            </a:r>
            <a:r>
              <a:rPr lang="en-US" sz="2051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51" dirty="0" err="1">
                <a:solidFill>
                  <a:srgbClr val="0F0E0C"/>
                </a:solidFill>
                <a:latin typeface="DM Sans"/>
              </a:rPr>
              <a:t>компетенций</a:t>
            </a:r>
            <a:r>
              <a:rPr lang="en-US" sz="2051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51" dirty="0" err="1">
                <a:solidFill>
                  <a:srgbClr val="0F0E0C"/>
                </a:solidFill>
                <a:latin typeface="DM Sans"/>
              </a:rPr>
              <a:t>волонтеров</a:t>
            </a:r>
            <a:r>
              <a:rPr lang="en-US" sz="2051" dirty="0">
                <a:solidFill>
                  <a:srgbClr val="0F0E0C"/>
                </a:solidFill>
                <a:latin typeface="DM Sans"/>
              </a:rPr>
              <a:t>.</a:t>
            </a:r>
          </a:p>
          <a:p>
            <a:pPr>
              <a:lnSpc>
                <a:spcPts val="2871"/>
              </a:lnSpc>
            </a:pPr>
            <a:endParaRPr lang="en-US" sz="2051" dirty="0">
              <a:solidFill>
                <a:srgbClr val="0F0E0C"/>
              </a:solidFill>
              <a:latin typeface="DM Sans"/>
            </a:endParaRPr>
          </a:p>
          <a:p>
            <a:pPr>
              <a:lnSpc>
                <a:spcPts val="2871"/>
              </a:lnSpc>
            </a:pPr>
            <a:endParaRPr lang="en-US" sz="2051" dirty="0">
              <a:solidFill>
                <a:srgbClr val="0F0E0C"/>
              </a:solidFill>
              <a:latin typeface="DM Sans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6213107" y="7079751"/>
            <a:ext cx="1791417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899"/>
              </a:lnSpc>
              <a:spcBef>
                <a:spcPct val="0"/>
              </a:spcBef>
            </a:pPr>
            <a:r>
              <a:rPr lang="en-US" sz="2999" dirty="0" err="1">
                <a:solidFill>
                  <a:srgbClr val="6C49B7"/>
                </a:solidFill>
                <a:latin typeface="DM Sans Bold"/>
              </a:rPr>
              <a:t>Задача</a:t>
            </a:r>
            <a:r>
              <a:rPr lang="en-US" sz="2999" dirty="0">
                <a:solidFill>
                  <a:srgbClr val="6C49B7"/>
                </a:solidFill>
                <a:latin typeface="DM Sans Bold"/>
              </a:rPr>
              <a:t> 4</a:t>
            </a:r>
          </a:p>
        </p:txBody>
      </p:sp>
      <p:grpSp>
        <p:nvGrpSpPr>
          <p:cNvPr id="44" name="Group 14">
            <a:extLst>
              <a:ext uri="{FF2B5EF4-FFF2-40B4-BE49-F238E27FC236}">
                <a16:creationId xmlns:a16="http://schemas.microsoft.com/office/drawing/2014/main" id="{F55937A0-E06E-4161-8771-B5FFF9F96668}"/>
              </a:ext>
            </a:extLst>
          </p:cNvPr>
          <p:cNvGrpSpPr/>
          <p:nvPr/>
        </p:nvGrpSpPr>
        <p:grpSpPr>
          <a:xfrm>
            <a:off x="9119328" y="7690212"/>
            <a:ext cx="5448269" cy="1557597"/>
            <a:chOff x="0" y="0"/>
            <a:chExt cx="7145966" cy="2278485"/>
          </a:xfrm>
        </p:grpSpPr>
        <p:pic>
          <p:nvPicPr>
            <p:cNvPr id="45" name="Picture 15">
              <a:extLst>
                <a:ext uri="{FF2B5EF4-FFF2-40B4-BE49-F238E27FC236}">
                  <a16:creationId xmlns:a16="http://schemas.microsoft.com/office/drawing/2014/main" id="{B99815D5-C514-42D1-A53B-DD66BB7F4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238" b="238"/>
            <a:stretch>
              <a:fillRect/>
            </a:stretch>
          </p:blipFill>
          <p:spPr>
            <a:xfrm>
              <a:off x="0" y="0"/>
              <a:ext cx="2294138" cy="2278485"/>
            </a:xfrm>
            <a:prstGeom prst="rect">
              <a:avLst/>
            </a:prstGeom>
          </p:spPr>
        </p:pic>
        <p:pic>
          <p:nvPicPr>
            <p:cNvPr id="46" name="Picture 16">
              <a:extLst>
                <a:ext uri="{FF2B5EF4-FFF2-40B4-BE49-F238E27FC236}">
                  <a16:creationId xmlns:a16="http://schemas.microsoft.com/office/drawing/2014/main" id="{6AF87186-62DA-47A9-821E-6E71198FB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270" r="270"/>
            <a:stretch>
              <a:fillRect/>
            </a:stretch>
          </p:blipFill>
          <p:spPr>
            <a:xfrm>
              <a:off x="2425914" y="0"/>
              <a:ext cx="2294138" cy="2278485"/>
            </a:xfrm>
            <a:prstGeom prst="rect">
              <a:avLst/>
            </a:prstGeom>
          </p:spPr>
        </p:pic>
        <p:pic>
          <p:nvPicPr>
            <p:cNvPr id="47" name="Picture 17">
              <a:extLst>
                <a:ext uri="{FF2B5EF4-FFF2-40B4-BE49-F238E27FC236}">
                  <a16:creationId xmlns:a16="http://schemas.microsoft.com/office/drawing/2014/main" id="{0362FC26-39E7-4A68-9D57-06ADCDAB7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32" b="32"/>
            <a:stretch>
              <a:fillRect/>
            </a:stretch>
          </p:blipFill>
          <p:spPr>
            <a:xfrm>
              <a:off x="4851828" y="0"/>
              <a:ext cx="2294138" cy="2278485"/>
            </a:xfrm>
            <a:prstGeom prst="rect">
              <a:avLst/>
            </a:prstGeom>
          </p:spPr>
        </p:pic>
      </p:grpSp>
      <p:grpSp>
        <p:nvGrpSpPr>
          <p:cNvPr id="48" name="Group 14">
            <a:extLst>
              <a:ext uri="{FF2B5EF4-FFF2-40B4-BE49-F238E27FC236}">
                <a16:creationId xmlns:a16="http://schemas.microsoft.com/office/drawing/2014/main" id="{29F42DE8-FB8C-4783-AFAD-32FF17427C09}"/>
              </a:ext>
            </a:extLst>
          </p:cNvPr>
          <p:cNvGrpSpPr/>
          <p:nvPr/>
        </p:nvGrpSpPr>
        <p:grpSpPr>
          <a:xfrm>
            <a:off x="14668067" y="7685631"/>
            <a:ext cx="3538808" cy="1557596"/>
            <a:chOff x="5403014" y="0"/>
            <a:chExt cx="5276013" cy="2379992"/>
          </a:xfrm>
        </p:grpSpPr>
        <p:pic>
          <p:nvPicPr>
            <p:cNvPr id="51" name="Picture 17">
              <a:extLst>
                <a:ext uri="{FF2B5EF4-FFF2-40B4-BE49-F238E27FC236}">
                  <a16:creationId xmlns:a16="http://schemas.microsoft.com/office/drawing/2014/main" id="{7DE42ED4-C95E-48A9-9683-8045B000E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184" t="140" r="84"/>
            <a:stretch>
              <a:fillRect/>
            </a:stretch>
          </p:blipFill>
          <p:spPr>
            <a:xfrm>
              <a:off x="5403014" y="0"/>
              <a:ext cx="2574507" cy="2379992"/>
            </a:xfrm>
            <a:prstGeom prst="rect">
              <a:avLst/>
            </a:prstGeom>
          </p:spPr>
        </p:pic>
        <p:pic>
          <p:nvPicPr>
            <p:cNvPr id="52" name="Picture 18">
              <a:extLst>
                <a:ext uri="{FF2B5EF4-FFF2-40B4-BE49-F238E27FC236}">
                  <a16:creationId xmlns:a16="http://schemas.microsoft.com/office/drawing/2014/main" id="{603D127F-2E38-44C5-AAF2-BC07B1F50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13" r="13"/>
            <a:stretch>
              <a:fillRect/>
            </a:stretch>
          </p:blipFill>
          <p:spPr>
            <a:xfrm>
              <a:off x="8104520" y="0"/>
              <a:ext cx="2574507" cy="2379992"/>
            </a:xfrm>
            <a:prstGeom prst="rect">
              <a:avLst/>
            </a:prstGeom>
          </p:spPr>
        </p:pic>
      </p:grpSp>
      <p:sp>
        <p:nvSpPr>
          <p:cNvPr id="14" name="TextBox 37">
            <a:extLst>
              <a:ext uri="{FF2B5EF4-FFF2-40B4-BE49-F238E27FC236}">
                <a16:creationId xmlns:a16="http://schemas.microsoft.com/office/drawing/2014/main" id="{EB9F57B8-B21E-454A-92DA-7E76C2797B72}"/>
              </a:ext>
            </a:extLst>
          </p:cNvPr>
          <p:cNvSpPr txBox="1"/>
          <p:nvPr/>
        </p:nvSpPr>
        <p:spPr>
          <a:xfrm>
            <a:off x="1075673" y="9587524"/>
            <a:ext cx="16494308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Всероссийский конкурс на выбор сертифицированных центров привлечения и отбора </a:t>
            </a:r>
          </a:p>
          <a:p>
            <a:pPr>
              <a:spcBef>
                <a:spcPct val="0"/>
              </a:spcBef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кандидатов в волонтеры Всемирных Игр Дружбы 2024 года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128763" y="1028700"/>
            <a:ext cx="16024508" cy="1224897"/>
            <a:chOff x="0" y="0"/>
            <a:chExt cx="21366010" cy="1633196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1366010" cy="1633196"/>
              <a:chOff x="0" y="0"/>
              <a:chExt cx="105961880" cy="809961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05961879" cy="8099616"/>
              </a:xfrm>
              <a:custGeom>
                <a:avLst/>
                <a:gdLst/>
                <a:ahLst/>
                <a:cxnLst/>
                <a:rect l="l" t="t" r="r" b="b"/>
                <a:pathLst>
                  <a:path w="105961879" h="8099616">
                    <a:moveTo>
                      <a:pt x="0" y="0"/>
                    </a:moveTo>
                    <a:lnTo>
                      <a:pt x="0" y="8099616"/>
                    </a:lnTo>
                    <a:lnTo>
                      <a:pt x="105961879" y="8099616"/>
                    </a:lnTo>
                    <a:lnTo>
                      <a:pt x="105961879" y="0"/>
                    </a:lnTo>
                    <a:lnTo>
                      <a:pt x="0" y="0"/>
                    </a:lnTo>
                    <a:close/>
                    <a:moveTo>
                      <a:pt x="105900922" y="8038656"/>
                    </a:moveTo>
                    <a:lnTo>
                      <a:pt x="59690" y="8038656"/>
                    </a:lnTo>
                    <a:lnTo>
                      <a:pt x="59690" y="59690"/>
                    </a:lnTo>
                    <a:lnTo>
                      <a:pt x="105900922" y="59690"/>
                    </a:lnTo>
                    <a:lnTo>
                      <a:pt x="105900922" y="8038656"/>
                    </a:lnTo>
                    <a:close/>
                  </a:path>
                </a:pathLst>
              </a:custGeom>
              <a:solidFill>
                <a:srgbClr val="6C49B7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2019884" y="443763"/>
              <a:ext cx="17308795" cy="667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  <a:spcBef>
                  <a:spcPct val="0"/>
                </a:spcBef>
              </a:pPr>
              <a:r>
                <a:rPr lang="en-US" sz="3600" dirty="0" err="1">
                  <a:solidFill>
                    <a:srgbClr val="6C49B7"/>
                  </a:solidFill>
                  <a:latin typeface="DM Sans Bold"/>
                </a:rPr>
                <a:t>История</a:t>
              </a:r>
              <a:r>
                <a:rPr lang="en-US" sz="3600" dirty="0">
                  <a:solidFill>
                    <a:srgbClr val="6C49B7"/>
                  </a:solidFill>
                  <a:latin typeface="DM Sans Bold"/>
                </a:rPr>
                <a:t> </a:t>
              </a:r>
              <a:r>
                <a:rPr lang="en-US" sz="3600" dirty="0" err="1">
                  <a:solidFill>
                    <a:srgbClr val="6C49B7"/>
                  </a:solidFill>
                  <a:latin typeface="DM Sans Bold"/>
                </a:rPr>
                <a:t>деятельности</a:t>
              </a:r>
              <a:endParaRPr lang="en-US" sz="3600" dirty="0">
                <a:solidFill>
                  <a:srgbClr val="6C49B7"/>
                </a:solidFill>
                <a:latin typeface="DM Sans Bold"/>
              </a:endParaRPr>
            </a:p>
          </p:txBody>
        </p:sp>
      </p:grpSp>
      <p:sp>
        <p:nvSpPr>
          <p:cNvPr id="11" name="AutoShape 11"/>
          <p:cNvSpPr/>
          <p:nvPr/>
        </p:nvSpPr>
        <p:spPr>
          <a:xfrm>
            <a:off x="0" y="9457618"/>
            <a:ext cx="18288000" cy="9525"/>
          </a:xfrm>
          <a:prstGeom prst="rect">
            <a:avLst/>
          </a:prstGeom>
          <a:solidFill>
            <a:srgbClr val="6C49B7"/>
          </a:solidFill>
        </p:spPr>
      </p:sp>
      <p:sp>
        <p:nvSpPr>
          <p:cNvPr id="12" name="AutoShape 12"/>
          <p:cNvSpPr/>
          <p:nvPr/>
        </p:nvSpPr>
        <p:spPr>
          <a:xfrm>
            <a:off x="896846" y="9467143"/>
            <a:ext cx="9525" cy="829382"/>
          </a:xfrm>
          <a:prstGeom prst="rect">
            <a:avLst/>
          </a:prstGeom>
          <a:solidFill>
            <a:srgbClr val="6C49B7"/>
          </a:solidFill>
        </p:spPr>
      </p:sp>
      <p:sp>
        <p:nvSpPr>
          <p:cNvPr id="13" name="AutoShape 13"/>
          <p:cNvSpPr/>
          <p:nvPr/>
        </p:nvSpPr>
        <p:spPr>
          <a:xfrm>
            <a:off x="17391154" y="9476668"/>
            <a:ext cx="9525" cy="819857"/>
          </a:xfrm>
          <a:prstGeom prst="rect">
            <a:avLst/>
          </a:prstGeom>
          <a:solidFill>
            <a:srgbClr val="6C49B7"/>
          </a:solidFill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5585" y="9551066"/>
            <a:ext cx="652011" cy="652011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7586546" y="9727847"/>
            <a:ext cx="518725" cy="346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en-US" sz="2399" spc="23">
                <a:solidFill>
                  <a:srgbClr val="6C49B7"/>
                </a:solidFill>
                <a:latin typeface="Telegraf Bold Bold"/>
              </a:rPr>
              <a:t>03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28763" y="365266"/>
            <a:ext cx="6946125" cy="4234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81"/>
              </a:lnSpc>
              <a:spcBef>
                <a:spcPct val="0"/>
              </a:spcBef>
            </a:pPr>
            <a:r>
              <a:rPr lang="en-US" sz="2486" spc="24" dirty="0" err="1">
                <a:solidFill>
                  <a:srgbClr val="000000"/>
                </a:solidFill>
                <a:latin typeface="DM Sans"/>
              </a:rPr>
              <a:t>Деятельность</a:t>
            </a:r>
            <a:r>
              <a:rPr lang="en-US" sz="2486" spc="24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486" spc="24" dirty="0" err="1">
                <a:solidFill>
                  <a:srgbClr val="000000"/>
                </a:solidFill>
                <a:latin typeface="DM Sans"/>
              </a:rPr>
              <a:t>участника</a:t>
            </a:r>
            <a:r>
              <a:rPr lang="en-US" sz="2486" spc="24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486" spc="24" dirty="0" err="1">
                <a:solidFill>
                  <a:srgbClr val="000000"/>
                </a:solidFill>
                <a:latin typeface="DM Sans"/>
              </a:rPr>
              <a:t>конкурса</a:t>
            </a:r>
            <a:r>
              <a:rPr lang="en-US" sz="2486" spc="24" dirty="0">
                <a:solidFill>
                  <a:srgbClr val="000000"/>
                </a:solidFill>
                <a:latin typeface="DM Sans"/>
              </a:rPr>
              <a:t> в </a:t>
            </a:r>
            <a:r>
              <a:rPr lang="en-US" sz="2486" spc="24" dirty="0" err="1">
                <a:solidFill>
                  <a:srgbClr val="000000"/>
                </a:solidFill>
                <a:latin typeface="DM Sans"/>
              </a:rPr>
              <a:t>регионе</a:t>
            </a:r>
            <a:endParaRPr lang="en-US" sz="2486" spc="24" dirty="0">
              <a:solidFill>
                <a:srgbClr val="000000"/>
              </a:solidFill>
              <a:latin typeface="DM Sans"/>
            </a:endParaRPr>
          </a:p>
        </p:txBody>
      </p:sp>
      <p:sp>
        <p:nvSpPr>
          <p:cNvPr id="80" name="object 5">
            <a:extLst>
              <a:ext uri="{FF2B5EF4-FFF2-40B4-BE49-F238E27FC236}">
                <a16:creationId xmlns:a16="http://schemas.microsoft.com/office/drawing/2014/main" id="{C54B6D5E-0833-4ED3-8066-D4F18F5D1288}"/>
              </a:ext>
            </a:extLst>
          </p:cNvPr>
          <p:cNvSpPr txBox="1"/>
          <p:nvPr/>
        </p:nvSpPr>
        <p:spPr>
          <a:xfrm>
            <a:off x="2121140" y="5858039"/>
            <a:ext cx="2121675" cy="86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5880" algn="ctr">
              <a:lnSpc>
                <a:spcPct val="118300"/>
              </a:lnSpc>
              <a:spcBef>
                <a:spcPts val="100"/>
              </a:spcBef>
            </a:pPr>
            <a:r>
              <a:rPr lang="ru-RU" sz="1200" b="1" spc="-5" dirty="0">
                <a:latin typeface="Arial"/>
                <a:cs typeface="Arial"/>
              </a:rPr>
              <a:t>Создание Центра социальных инициатив – будущего Волонтерского центра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1" name="object 6">
            <a:extLst>
              <a:ext uri="{FF2B5EF4-FFF2-40B4-BE49-F238E27FC236}">
                <a16:creationId xmlns:a16="http://schemas.microsoft.com/office/drawing/2014/main" id="{272ACF5E-727F-4948-B462-F40299E2A64C}"/>
              </a:ext>
            </a:extLst>
          </p:cNvPr>
          <p:cNvSpPr txBox="1"/>
          <p:nvPr/>
        </p:nvSpPr>
        <p:spPr>
          <a:xfrm>
            <a:off x="2813946" y="3886949"/>
            <a:ext cx="79098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20</a:t>
            </a:r>
            <a:r>
              <a:rPr lang="ru-RU" sz="2400" b="1" dirty="0">
                <a:latin typeface="Arial"/>
                <a:cs typeface="Arial"/>
              </a:rPr>
              <a:t>14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3" name="object 8">
            <a:extLst>
              <a:ext uri="{FF2B5EF4-FFF2-40B4-BE49-F238E27FC236}">
                <a16:creationId xmlns:a16="http://schemas.microsoft.com/office/drawing/2014/main" id="{1E8DBAA2-34FC-46C8-A848-68C9F41E983B}"/>
              </a:ext>
            </a:extLst>
          </p:cNvPr>
          <p:cNvSpPr/>
          <p:nvPr/>
        </p:nvSpPr>
        <p:spPr>
          <a:xfrm>
            <a:off x="3026496" y="4338731"/>
            <a:ext cx="310965" cy="1465930"/>
          </a:xfrm>
          <a:custGeom>
            <a:avLst/>
            <a:gdLst/>
            <a:ahLst/>
            <a:cxnLst/>
            <a:rect l="l" t="t" r="r" b="b"/>
            <a:pathLst>
              <a:path w="254635" h="1196339">
                <a:moveTo>
                  <a:pt x="146062" y="1048169"/>
                </a:moveTo>
                <a:lnTo>
                  <a:pt x="144564" y="1040752"/>
                </a:lnTo>
                <a:lnTo>
                  <a:pt x="140474" y="1034694"/>
                </a:lnTo>
                <a:lnTo>
                  <a:pt x="134429" y="1030617"/>
                </a:lnTo>
                <a:lnTo>
                  <a:pt x="127012" y="1029119"/>
                </a:lnTo>
                <a:lnTo>
                  <a:pt x="119595" y="1030617"/>
                </a:lnTo>
                <a:lnTo>
                  <a:pt x="113538" y="1034694"/>
                </a:lnTo>
                <a:lnTo>
                  <a:pt x="109461" y="1040752"/>
                </a:lnTo>
                <a:lnTo>
                  <a:pt x="107962" y="1048207"/>
                </a:lnTo>
                <a:lnTo>
                  <a:pt x="109461" y="1055624"/>
                </a:lnTo>
                <a:lnTo>
                  <a:pt x="113538" y="1061681"/>
                </a:lnTo>
                <a:lnTo>
                  <a:pt x="119595" y="1065758"/>
                </a:lnTo>
                <a:lnTo>
                  <a:pt x="127012" y="1067257"/>
                </a:lnTo>
                <a:lnTo>
                  <a:pt x="134429" y="1065758"/>
                </a:lnTo>
                <a:lnTo>
                  <a:pt x="140474" y="1061681"/>
                </a:lnTo>
                <a:lnTo>
                  <a:pt x="144564" y="1055624"/>
                </a:lnTo>
                <a:lnTo>
                  <a:pt x="146062" y="1048169"/>
                </a:lnTo>
                <a:close/>
              </a:path>
              <a:path w="254635" h="1196339">
                <a:moveTo>
                  <a:pt x="146062" y="933831"/>
                </a:moveTo>
                <a:lnTo>
                  <a:pt x="144564" y="926414"/>
                </a:lnTo>
                <a:lnTo>
                  <a:pt x="140474" y="920356"/>
                </a:lnTo>
                <a:lnTo>
                  <a:pt x="134429" y="916279"/>
                </a:lnTo>
                <a:lnTo>
                  <a:pt x="127012" y="914781"/>
                </a:lnTo>
                <a:lnTo>
                  <a:pt x="119595" y="916279"/>
                </a:lnTo>
                <a:lnTo>
                  <a:pt x="113538" y="920356"/>
                </a:lnTo>
                <a:lnTo>
                  <a:pt x="109461" y="926414"/>
                </a:lnTo>
                <a:lnTo>
                  <a:pt x="107962" y="933869"/>
                </a:lnTo>
                <a:lnTo>
                  <a:pt x="109461" y="941285"/>
                </a:lnTo>
                <a:lnTo>
                  <a:pt x="113538" y="947343"/>
                </a:lnTo>
                <a:lnTo>
                  <a:pt x="119595" y="951420"/>
                </a:lnTo>
                <a:lnTo>
                  <a:pt x="127012" y="952919"/>
                </a:lnTo>
                <a:lnTo>
                  <a:pt x="134429" y="951420"/>
                </a:lnTo>
                <a:lnTo>
                  <a:pt x="140474" y="947343"/>
                </a:lnTo>
                <a:lnTo>
                  <a:pt x="144564" y="941285"/>
                </a:lnTo>
                <a:lnTo>
                  <a:pt x="146062" y="933831"/>
                </a:lnTo>
                <a:close/>
              </a:path>
              <a:path w="254635" h="1196339">
                <a:moveTo>
                  <a:pt x="146062" y="819492"/>
                </a:moveTo>
                <a:lnTo>
                  <a:pt x="144564" y="812076"/>
                </a:lnTo>
                <a:lnTo>
                  <a:pt x="140474" y="806018"/>
                </a:lnTo>
                <a:lnTo>
                  <a:pt x="134429" y="801941"/>
                </a:lnTo>
                <a:lnTo>
                  <a:pt x="127012" y="800442"/>
                </a:lnTo>
                <a:lnTo>
                  <a:pt x="119595" y="801941"/>
                </a:lnTo>
                <a:lnTo>
                  <a:pt x="113538" y="806018"/>
                </a:lnTo>
                <a:lnTo>
                  <a:pt x="109461" y="812076"/>
                </a:lnTo>
                <a:lnTo>
                  <a:pt x="107962" y="819531"/>
                </a:lnTo>
                <a:lnTo>
                  <a:pt x="109461" y="826947"/>
                </a:lnTo>
                <a:lnTo>
                  <a:pt x="113538" y="833005"/>
                </a:lnTo>
                <a:lnTo>
                  <a:pt x="119595" y="837082"/>
                </a:lnTo>
                <a:lnTo>
                  <a:pt x="127012" y="838581"/>
                </a:lnTo>
                <a:lnTo>
                  <a:pt x="134429" y="837082"/>
                </a:lnTo>
                <a:lnTo>
                  <a:pt x="140474" y="833005"/>
                </a:lnTo>
                <a:lnTo>
                  <a:pt x="144564" y="826947"/>
                </a:lnTo>
                <a:lnTo>
                  <a:pt x="146062" y="819492"/>
                </a:lnTo>
                <a:close/>
              </a:path>
              <a:path w="254635" h="1196339">
                <a:moveTo>
                  <a:pt x="146062" y="705154"/>
                </a:moveTo>
                <a:lnTo>
                  <a:pt x="144564" y="697738"/>
                </a:lnTo>
                <a:lnTo>
                  <a:pt x="140474" y="691680"/>
                </a:lnTo>
                <a:lnTo>
                  <a:pt x="134429" y="687603"/>
                </a:lnTo>
                <a:lnTo>
                  <a:pt x="127012" y="686104"/>
                </a:lnTo>
                <a:lnTo>
                  <a:pt x="119595" y="687603"/>
                </a:lnTo>
                <a:lnTo>
                  <a:pt x="113538" y="691680"/>
                </a:lnTo>
                <a:lnTo>
                  <a:pt x="109461" y="697738"/>
                </a:lnTo>
                <a:lnTo>
                  <a:pt x="107962" y="705192"/>
                </a:lnTo>
                <a:lnTo>
                  <a:pt x="109461" y="712609"/>
                </a:lnTo>
                <a:lnTo>
                  <a:pt x="113538" y="718667"/>
                </a:lnTo>
                <a:lnTo>
                  <a:pt x="119595" y="722744"/>
                </a:lnTo>
                <a:lnTo>
                  <a:pt x="127012" y="724242"/>
                </a:lnTo>
                <a:lnTo>
                  <a:pt x="134429" y="722744"/>
                </a:lnTo>
                <a:lnTo>
                  <a:pt x="140474" y="718667"/>
                </a:lnTo>
                <a:lnTo>
                  <a:pt x="144564" y="712609"/>
                </a:lnTo>
                <a:lnTo>
                  <a:pt x="146062" y="705154"/>
                </a:lnTo>
                <a:close/>
              </a:path>
              <a:path w="254635" h="1196339">
                <a:moveTo>
                  <a:pt x="146062" y="590816"/>
                </a:moveTo>
                <a:lnTo>
                  <a:pt x="144564" y="583399"/>
                </a:lnTo>
                <a:lnTo>
                  <a:pt x="140474" y="577342"/>
                </a:lnTo>
                <a:lnTo>
                  <a:pt x="134429" y="573265"/>
                </a:lnTo>
                <a:lnTo>
                  <a:pt x="127012" y="571766"/>
                </a:lnTo>
                <a:lnTo>
                  <a:pt x="119595" y="573265"/>
                </a:lnTo>
                <a:lnTo>
                  <a:pt x="113538" y="577342"/>
                </a:lnTo>
                <a:lnTo>
                  <a:pt x="109461" y="583399"/>
                </a:lnTo>
                <a:lnTo>
                  <a:pt x="107962" y="590854"/>
                </a:lnTo>
                <a:lnTo>
                  <a:pt x="109461" y="598271"/>
                </a:lnTo>
                <a:lnTo>
                  <a:pt x="113538" y="604329"/>
                </a:lnTo>
                <a:lnTo>
                  <a:pt x="119595" y="608406"/>
                </a:lnTo>
                <a:lnTo>
                  <a:pt x="127012" y="609904"/>
                </a:lnTo>
                <a:lnTo>
                  <a:pt x="134429" y="608406"/>
                </a:lnTo>
                <a:lnTo>
                  <a:pt x="140474" y="604329"/>
                </a:lnTo>
                <a:lnTo>
                  <a:pt x="144564" y="598271"/>
                </a:lnTo>
                <a:lnTo>
                  <a:pt x="146062" y="590816"/>
                </a:lnTo>
                <a:close/>
              </a:path>
              <a:path w="254635" h="1196339">
                <a:moveTo>
                  <a:pt x="146062" y="476478"/>
                </a:moveTo>
                <a:lnTo>
                  <a:pt x="144564" y="469061"/>
                </a:lnTo>
                <a:lnTo>
                  <a:pt x="140474" y="463003"/>
                </a:lnTo>
                <a:lnTo>
                  <a:pt x="134429" y="458927"/>
                </a:lnTo>
                <a:lnTo>
                  <a:pt x="127012" y="457428"/>
                </a:lnTo>
                <a:lnTo>
                  <a:pt x="119595" y="458927"/>
                </a:lnTo>
                <a:lnTo>
                  <a:pt x="113538" y="463003"/>
                </a:lnTo>
                <a:lnTo>
                  <a:pt x="109461" y="469061"/>
                </a:lnTo>
                <a:lnTo>
                  <a:pt x="107962" y="476516"/>
                </a:lnTo>
                <a:lnTo>
                  <a:pt x="109461" y="483933"/>
                </a:lnTo>
                <a:lnTo>
                  <a:pt x="113538" y="489991"/>
                </a:lnTo>
                <a:lnTo>
                  <a:pt x="119595" y="494068"/>
                </a:lnTo>
                <a:lnTo>
                  <a:pt x="127012" y="495566"/>
                </a:lnTo>
                <a:lnTo>
                  <a:pt x="134429" y="494068"/>
                </a:lnTo>
                <a:lnTo>
                  <a:pt x="140474" y="489991"/>
                </a:lnTo>
                <a:lnTo>
                  <a:pt x="144564" y="483933"/>
                </a:lnTo>
                <a:lnTo>
                  <a:pt x="146062" y="476478"/>
                </a:lnTo>
                <a:close/>
              </a:path>
              <a:path w="254635" h="1196339">
                <a:moveTo>
                  <a:pt x="146062" y="362140"/>
                </a:moveTo>
                <a:lnTo>
                  <a:pt x="144564" y="354723"/>
                </a:lnTo>
                <a:lnTo>
                  <a:pt x="140474" y="348665"/>
                </a:lnTo>
                <a:lnTo>
                  <a:pt x="134429" y="344589"/>
                </a:lnTo>
                <a:lnTo>
                  <a:pt x="127012" y="343090"/>
                </a:lnTo>
                <a:lnTo>
                  <a:pt x="119595" y="344589"/>
                </a:lnTo>
                <a:lnTo>
                  <a:pt x="113538" y="348665"/>
                </a:lnTo>
                <a:lnTo>
                  <a:pt x="109461" y="354723"/>
                </a:lnTo>
                <a:lnTo>
                  <a:pt x="107962" y="362178"/>
                </a:lnTo>
                <a:lnTo>
                  <a:pt x="109461" y="369595"/>
                </a:lnTo>
                <a:lnTo>
                  <a:pt x="113538" y="375653"/>
                </a:lnTo>
                <a:lnTo>
                  <a:pt x="119595" y="379730"/>
                </a:lnTo>
                <a:lnTo>
                  <a:pt x="127012" y="381228"/>
                </a:lnTo>
                <a:lnTo>
                  <a:pt x="134429" y="379730"/>
                </a:lnTo>
                <a:lnTo>
                  <a:pt x="140474" y="375653"/>
                </a:lnTo>
                <a:lnTo>
                  <a:pt x="144564" y="369595"/>
                </a:lnTo>
                <a:lnTo>
                  <a:pt x="146062" y="362140"/>
                </a:lnTo>
                <a:close/>
              </a:path>
              <a:path w="254635" h="1196339">
                <a:moveTo>
                  <a:pt x="184162" y="1139012"/>
                </a:moveTo>
                <a:lnTo>
                  <a:pt x="179666" y="1116761"/>
                </a:lnTo>
                <a:lnTo>
                  <a:pt x="167424" y="1098600"/>
                </a:lnTo>
                <a:lnTo>
                  <a:pt x="149250" y="1086345"/>
                </a:lnTo>
                <a:lnTo>
                  <a:pt x="127012" y="1081862"/>
                </a:lnTo>
                <a:lnTo>
                  <a:pt x="104762" y="1086345"/>
                </a:lnTo>
                <a:lnTo>
                  <a:pt x="86601" y="1098600"/>
                </a:lnTo>
                <a:lnTo>
                  <a:pt x="74345" y="1116761"/>
                </a:lnTo>
                <a:lnTo>
                  <a:pt x="69862" y="1139012"/>
                </a:lnTo>
                <a:lnTo>
                  <a:pt x="74345" y="1161249"/>
                </a:lnTo>
                <a:lnTo>
                  <a:pt x="86601" y="1179423"/>
                </a:lnTo>
                <a:lnTo>
                  <a:pt x="104762" y="1191666"/>
                </a:lnTo>
                <a:lnTo>
                  <a:pt x="127012" y="1196162"/>
                </a:lnTo>
                <a:lnTo>
                  <a:pt x="149250" y="1191666"/>
                </a:lnTo>
                <a:lnTo>
                  <a:pt x="167424" y="1179423"/>
                </a:lnTo>
                <a:lnTo>
                  <a:pt x="179666" y="1161249"/>
                </a:lnTo>
                <a:lnTo>
                  <a:pt x="184162" y="1139012"/>
                </a:lnTo>
                <a:close/>
              </a:path>
              <a:path w="254635" h="1196339">
                <a:moveTo>
                  <a:pt x="254025" y="127012"/>
                </a:moveTo>
                <a:lnTo>
                  <a:pt x="244043" y="77571"/>
                </a:lnTo>
                <a:lnTo>
                  <a:pt x="216827" y="37211"/>
                </a:lnTo>
                <a:lnTo>
                  <a:pt x="176453" y="9982"/>
                </a:lnTo>
                <a:lnTo>
                  <a:pt x="127012" y="0"/>
                </a:lnTo>
                <a:lnTo>
                  <a:pt x="77571" y="9982"/>
                </a:lnTo>
                <a:lnTo>
                  <a:pt x="37198" y="37211"/>
                </a:lnTo>
                <a:lnTo>
                  <a:pt x="9982" y="77571"/>
                </a:lnTo>
                <a:lnTo>
                  <a:pt x="0" y="127012"/>
                </a:lnTo>
                <a:lnTo>
                  <a:pt x="9982" y="176453"/>
                </a:lnTo>
                <a:lnTo>
                  <a:pt x="37198" y="216827"/>
                </a:lnTo>
                <a:lnTo>
                  <a:pt x="77571" y="244043"/>
                </a:lnTo>
                <a:lnTo>
                  <a:pt x="108445" y="250278"/>
                </a:lnTo>
                <a:lnTo>
                  <a:pt x="109461" y="255257"/>
                </a:lnTo>
                <a:lnTo>
                  <a:pt x="113538" y="261315"/>
                </a:lnTo>
                <a:lnTo>
                  <a:pt x="119595" y="265391"/>
                </a:lnTo>
                <a:lnTo>
                  <a:pt x="127012" y="266890"/>
                </a:lnTo>
                <a:lnTo>
                  <a:pt x="134429" y="265391"/>
                </a:lnTo>
                <a:lnTo>
                  <a:pt x="140474" y="261315"/>
                </a:lnTo>
                <a:lnTo>
                  <a:pt x="144564" y="255257"/>
                </a:lnTo>
                <a:lnTo>
                  <a:pt x="145554" y="250291"/>
                </a:lnTo>
                <a:lnTo>
                  <a:pt x="176453" y="244043"/>
                </a:lnTo>
                <a:lnTo>
                  <a:pt x="216827" y="216827"/>
                </a:lnTo>
                <a:lnTo>
                  <a:pt x="244043" y="176453"/>
                </a:lnTo>
                <a:lnTo>
                  <a:pt x="254025" y="127012"/>
                </a:lnTo>
                <a:close/>
              </a:path>
            </a:pathLst>
          </a:custGeom>
          <a:solidFill>
            <a:srgbClr val="7153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10">
            <a:extLst>
              <a:ext uri="{FF2B5EF4-FFF2-40B4-BE49-F238E27FC236}">
                <a16:creationId xmlns:a16="http://schemas.microsoft.com/office/drawing/2014/main" id="{0A9DC088-DA64-4A93-A570-422859353C08}"/>
              </a:ext>
            </a:extLst>
          </p:cNvPr>
          <p:cNvSpPr/>
          <p:nvPr/>
        </p:nvSpPr>
        <p:spPr>
          <a:xfrm>
            <a:off x="5668283" y="4338731"/>
            <a:ext cx="310965" cy="1465930"/>
          </a:xfrm>
          <a:custGeom>
            <a:avLst/>
            <a:gdLst/>
            <a:ahLst/>
            <a:cxnLst/>
            <a:rect l="l" t="t" r="r" b="b"/>
            <a:pathLst>
              <a:path w="254634" h="1196339">
                <a:moveTo>
                  <a:pt x="165277" y="1048169"/>
                </a:moveTo>
                <a:lnTo>
                  <a:pt x="163779" y="1040752"/>
                </a:lnTo>
                <a:lnTo>
                  <a:pt x="159702" y="1034694"/>
                </a:lnTo>
                <a:lnTo>
                  <a:pt x="153644" y="1030617"/>
                </a:lnTo>
                <a:lnTo>
                  <a:pt x="146227" y="1029119"/>
                </a:lnTo>
                <a:lnTo>
                  <a:pt x="138811" y="1030617"/>
                </a:lnTo>
                <a:lnTo>
                  <a:pt x="132753" y="1034694"/>
                </a:lnTo>
                <a:lnTo>
                  <a:pt x="128676" y="1040752"/>
                </a:lnTo>
                <a:lnTo>
                  <a:pt x="127177" y="1048207"/>
                </a:lnTo>
                <a:lnTo>
                  <a:pt x="128676" y="1055624"/>
                </a:lnTo>
                <a:lnTo>
                  <a:pt x="132753" y="1061681"/>
                </a:lnTo>
                <a:lnTo>
                  <a:pt x="138811" y="1065758"/>
                </a:lnTo>
                <a:lnTo>
                  <a:pt x="146227" y="1067257"/>
                </a:lnTo>
                <a:lnTo>
                  <a:pt x="153644" y="1065758"/>
                </a:lnTo>
                <a:lnTo>
                  <a:pt x="159702" y="1061681"/>
                </a:lnTo>
                <a:lnTo>
                  <a:pt x="163779" y="1055624"/>
                </a:lnTo>
                <a:lnTo>
                  <a:pt x="165277" y="1048169"/>
                </a:lnTo>
                <a:close/>
              </a:path>
              <a:path w="254634" h="1196339">
                <a:moveTo>
                  <a:pt x="165277" y="933831"/>
                </a:moveTo>
                <a:lnTo>
                  <a:pt x="163779" y="926414"/>
                </a:lnTo>
                <a:lnTo>
                  <a:pt x="159702" y="920356"/>
                </a:lnTo>
                <a:lnTo>
                  <a:pt x="153644" y="916279"/>
                </a:lnTo>
                <a:lnTo>
                  <a:pt x="146227" y="914781"/>
                </a:lnTo>
                <a:lnTo>
                  <a:pt x="138811" y="916279"/>
                </a:lnTo>
                <a:lnTo>
                  <a:pt x="132753" y="920356"/>
                </a:lnTo>
                <a:lnTo>
                  <a:pt x="128676" y="926414"/>
                </a:lnTo>
                <a:lnTo>
                  <a:pt x="127177" y="933869"/>
                </a:lnTo>
                <a:lnTo>
                  <a:pt x="128676" y="941285"/>
                </a:lnTo>
                <a:lnTo>
                  <a:pt x="132753" y="947343"/>
                </a:lnTo>
                <a:lnTo>
                  <a:pt x="138811" y="951420"/>
                </a:lnTo>
                <a:lnTo>
                  <a:pt x="146227" y="952919"/>
                </a:lnTo>
                <a:lnTo>
                  <a:pt x="153644" y="951420"/>
                </a:lnTo>
                <a:lnTo>
                  <a:pt x="159702" y="947343"/>
                </a:lnTo>
                <a:lnTo>
                  <a:pt x="163779" y="941285"/>
                </a:lnTo>
                <a:lnTo>
                  <a:pt x="165277" y="933831"/>
                </a:lnTo>
                <a:close/>
              </a:path>
              <a:path w="254634" h="1196339">
                <a:moveTo>
                  <a:pt x="165277" y="819492"/>
                </a:moveTo>
                <a:lnTo>
                  <a:pt x="163779" y="812076"/>
                </a:lnTo>
                <a:lnTo>
                  <a:pt x="159702" y="806018"/>
                </a:lnTo>
                <a:lnTo>
                  <a:pt x="153644" y="801941"/>
                </a:lnTo>
                <a:lnTo>
                  <a:pt x="146227" y="800442"/>
                </a:lnTo>
                <a:lnTo>
                  <a:pt x="138811" y="801941"/>
                </a:lnTo>
                <a:lnTo>
                  <a:pt x="132753" y="806018"/>
                </a:lnTo>
                <a:lnTo>
                  <a:pt x="128676" y="812076"/>
                </a:lnTo>
                <a:lnTo>
                  <a:pt x="127177" y="819531"/>
                </a:lnTo>
                <a:lnTo>
                  <a:pt x="128676" y="826947"/>
                </a:lnTo>
                <a:lnTo>
                  <a:pt x="132753" y="833005"/>
                </a:lnTo>
                <a:lnTo>
                  <a:pt x="138811" y="837082"/>
                </a:lnTo>
                <a:lnTo>
                  <a:pt x="146227" y="838581"/>
                </a:lnTo>
                <a:lnTo>
                  <a:pt x="153644" y="837082"/>
                </a:lnTo>
                <a:lnTo>
                  <a:pt x="159702" y="833005"/>
                </a:lnTo>
                <a:lnTo>
                  <a:pt x="163779" y="826947"/>
                </a:lnTo>
                <a:lnTo>
                  <a:pt x="165277" y="819492"/>
                </a:lnTo>
                <a:close/>
              </a:path>
              <a:path w="254634" h="1196339">
                <a:moveTo>
                  <a:pt x="165277" y="705154"/>
                </a:moveTo>
                <a:lnTo>
                  <a:pt x="163779" y="697738"/>
                </a:lnTo>
                <a:lnTo>
                  <a:pt x="159702" y="691680"/>
                </a:lnTo>
                <a:lnTo>
                  <a:pt x="153644" y="687603"/>
                </a:lnTo>
                <a:lnTo>
                  <a:pt x="146227" y="686104"/>
                </a:lnTo>
                <a:lnTo>
                  <a:pt x="138811" y="687603"/>
                </a:lnTo>
                <a:lnTo>
                  <a:pt x="132753" y="691680"/>
                </a:lnTo>
                <a:lnTo>
                  <a:pt x="128676" y="697738"/>
                </a:lnTo>
                <a:lnTo>
                  <a:pt x="127177" y="705192"/>
                </a:lnTo>
                <a:lnTo>
                  <a:pt x="128676" y="712609"/>
                </a:lnTo>
                <a:lnTo>
                  <a:pt x="132753" y="718667"/>
                </a:lnTo>
                <a:lnTo>
                  <a:pt x="138811" y="722744"/>
                </a:lnTo>
                <a:lnTo>
                  <a:pt x="146227" y="724242"/>
                </a:lnTo>
                <a:lnTo>
                  <a:pt x="153644" y="722744"/>
                </a:lnTo>
                <a:lnTo>
                  <a:pt x="159702" y="718667"/>
                </a:lnTo>
                <a:lnTo>
                  <a:pt x="163779" y="712609"/>
                </a:lnTo>
                <a:lnTo>
                  <a:pt x="165277" y="705154"/>
                </a:lnTo>
                <a:close/>
              </a:path>
              <a:path w="254634" h="1196339">
                <a:moveTo>
                  <a:pt x="165277" y="590816"/>
                </a:moveTo>
                <a:lnTo>
                  <a:pt x="163779" y="583399"/>
                </a:lnTo>
                <a:lnTo>
                  <a:pt x="159702" y="577342"/>
                </a:lnTo>
                <a:lnTo>
                  <a:pt x="153644" y="573265"/>
                </a:lnTo>
                <a:lnTo>
                  <a:pt x="146227" y="571766"/>
                </a:lnTo>
                <a:lnTo>
                  <a:pt x="138811" y="573265"/>
                </a:lnTo>
                <a:lnTo>
                  <a:pt x="132753" y="577342"/>
                </a:lnTo>
                <a:lnTo>
                  <a:pt x="128676" y="583399"/>
                </a:lnTo>
                <a:lnTo>
                  <a:pt x="127177" y="590854"/>
                </a:lnTo>
                <a:lnTo>
                  <a:pt x="128676" y="598271"/>
                </a:lnTo>
                <a:lnTo>
                  <a:pt x="132753" y="604329"/>
                </a:lnTo>
                <a:lnTo>
                  <a:pt x="138811" y="608406"/>
                </a:lnTo>
                <a:lnTo>
                  <a:pt x="146227" y="609904"/>
                </a:lnTo>
                <a:lnTo>
                  <a:pt x="153644" y="608406"/>
                </a:lnTo>
                <a:lnTo>
                  <a:pt x="159702" y="604329"/>
                </a:lnTo>
                <a:lnTo>
                  <a:pt x="163779" y="598271"/>
                </a:lnTo>
                <a:lnTo>
                  <a:pt x="165277" y="590816"/>
                </a:lnTo>
                <a:close/>
              </a:path>
              <a:path w="254634" h="1196339">
                <a:moveTo>
                  <a:pt x="165277" y="476478"/>
                </a:moveTo>
                <a:lnTo>
                  <a:pt x="163779" y="469061"/>
                </a:lnTo>
                <a:lnTo>
                  <a:pt x="159702" y="463003"/>
                </a:lnTo>
                <a:lnTo>
                  <a:pt x="153644" y="458927"/>
                </a:lnTo>
                <a:lnTo>
                  <a:pt x="146227" y="457428"/>
                </a:lnTo>
                <a:lnTo>
                  <a:pt x="138811" y="458927"/>
                </a:lnTo>
                <a:lnTo>
                  <a:pt x="132753" y="463003"/>
                </a:lnTo>
                <a:lnTo>
                  <a:pt x="128676" y="469061"/>
                </a:lnTo>
                <a:lnTo>
                  <a:pt x="127177" y="476516"/>
                </a:lnTo>
                <a:lnTo>
                  <a:pt x="128676" y="483933"/>
                </a:lnTo>
                <a:lnTo>
                  <a:pt x="132753" y="489991"/>
                </a:lnTo>
                <a:lnTo>
                  <a:pt x="138811" y="494068"/>
                </a:lnTo>
                <a:lnTo>
                  <a:pt x="146227" y="495566"/>
                </a:lnTo>
                <a:lnTo>
                  <a:pt x="153644" y="494068"/>
                </a:lnTo>
                <a:lnTo>
                  <a:pt x="159702" y="489991"/>
                </a:lnTo>
                <a:lnTo>
                  <a:pt x="163779" y="483933"/>
                </a:lnTo>
                <a:lnTo>
                  <a:pt x="165277" y="476478"/>
                </a:lnTo>
                <a:close/>
              </a:path>
              <a:path w="254634" h="1196339">
                <a:moveTo>
                  <a:pt x="165277" y="362140"/>
                </a:moveTo>
                <a:lnTo>
                  <a:pt x="163779" y="354723"/>
                </a:lnTo>
                <a:lnTo>
                  <a:pt x="159702" y="348665"/>
                </a:lnTo>
                <a:lnTo>
                  <a:pt x="153644" y="344589"/>
                </a:lnTo>
                <a:lnTo>
                  <a:pt x="146227" y="343090"/>
                </a:lnTo>
                <a:lnTo>
                  <a:pt x="138811" y="344589"/>
                </a:lnTo>
                <a:lnTo>
                  <a:pt x="132753" y="348665"/>
                </a:lnTo>
                <a:lnTo>
                  <a:pt x="128676" y="354723"/>
                </a:lnTo>
                <a:lnTo>
                  <a:pt x="127177" y="362178"/>
                </a:lnTo>
                <a:lnTo>
                  <a:pt x="128676" y="369595"/>
                </a:lnTo>
                <a:lnTo>
                  <a:pt x="132753" y="375653"/>
                </a:lnTo>
                <a:lnTo>
                  <a:pt x="138811" y="379730"/>
                </a:lnTo>
                <a:lnTo>
                  <a:pt x="146227" y="381228"/>
                </a:lnTo>
                <a:lnTo>
                  <a:pt x="153644" y="379730"/>
                </a:lnTo>
                <a:lnTo>
                  <a:pt x="159702" y="375653"/>
                </a:lnTo>
                <a:lnTo>
                  <a:pt x="163779" y="369595"/>
                </a:lnTo>
                <a:lnTo>
                  <a:pt x="165277" y="362140"/>
                </a:lnTo>
                <a:close/>
              </a:path>
              <a:path w="254634" h="1196339">
                <a:moveTo>
                  <a:pt x="203377" y="1139012"/>
                </a:moveTo>
                <a:lnTo>
                  <a:pt x="198894" y="1116761"/>
                </a:lnTo>
                <a:lnTo>
                  <a:pt x="186639" y="1098600"/>
                </a:lnTo>
                <a:lnTo>
                  <a:pt x="168478" y="1086345"/>
                </a:lnTo>
                <a:lnTo>
                  <a:pt x="146227" y="1081862"/>
                </a:lnTo>
                <a:lnTo>
                  <a:pt x="123990" y="1086345"/>
                </a:lnTo>
                <a:lnTo>
                  <a:pt x="105816" y="1098600"/>
                </a:lnTo>
                <a:lnTo>
                  <a:pt x="93573" y="1116761"/>
                </a:lnTo>
                <a:lnTo>
                  <a:pt x="89077" y="1139012"/>
                </a:lnTo>
                <a:lnTo>
                  <a:pt x="93573" y="1161249"/>
                </a:lnTo>
                <a:lnTo>
                  <a:pt x="105816" y="1179423"/>
                </a:lnTo>
                <a:lnTo>
                  <a:pt x="123990" y="1191666"/>
                </a:lnTo>
                <a:lnTo>
                  <a:pt x="146227" y="1196162"/>
                </a:lnTo>
                <a:lnTo>
                  <a:pt x="168478" y="1191666"/>
                </a:lnTo>
                <a:lnTo>
                  <a:pt x="186639" y="1179423"/>
                </a:lnTo>
                <a:lnTo>
                  <a:pt x="198894" y="1161249"/>
                </a:lnTo>
                <a:lnTo>
                  <a:pt x="203377" y="1139012"/>
                </a:lnTo>
                <a:close/>
              </a:path>
              <a:path w="254634" h="1196339">
                <a:moveTo>
                  <a:pt x="254025" y="127012"/>
                </a:moveTo>
                <a:lnTo>
                  <a:pt x="244043" y="77571"/>
                </a:lnTo>
                <a:lnTo>
                  <a:pt x="216827" y="37211"/>
                </a:lnTo>
                <a:lnTo>
                  <a:pt x="176453" y="9982"/>
                </a:lnTo>
                <a:lnTo>
                  <a:pt x="127012" y="0"/>
                </a:lnTo>
                <a:lnTo>
                  <a:pt x="77571" y="9982"/>
                </a:lnTo>
                <a:lnTo>
                  <a:pt x="37198" y="37211"/>
                </a:lnTo>
                <a:lnTo>
                  <a:pt x="9982" y="77571"/>
                </a:lnTo>
                <a:lnTo>
                  <a:pt x="0" y="127012"/>
                </a:lnTo>
                <a:lnTo>
                  <a:pt x="9982" y="176453"/>
                </a:lnTo>
                <a:lnTo>
                  <a:pt x="37198" y="216827"/>
                </a:lnTo>
                <a:lnTo>
                  <a:pt x="77571" y="244043"/>
                </a:lnTo>
                <a:lnTo>
                  <a:pt x="127012" y="254025"/>
                </a:lnTo>
                <a:lnTo>
                  <a:pt x="128371" y="253758"/>
                </a:lnTo>
                <a:lnTo>
                  <a:pt x="128676" y="255257"/>
                </a:lnTo>
                <a:lnTo>
                  <a:pt x="132753" y="261315"/>
                </a:lnTo>
                <a:lnTo>
                  <a:pt x="138811" y="265391"/>
                </a:lnTo>
                <a:lnTo>
                  <a:pt x="146227" y="266890"/>
                </a:lnTo>
                <a:lnTo>
                  <a:pt x="153644" y="265391"/>
                </a:lnTo>
                <a:lnTo>
                  <a:pt x="159702" y="261315"/>
                </a:lnTo>
                <a:lnTo>
                  <a:pt x="163779" y="255257"/>
                </a:lnTo>
                <a:lnTo>
                  <a:pt x="165277" y="247802"/>
                </a:lnTo>
                <a:lnTo>
                  <a:pt x="164985" y="246367"/>
                </a:lnTo>
                <a:lnTo>
                  <a:pt x="176453" y="244043"/>
                </a:lnTo>
                <a:lnTo>
                  <a:pt x="216827" y="216827"/>
                </a:lnTo>
                <a:lnTo>
                  <a:pt x="244043" y="176453"/>
                </a:lnTo>
                <a:lnTo>
                  <a:pt x="254025" y="127012"/>
                </a:lnTo>
                <a:close/>
              </a:path>
            </a:pathLst>
          </a:custGeom>
          <a:solidFill>
            <a:srgbClr val="7153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12">
            <a:extLst>
              <a:ext uri="{FF2B5EF4-FFF2-40B4-BE49-F238E27FC236}">
                <a16:creationId xmlns:a16="http://schemas.microsoft.com/office/drawing/2014/main" id="{CB612B8F-4E69-4762-8334-D5F899A21F79}"/>
              </a:ext>
            </a:extLst>
          </p:cNvPr>
          <p:cNvSpPr/>
          <p:nvPr/>
        </p:nvSpPr>
        <p:spPr>
          <a:xfrm>
            <a:off x="7109704" y="3372470"/>
            <a:ext cx="139585" cy="1185816"/>
          </a:xfrm>
          <a:custGeom>
            <a:avLst/>
            <a:gdLst/>
            <a:ahLst/>
            <a:cxnLst/>
            <a:rect l="l" t="t" r="r" b="b"/>
            <a:pathLst>
              <a:path w="114300" h="967739">
                <a:moveTo>
                  <a:pt x="57150" y="929266"/>
                </a:moveTo>
                <a:lnTo>
                  <a:pt x="49733" y="930764"/>
                </a:lnTo>
                <a:lnTo>
                  <a:pt x="43678" y="934847"/>
                </a:lnTo>
                <a:lnTo>
                  <a:pt x="39596" y="940902"/>
                </a:lnTo>
                <a:lnTo>
                  <a:pt x="38100" y="948316"/>
                </a:lnTo>
                <a:lnTo>
                  <a:pt x="39597" y="955770"/>
                </a:lnTo>
                <a:lnTo>
                  <a:pt x="43680" y="961826"/>
                </a:lnTo>
                <a:lnTo>
                  <a:pt x="49737" y="965908"/>
                </a:lnTo>
                <a:lnTo>
                  <a:pt x="57150" y="967404"/>
                </a:lnTo>
                <a:lnTo>
                  <a:pt x="64565" y="965907"/>
                </a:lnTo>
                <a:lnTo>
                  <a:pt x="70620" y="961825"/>
                </a:lnTo>
                <a:lnTo>
                  <a:pt x="74703" y="955770"/>
                </a:lnTo>
                <a:lnTo>
                  <a:pt x="76200" y="948355"/>
                </a:lnTo>
                <a:lnTo>
                  <a:pt x="74702" y="940901"/>
                </a:lnTo>
                <a:lnTo>
                  <a:pt x="70619" y="934846"/>
                </a:lnTo>
                <a:lnTo>
                  <a:pt x="64562" y="930763"/>
                </a:lnTo>
                <a:lnTo>
                  <a:pt x="57150" y="929266"/>
                </a:lnTo>
                <a:close/>
              </a:path>
              <a:path w="114300" h="967739">
                <a:moveTo>
                  <a:pt x="57150" y="814928"/>
                </a:moveTo>
                <a:lnTo>
                  <a:pt x="49734" y="816426"/>
                </a:lnTo>
                <a:lnTo>
                  <a:pt x="43679" y="820508"/>
                </a:lnTo>
                <a:lnTo>
                  <a:pt x="39596" y="826564"/>
                </a:lnTo>
                <a:lnTo>
                  <a:pt x="38100" y="833978"/>
                </a:lnTo>
                <a:lnTo>
                  <a:pt x="39597" y="841432"/>
                </a:lnTo>
                <a:lnTo>
                  <a:pt x="43680" y="847487"/>
                </a:lnTo>
                <a:lnTo>
                  <a:pt x="49737" y="851570"/>
                </a:lnTo>
                <a:lnTo>
                  <a:pt x="57150" y="853066"/>
                </a:lnTo>
                <a:lnTo>
                  <a:pt x="64565" y="851569"/>
                </a:lnTo>
                <a:lnTo>
                  <a:pt x="70620" y="847487"/>
                </a:lnTo>
                <a:lnTo>
                  <a:pt x="74703" y="841432"/>
                </a:lnTo>
                <a:lnTo>
                  <a:pt x="76200" y="834017"/>
                </a:lnTo>
                <a:lnTo>
                  <a:pt x="74702" y="826563"/>
                </a:lnTo>
                <a:lnTo>
                  <a:pt x="70619" y="820508"/>
                </a:lnTo>
                <a:lnTo>
                  <a:pt x="64562" y="816425"/>
                </a:lnTo>
                <a:lnTo>
                  <a:pt x="57150" y="814928"/>
                </a:lnTo>
                <a:close/>
              </a:path>
              <a:path w="114300" h="967739">
                <a:moveTo>
                  <a:pt x="57150" y="700590"/>
                </a:moveTo>
                <a:lnTo>
                  <a:pt x="49734" y="702088"/>
                </a:lnTo>
                <a:lnTo>
                  <a:pt x="43679" y="706170"/>
                </a:lnTo>
                <a:lnTo>
                  <a:pt x="39596" y="712226"/>
                </a:lnTo>
                <a:lnTo>
                  <a:pt x="38100" y="719640"/>
                </a:lnTo>
                <a:lnTo>
                  <a:pt x="39597" y="727094"/>
                </a:lnTo>
                <a:lnTo>
                  <a:pt x="43679" y="733149"/>
                </a:lnTo>
                <a:lnTo>
                  <a:pt x="49735" y="737231"/>
                </a:lnTo>
                <a:lnTo>
                  <a:pt x="57150" y="738728"/>
                </a:lnTo>
                <a:lnTo>
                  <a:pt x="64564" y="737231"/>
                </a:lnTo>
                <a:lnTo>
                  <a:pt x="70620" y="733149"/>
                </a:lnTo>
                <a:lnTo>
                  <a:pt x="74702" y="727094"/>
                </a:lnTo>
                <a:lnTo>
                  <a:pt x="76200" y="719678"/>
                </a:lnTo>
                <a:lnTo>
                  <a:pt x="74702" y="712225"/>
                </a:lnTo>
                <a:lnTo>
                  <a:pt x="70619" y="706170"/>
                </a:lnTo>
                <a:lnTo>
                  <a:pt x="64562" y="702087"/>
                </a:lnTo>
                <a:lnTo>
                  <a:pt x="57150" y="700590"/>
                </a:lnTo>
                <a:close/>
              </a:path>
              <a:path w="114300" h="967739">
                <a:moveTo>
                  <a:pt x="57150" y="586252"/>
                </a:moveTo>
                <a:lnTo>
                  <a:pt x="49734" y="587749"/>
                </a:lnTo>
                <a:lnTo>
                  <a:pt x="43679" y="591832"/>
                </a:lnTo>
                <a:lnTo>
                  <a:pt x="39596" y="597887"/>
                </a:lnTo>
                <a:lnTo>
                  <a:pt x="38100" y="605302"/>
                </a:lnTo>
                <a:lnTo>
                  <a:pt x="39597" y="612756"/>
                </a:lnTo>
                <a:lnTo>
                  <a:pt x="43679" y="618811"/>
                </a:lnTo>
                <a:lnTo>
                  <a:pt x="49735" y="622893"/>
                </a:lnTo>
                <a:lnTo>
                  <a:pt x="57150" y="624390"/>
                </a:lnTo>
                <a:lnTo>
                  <a:pt x="64565" y="622893"/>
                </a:lnTo>
                <a:lnTo>
                  <a:pt x="70620" y="618811"/>
                </a:lnTo>
                <a:lnTo>
                  <a:pt x="74703" y="612755"/>
                </a:lnTo>
                <a:lnTo>
                  <a:pt x="76200" y="605341"/>
                </a:lnTo>
                <a:lnTo>
                  <a:pt x="74702" y="597887"/>
                </a:lnTo>
                <a:lnTo>
                  <a:pt x="70620" y="591832"/>
                </a:lnTo>
                <a:lnTo>
                  <a:pt x="64564" y="587749"/>
                </a:lnTo>
                <a:lnTo>
                  <a:pt x="57150" y="586252"/>
                </a:lnTo>
                <a:close/>
              </a:path>
              <a:path w="114300" h="967739">
                <a:moveTo>
                  <a:pt x="57150" y="471914"/>
                </a:moveTo>
                <a:lnTo>
                  <a:pt x="49734" y="473411"/>
                </a:lnTo>
                <a:lnTo>
                  <a:pt x="43679" y="477494"/>
                </a:lnTo>
                <a:lnTo>
                  <a:pt x="39596" y="483549"/>
                </a:lnTo>
                <a:lnTo>
                  <a:pt x="38100" y="490964"/>
                </a:lnTo>
                <a:lnTo>
                  <a:pt x="39597" y="498418"/>
                </a:lnTo>
                <a:lnTo>
                  <a:pt x="43679" y="504473"/>
                </a:lnTo>
                <a:lnTo>
                  <a:pt x="49735" y="508555"/>
                </a:lnTo>
                <a:lnTo>
                  <a:pt x="57150" y="510052"/>
                </a:lnTo>
                <a:lnTo>
                  <a:pt x="64565" y="508555"/>
                </a:lnTo>
                <a:lnTo>
                  <a:pt x="70620" y="504473"/>
                </a:lnTo>
                <a:lnTo>
                  <a:pt x="74703" y="498417"/>
                </a:lnTo>
                <a:lnTo>
                  <a:pt x="76200" y="491003"/>
                </a:lnTo>
                <a:lnTo>
                  <a:pt x="74702" y="483549"/>
                </a:lnTo>
                <a:lnTo>
                  <a:pt x="70620" y="477493"/>
                </a:lnTo>
                <a:lnTo>
                  <a:pt x="64564" y="473411"/>
                </a:lnTo>
                <a:lnTo>
                  <a:pt x="57150" y="471914"/>
                </a:lnTo>
                <a:close/>
              </a:path>
              <a:path w="114300" h="967739">
                <a:moveTo>
                  <a:pt x="57150" y="357576"/>
                </a:moveTo>
                <a:lnTo>
                  <a:pt x="49735" y="359073"/>
                </a:lnTo>
                <a:lnTo>
                  <a:pt x="43679" y="363155"/>
                </a:lnTo>
                <a:lnTo>
                  <a:pt x="39597" y="369211"/>
                </a:lnTo>
                <a:lnTo>
                  <a:pt x="38100" y="376626"/>
                </a:lnTo>
                <a:lnTo>
                  <a:pt x="39597" y="384079"/>
                </a:lnTo>
                <a:lnTo>
                  <a:pt x="43679" y="390134"/>
                </a:lnTo>
                <a:lnTo>
                  <a:pt x="49735" y="394217"/>
                </a:lnTo>
                <a:lnTo>
                  <a:pt x="57150" y="395714"/>
                </a:lnTo>
                <a:lnTo>
                  <a:pt x="64564" y="394217"/>
                </a:lnTo>
                <a:lnTo>
                  <a:pt x="70620" y="390134"/>
                </a:lnTo>
                <a:lnTo>
                  <a:pt x="74702" y="384079"/>
                </a:lnTo>
                <a:lnTo>
                  <a:pt x="76200" y="376664"/>
                </a:lnTo>
                <a:lnTo>
                  <a:pt x="74702" y="369211"/>
                </a:lnTo>
                <a:lnTo>
                  <a:pt x="70620" y="363155"/>
                </a:lnTo>
                <a:lnTo>
                  <a:pt x="64564" y="359073"/>
                </a:lnTo>
                <a:lnTo>
                  <a:pt x="57150" y="357576"/>
                </a:lnTo>
                <a:close/>
              </a:path>
              <a:path w="114300" h="967739">
                <a:moveTo>
                  <a:pt x="57150" y="243238"/>
                </a:moveTo>
                <a:lnTo>
                  <a:pt x="49735" y="244735"/>
                </a:lnTo>
                <a:lnTo>
                  <a:pt x="43679" y="248817"/>
                </a:lnTo>
                <a:lnTo>
                  <a:pt x="39597" y="254873"/>
                </a:lnTo>
                <a:lnTo>
                  <a:pt x="38100" y="262288"/>
                </a:lnTo>
                <a:lnTo>
                  <a:pt x="39597" y="269741"/>
                </a:lnTo>
                <a:lnTo>
                  <a:pt x="43679" y="275796"/>
                </a:lnTo>
                <a:lnTo>
                  <a:pt x="49735" y="279879"/>
                </a:lnTo>
                <a:lnTo>
                  <a:pt x="57150" y="281376"/>
                </a:lnTo>
                <a:lnTo>
                  <a:pt x="64565" y="279879"/>
                </a:lnTo>
                <a:lnTo>
                  <a:pt x="70620" y="275796"/>
                </a:lnTo>
                <a:lnTo>
                  <a:pt x="74703" y="269741"/>
                </a:lnTo>
                <a:lnTo>
                  <a:pt x="76200" y="262326"/>
                </a:lnTo>
                <a:lnTo>
                  <a:pt x="74703" y="254873"/>
                </a:lnTo>
                <a:lnTo>
                  <a:pt x="70620" y="248817"/>
                </a:lnTo>
                <a:lnTo>
                  <a:pt x="64565" y="244735"/>
                </a:lnTo>
                <a:lnTo>
                  <a:pt x="57150" y="243238"/>
                </a:lnTo>
                <a:close/>
              </a:path>
              <a:path w="114300" h="967739">
                <a:moveTo>
                  <a:pt x="57150" y="128899"/>
                </a:moveTo>
                <a:lnTo>
                  <a:pt x="49735" y="130397"/>
                </a:lnTo>
                <a:lnTo>
                  <a:pt x="43679" y="134479"/>
                </a:lnTo>
                <a:lnTo>
                  <a:pt x="39597" y="140534"/>
                </a:lnTo>
                <a:lnTo>
                  <a:pt x="38100" y="147949"/>
                </a:lnTo>
                <a:lnTo>
                  <a:pt x="39597" y="155403"/>
                </a:lnTo>
                <a:lnTo>
                  <a:pt x="43679" y="161458"/>
                </a:lnTo>
                <a:lnTo>
                  <a:pt x="49735" y="165541"/>
                </a:lnTo>
                <a:lnTo>
                  <a:pt x="57150" y="167038"/>
                </a:lnTo>
                <a:lnTo>
                  <a:pt x="64565" y="165541"/>
                </a:lnTo>
                <a:lnTo>
                  <a:pt x="70620" y="161458"/>
                </a:lnTo>
                <a:lnTo>
                  <a:pt x="74703" y="155403"/>
                </a:lnTo>
                <a:lnTo>
                  <a:pt x="76200" y="147988"/>
                </a:lnTo>
                <a:lnTo>
                  <a:pt x="74703" y="140534"/>
                </a:lnTo>
                <a:lnTo>
                  <a:pt x="70620" y="134479"/>
                </a:lnTo>
                <a:lnTo>
                  <a:pt x="64565" y="130397"/>
                </a:lnTo>
                <a:lnTo>
                  <a:pt x="57150" y="128899"/>
                </a:lnTo>
                <a:close/>
              </a:path>
              <a:path w="114300" h="967739">
                <a:moveTo>
                  <a:pt x="57150" y="0"/>
                </a:moveTo>
                <a:lnTo>
                  <a:pt x="34904" y="4491"/>
                </a:lnTo>
                <a:lnTo>
                  <a:pt x="16738" y="16739"/>
                </a:lnTo>
                <a:lnTo>
                  <a:pt x="4491" y="34905"/>
                </a:lnTo>
                <a:lnTo>
                  <a:pt x="0" y="57150"/>
                </a:lnTo>
                <a:lnTo>
                  <a:pt x="4491" y="79395"/>
                </a:lnTo>
                <a:lnTo>
                  <a:pt x="16739" y="97561"/>
                </a:lnTo>
                <a:lnTo>
                  <a:pt x="34905" y="109808"/>
                </a:lnTo>
                <a:lnTo>
                  <a:pt x="57150" y="114300"/>
                </a:lnTo>
                <a:lnTo>
                  <a:pt x="79395" y="109808"/>
                </a:lnTo>
                <a:lnTo>
                  <a:pt x="97561" y="97561"/>
                </a:lnTo>
                <a:lnTo>
                  <a:pt x="109808" y="79395"/>
                </a:lnTo>
                <a:lnTo>
                  <a:pt x="114300" y="57150"/>
                </a:lnTo>
                <a:lnTo>
                  <a:pt x="109808" y="34904"/>
                </a:lnTo>
                <a:lnTo>
                  <a:pt x="97560" y="16738"/>
                </a:lnTo>
                <a:lnTo>
                  <a:pt x="79394" y="4491"/>
                </a:lnTo>
                <a:lnTo>
                  <a:pt x="57150" y="0"/>
                </a:lnTo>
                <a:close/>
              </a:path>
            </a:pathLst>
          </a:custGeom>
          <a:solidFill>
            <a:srgbClr val="7153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13">
            <a:extLst>
              <a:ext uri="{FF2B5EF4-FFF2-40B4-BE49-F238E27FC236}">
                <a16:creationId xmlns:a16="http://schemas.microsoft.com/office/drawing/2014/main" id="{190B6AA0-68A1-48FD-9074-43391CD9BB72}"/>
              </a:ext>
            </a:extLst>
          </p:cNvPr>
          <p:cNvSpPr/>
          <p:nvPr/>
        </p:nvSpPr>
        <p:spPr>
          <a:xfrm>
            <a:off x="7023599" y="4338729"/>
            <a:ext cx="310965" cy="312016"/>
          </a:xfrm>
          <a:custGeom>
            <a:avLst/>
            <a:gdLst/>
            <a:ahLst/>
            <a:cxnLst/>
            <a:rect l="l" t="t" r="r" b="b"/>
            <a:pathLst>
              <a:path w="254634" h="254635">
                <a:moveTo>
                  <a:pt x="127013" y="0"/>
                </a:moveTo>
                <a:lnTo>
                  <a:pt x="77574" y="9981"/>
                </a:lnTo>
                <a:lnTo>
                  <a:pt x="37201" y="37201"/>
                </a:lnTo>
                <a:lnTo>
                  <a:pt x="9981" y="77573"/>
                </a:lnTo>
                <a:lnTo>
                  <a:pt x="0" y="127012"/>
                </a:lnTo>
                <a:lnTo>
                  <a:pt x="9981" y="176452"/>
                </a:lnTo>
                <a:lnTo>
                  <a:pt x="37201" y="216825"/>
                </a:lnTo>
                <a:lnTo>
                  <a:pt x="77574" y="244045"/>
                </a:lnTo>
                <a:lnTo>
                  <a:pt x="127013" y="254026"/>
                </a:lnTo>
                <a:lnTo>
                  <a:pt x="176453" y="244045"/>
                </a:lnTo>
                <a:lnTo>
                  <a:pt x="216825" y="216825"/>
                </a:lnTo>
                <a:lnTo>
                  <a:pt x="244045" y="176452"/>
                </a:lnTo>
                <a:lnTo>
                  <a:pt x="254026" y="127012"/>
                </a:lnTo>
                <a:lnTo>
                  <a:pt x="244045" y="77573"/>
                </a:lnTo>
                <a:lnTo>
                  <a:pt x="216825" y="37201"/>
                </a:lnTo>
                <a:lnTo>
                  <a:pt x="176453" y="9981"/>
                </a:lnTo>
                <a:lnTo>
                  <a:pt x="127013" y="0"/>
                </a:lnTo>
                <a:close/>
              </a:path>
            </a:pathLst>
          </a:custGeom>
          <a:solidFill>
            <a:srgbClr val="7153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15">
            <a:extLst>
              <a:ext uri="{FF2B5EF4-FFF2-40B4-BE49-F238E27FC236}">
                <a16:creationId xmlns:a16="http://schemas.microsoft.com/office/drawing/2014/main" id="{31813CA2-66FC-4997-B011-7BF46DAB5E4B}"/>
              </a:ext>
            </a:extLst>
          </p:cNvPr>
          <p:cNvSpPr/>
          <p:nvPr/>
        </p:nvSpPr>
        <p:spPr>
          <a:xfrm>
            <a:off x="8279469" y="4338731"/>
            <a:ext cx="310965" cy="1465930"/>
          </a:xfrm>
          <a:custGeom>
            <a:avLst/>
            <a:gdLst/>
            <a:ahLst/>
            <a:cxnLst/>
            <a:rect l="l" t="t" r="r" b="b"/>
            <a:pathLst>
              <a:path w="254634" h="1196339">
                <a:moveTo>
                  <a:pt x="146062" y="1048169"/>
                </a:moveTo>
                <a:lnTo>
                  <a:pt x="144564" y="1040752"/>
                </a:lnTo>
                <a:lnTo>
                  <a:pt x="140474" y="1034694"/>
                </a:lnTo>
                <a:lnTo>
                  <a:pt x="134429" y="1030617"/>
                </a:lnTo>
                <a:lnTo>
                  <a:pt x="127012" y="1029119"/>
                </a:lnTo>
                <a:lnTo>
                  <a:pt x="119595" y="1030617"/>
                </a:lnTo>
                <a:lnTo>
                  <a:pt x="113538" y="1034694"/>
                </a:lnTo>
                <a:lnTo>
                  <a:pt x="109461" y="1040752"/>
                </a:lnTo>
                <a:lnTo>
                  <a:pt x="107962" y="1048207"/>
                </a:lnTo>
                <a:lnTo>
                  <a:pt x="109461" y="1055624"/>
                </a:lnTo>
                <a:lnTo>
                  <a:pt x="113538" y="1061681"/>
                </a:lnTo>
                <a:lnTo>
                  <a:pt x="119595" y="1065758"/>
                </a:lnTo>
                <a:lnTo>
                  <a:pt x="127012" y="1067257"/>
                </a:lnTo>
                <a:lnTo>
                  <a:pt x="134429" y="1065758"/>
                </a:lnTo>
                <a:lnTo>
                  <a:pt x="140474" y="1061681"/>
                </a:lnTo>
                <a:lnTo>
                  <a:pt x="144564" y="1055624"/>
                </a:lnTo>
                <a:lnTo>
                  <a:pt x="146062" y="1048169"/>
                </a:lnTo>
                <a:close/>
              </a:path>
              <a:path w="254634" h="1196339">
                <a:moveTo>
                  <a:pt x="146062" y="933831"/>
                </a:moveTo>
                <a:lnTo>
                  <a:pt x="144564" y="926414"/>
                </a:lnTo>
                <a:lnTo>
                  <a:pt x="140474" y="920356"/>
                </a:lnTo>
                <a:lnTo>
                  <a:pt x="134429" y="916279"/>
                </a:lnTo>
                <a:lnTo>
                  <a:pt x="127012" y="914781"/>
                </a:lnTo>
                <a:lnTo>
                  <a:pt x="119595" y="916279"/>
                </a:lnTo>
                <a:lnTo>
                  <a:pt x="113538" y="920356"/>
                </a:lnTo>
                <a:lnTo>
                  <a:pt x="109461" y="926414"/>
                </a:lnTo>
                <a:lnTo>
                  <a:pt x="107962" y="933869"/>
                </a:lnTo>
                <a:lnTo>
                  <a:pt x="109461" y="941285"/>
                </a:lnTo>
                <a:lnTo>
                  <a:pt x="113538" y="947343"/>
                </a:lnTo>
                <a:lnTo>
                  <a:pt x="119595" y="951420"/>
                </a:lnTo>
                <a:lnTo>
                  <a:pt x="127012" y="952919"/>
                </a:lnTo>
                <a:lnTo>
                  <a:pt x="134429" y="951420"/>
                </a:lnTo>
                <a:lnTo>
                  <a:pt x="140474" y="947343"/>
                </a:lnTo>
                <a:lnTo>
                  <a:pt x="144564" y="941285"/>
                </a:lnTo>
                <a:lnTo>
                  <a:pt x="146062" y="933831"/>
                </a:lnTo>
                <a:close/>
              </a:path>
              <a:path w="254634" h="1196339">
                <a:moveTo>
                  <a:pt x="146062" y="819492"/>
                </a:moveTo>
                <a:lnTo>
                  <a:pt x="144564" y="812076"/>
                </a:lnTo>
                <a:lnTo>
                  <a:pt x="140474" y="806018"/>
                </a:lnTo>
                <a:lnTo>
                  <a:pt x="134416" y="801941"/>
                </a:lnTo>
                <a:lnTo>
                  <a:pt x="127012" y="800442"/>
                </a:lnTo>
                <a:lnTo>
                  <a:pt x="119595" y="801941"/>
                </a:lnTo>
                <a:lnTo>
                  <a:pt x="113538" y="806018"/>
                </a:lnTo>
                <a:lnTo>
                  <a:pt x="109448" y="812076"/>
                </a:lnTo>
                <a:lnTo>
                  <a:pt x="107962" y="819531"/>
                </a:lnTo>
                <a:lnTo>
                  <a:pt x="109448" y="826947"/>
                </a:lnTo>
                <a:lnTo>
                  <a:pt x="113538" y="833005"/>
                </a:lnTo>
                <a:lnTo>
                  <a:pt x="119595" y="837082"/>
                </a:lnTo>
                <a:lnTo>
                  <a:pt x="127012" y="838581"/>
                </a:lnTo>
                <a:lnTo>
                  <a:pt x="134416" y="837082"/>
                </a:lnTo>
                <a:lnTo>
                  <a:pt x="140474" y="833005"/>
                </a:lnTo>
                <a:lnTo>
                  <a:pt x="144564" y="826947"/>
                </a:lnTo>
                <a:lnTo>
                  <a:pt x="146062" y="819492"/>
                </a:lnTo>
                <a:close/>
              </a:path>
              <a:path w="254634" h="1196339">
                <a:moveTo>
                  <a:pt x="146062" y="705154"/>
                </a:moveTo>
                <a:lnTo>
                  <a:pt x="144564" y="697738"/>
                </a:lnTo>
                <a:lnTo>
                  <a:pt x="140474" y="691680"/>
                </a:lnTo>
                <a:lnTo>
                  <a:pt x="134416" y="687603"/>
                </a:lnTo>
                <a:lnTo>
                  <a:pt x="127012" y="686104"/>
                </a:lnTo>
                <a:lnTo>
                  <a:pt x="119595" y="687603"/>
                </a:lnTo>
                <a:lnTo>
                  <a:pt x="113538" y="691680"/>
                </a:lnTo>
                <a:lnTo>
                  <a:pt x="109448" y="697738"/>
                </a:lnTo>
                <a:lnTo>
                  <a:pt x="107962" y="705192"/>
                </a:lnTo>
                <a:lnTo>
                  <a:pt x="109448" y="712609"/>
                </a:lnTo>
                <a:lnTo>
                  <a:pt x="113538" y="718667"/>
                </a:lnTo>
                <a:lnTo>
                  <a:pt x="119595" y="722744"/>
                </a:lnTo>
                <a:lnTo>
                  <a:pt x="127012" y="724242"/>
                </a:lnTo>
                <a:lnTo>
                  <a:pt x="134416" y="722744"/>
                </a:lnTo>
                <a:lnTo>
                  <a:pt x="140474" y="718667"/>
                </a:lnTo>
                <a:lnTo>
                  <a:pt x="144564" y="712609"/>
                </a:lnTo>
                <a:lnTo>
                  <a:pt x="146062" y="705154"/>
                </a:lnTo>
                <a:close/>
              </a:path>
              <a:path w="254634" h="1196339">
                <a:moveTo>
                  <a:pt x="146062" y="590816"/>
                </a:moveTo>
                <a:lnTo>
                  <a:pt x="144564" y="583399"/>
                </a:lnTo>
                <a:lnTo>
                  <a:pt x="140474" y="577342"/>
                </a:lnTo>
                <a:lnTo>
                  <a:pt x="134416" y="573265"/>
                </a:lnTo>
                <a:lnTo>
                  <a:pt x="127012" y="571766"/>
                </a:lnTo>
                <a:lnTo>
                  <a:pt x="119595" y="573265"/>
                </a:lnTo>
                <a:lnTo>
                  <a:pt x="113538" y="577342"/>
                </a:lnTo>
                <a:lnTo>
                  <a:pt x="109448" y="583399"/>
                </a:lnTo>
                <a:lnTo>
                  <a:pt x="107962" y="590854"/>
                </a:lnTo>
                <a:lnTo>
                  <a:pt x="109448" y="598271"/>
                </a:lnTo>
                <a:lnTo>
                  <a:pt x="113538" y="604329"/>
                </a:lnTo>
                <a:lnTo>
                  <a:pt x="119595" y="608406"/>
                </a:lnTo>
                <a:lnTo>
                  <a:pt x="127012" y="609904"/>
                </a:lnTo>
                <a:lnTo>
                  <a:pt x="134416" y="608406"/>
                </a:lnTo>
                <a:lnTo>
                  <a:pt x="140474" y="604329"/>
                </a:lnTo>
                <a:lnTo>
                  <a:pt x="144564" y="598271"/>
                </a:lnTo>
                <a:lnTo>
                  <a:pt x="146062" y="590816"/>
                </a:lnTo>
                <a:close/>
              </a:path>
              <a:path w="254634" h="1196339">
                <a:moveTo>
                  <a:pt x="146062" y="476478"/>
                </a:moveTo>
                <a:lnTo>
                  <a:pt x="144564" y="469061"/>
                </a:lnTo>
                <a:lnTo>
                  <a:pt x="140474" y="463003"/>
                </a:lnTo>
                <a:lnTo>
                  <a:pt x="134416" y="458927"/>
                </a:lnTo>
                <a:lnTo>
                  <a:pt x="127012" y="457428"/>
                </a:lnTo>
                <a:lnTo>
                  <a:pt x="119595" y="458927"/>
                </a:lnTo>
                <a:lnTo>
                  <a:pt x="113538" y="463003"/>
                </a:lnTo>
                <a:lnTo>
                  <a:pt x="109448" y="469061"/>
                </a:lnTo>
                <a:lnTo>
                  <a:pt x="107962" y="476516"/>
                </a:lnTo>
                <a:lnTo>
                  <a:pt x="109448" y="483933"/>
                </a:lnTo>
                <a:lnTo>
                  <a:pt x="113538" y="489991"/>
                </a:lnTo>
                <a:lnTo>
                  <a:pt x="119595" y="494068"/>
                </a:lnTo>
                <a:lnTo>
                  <a:pt x="127012" y="495566"/>
                </a:lnTo>
                <a:lnTo>
                  <a:pt x="134416" y="494068"/>
                </a:lnTo>
                <a:lnTo>
                  <a:pt x="140474" y="489991"/>
                </a:lnTo>
                <a:lnTo>
                  <a:pt x="144564" y="483933"/>
                </a:lnTo>
                <a:lnTo>
                  <a:pt x="146062" y="476478"/>
                </a:lnTo>
                <a:close/>
              </a:path>
              <a:path w="254634" h="1196339">
                <a:moveTo>
                  <a:pt x="146062" y="362140"/>
                </a:moveTo>
                <a:lnTo>
                  <a:pt x="144564" y="354723"/>
                </a:lnTo>
                <a:lnTo>
                  <a:pt x="140474" y="348665"/>
                </a:lnTo>
                <a:lnTo>
                  <a:pt x="134416" y="344589"/>
                </a:lnTo>
                <a:lnTo>
                  <a:pt x="127012" y="343090"/>
                </a:lnTo>
                <a:lnTo>
                  <a:pt x="119595" y="344589"/>
                </a:lnTo>
                <a:lnTo>
                  <a:pt x="113538" y="348665"/>
                </a:lnTo>
                <a:lnTo>
                  <a:pt x="109448" y="354723"/>
                </a:lnTo>
                <a:lnTo>
                  <a:pt x="107962" y="362178"/>
                </a:lnTo>
                <a:lnTo>
                  <a:pt x="109448" y="369595"/>
                </a:lnTo>
                <a:lnTo>
                  <a:pt x="113538" y="375653"/>
                </a:lnTo>
                <a:lnTo>
                  <a:pt x="119595" y="379730"/>
                </a:lnTo>
                <a:lnTo>
                  <a:pt x="127012" y="381228"/>
                </a:lnTo>
                <a:lnTo>
                  <a:pt x="134416" y="379730"/>
                </a:lnTo>
                <a:lnTo>
                  <a:pt x="140474" y="375653"/>
                </a:lnTo>
                <a:lnTo>
                  <a:pt x="144564" y="369595"/>
                </a:lnTo>
                <a:lnTo>
                  <a:pt x="146062" y="362140"/>
                </a:lnTo>
                <a:close/>
              </a:path>
              <a:path w="254634" h="1196339">
                <a:moveTo>
                  <a:pt x="184162" y="1139012"/>
                </a:moveTo>
                <a:lnTo>
                  <a:pt x="179666" y="1116761"/>
                </a:lnTo>
                <a:lnTo>
                  <a:pt x="167424" y="1098600"/>
                </a:lnTo>
                <a:lnTo>
                  <a:pt x="149250" y="1086345"/>
                </a:lnTo>
                <a:lnTo>
                  <a:pt x="127012" y="1081862"/>
                </a:lnTo>
                <a:lnTo>
                  <a:pt x="104762" y="1086345"/>
                </a:lnTo>
                <a:lnTo>
                  <a:pt x="86601" y="1098600"/>
                </a:lnTo>
                <a:lnTo>
                  <a:pt x="74345" y="1116761"/>
                </a:lnTo>
                <a:lnTo>
                  <a:pt x="69862" y="1139012"/>
                </a:lnTo>
                <a:lnTo>
                  <a:pt x="74345" y="1161249"/>
                </a:lnTo>
                <a:lnTo>
                  <a:pt x="86601" y="1179423"/>
                </a:lnTo>
                <a:lnTo>
                  <a:pt x="104762" y="1191666"/>
                </a:lnTo>
                <a:lnTo>
                  <a:pt x="127012" y="1196162"/>
                </a:lnTo>
                <a:lnTo>
                  <a:pt x="149250" y="1191666"/>
                </a:lnTo>
                <a:lnTo>
                  <a:pt x="167424" y="1179423"/>
                </a:lnTo>
                <a:lnTo>
                  <a:pt x="179666" y="1161249"/>
                </a:lnTo>
                <a:lnTo>
                  <a:pt x="184162" y="1139012"/>
                </a:lnTo>
                <a:close/>
              </a:path>
              <a:path w="254634" h="1196339">
                <a:moveTo>
                  <a:pt x="254025" y="127012"/>
                </a:moveTo>
                <a:lnTo>
                  <a:pt x="244043" y="77571"/>
                </a:lnTo>
                <a:lnTo>
                  <a:pt x="216814" y="37211"/>
                </a:lnTo>
                <a:lnTo>
                  <a:pt x="176441" y="9982"/>
                </a:lnTo>
                <a:lnTo>
                  <a:pt x="127012" y="0"/>
                </a:lnTo>
                <a:lnTo>
                  <a:pt x="77571" y="9982"/>
                </a:lnTo>
                <a:lnTo>
                  <a:pt x="37198" y="37211"/>
                </a:lnTo>
                <a:lnTo>
                  <a:pt x="9969" y="77571"/>
                </a:lnTo>
                <a:lnTo>
                  <a:pt x="0" y="127012"/>
                </a:lnTo>
                <a:lnTo>
                  <a:pt x="9969" y="176453"/>
                </a:lnTo>
                <a:lnTo>
                  <a:pt x="37198" y="216827"/>
                </a:lnTo>
                <a:lnTo>
                  <a:pt x="77571" y="244043"/>
                </a:lnTo>
                <a:lnTo>
                  <a:pt x="108445" y="250278"/>
                </a:lnTo>
                <a:lnTo>
                  <a:pt x="109448" y="255257"/>
                </a:lnTo>
                <a:lnTo>
                  <a:pt x="113538" y="261315"/>
                </a:lnTo>
                <a:lnTo>
                  <a:pt x="119595" y="265391"/>
                </a:lnTo>
                <a:lnTo>
                  <a:pt x="127012" y="266890"/>
                </a:lnTo>
                <a:lnTo>
                  <a:pt x="134416" y="265391"/>
                </a:lnTo>
                <a:lnTo>
                  <a:pt x="140474" y="261315"/>
                </a:lnTo>
                <a:lnTo>
                  <a:pt x="144564" y="255257"/>
                </a:lnTo>
                <a:lnTo>
                  <a:pt x="145554" y="250278"/>
                </a:lnTo>
                <a:lnTo>
                  <a:pt x="176441" y="244043"/>
                </a:lnTo>
                <a:lnTo>
                  <a:pt x="216814" y="216827"/>
                </a:lnTo>
                <a:lnTo>
                  <a:pt x="244043" y="176453"/>
                </a:lnTo>
                <a:lnTo>
                  <a:pt x="254025" y="127012"/>
                </a:lnTo>
                <a:close/>
              </a:path>
            </a:pathLst>
          </a:custGeom>
          <a:solidFill>
            <a:srgbClr val="7153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20">
            <a:extLst>
              <a:ext uri="{FF2B5EF4-FFF2-40B4-BE49-F238E27FC236}">
                <a16:creationId xmlns:a16="http://schemas.microsoft.com/office/drawing/2014/main" id="{988294A0-04A2-4A65-982A-B13D5AF002AE}"/>
              </a:ext>
            </a:extLst>
          </p:cNvPr>
          <p:cNvSpPr/>
          <p:nvPr/>
        </p:nvSpPr>
        <p:spPr>
          <a:xfrm>
            <a:off x="4444447" y="3372470"/>
            <a:ext cx="139585" cy="1185816"/>
          </a:xfrm>
          <a:custGeom>
            <a:avLst/>
            <a:gdLst/>
            <a:ahLst/>
            <a:cxnLst/>
            <a:rect l="l" t="t" r="r" b="b"/>
            <a:pathLst>
              <a:path w="114300" h="967739">
                <a:moveTo>
                  <a:pt x="57148" y="929266"/>
                </a:moveTo>
                <a:lnTo>
                  <a:pt x="49732" y="930764"/>
                </a:lnTo>
                <a:lnTo>
                  <a:pt x="43678" y="934847"/>
                </a:lnTo>
                <a:lnTo>
                  <a:pt x="39595" y="940902"/>
                </a:lnTo>
                <a:lnTo>
                  <a:pt x="38098" y="948316"/>
                </a:lnTo>
                <a:lnTo>
                  <a:pt x="39596" y="955770"/>
                </a:lnTo>
                <a:lnTo>
                  <a:pt x="43679" y="961826"/>
                </a:lnTo>
                <a:lnTo>
                  <a:pt x="49736" y="965908"/>
                </a:lnTo>
                <a:lnTo>
                  <a:pt x="57148" y="967404"/>
                </a:lnTo>
                <a:lnTo>
                  <a:pt x="64564" y="965907"/>
                </a:lnTo>
                <a:lnTo>
                  <a:pt x="70619" y="961825"/>
                </a:lnTo>
                <a:lnTo>
                  <a:pt x="74701" y="955770"/>
                </a:lnTo>
                <a:lnTo>
                  <a:pt x="76198" y="948355"/>
                </a:lnTo>
                <a:lnTo>
                  <a:pt x="74701" y="940901"/>
                </a:lnTo>
                <a:lnTo>
                  <a:pt x="70618" y="934846"/>
                </a:lnTo>
                <a:lnTo>
                  <a:pt x="64560" y="930763"/>
                </a:lnTo>
                <a:lnTo>
                  <a:pt x="57148" y="929266"/>
                </a:lnTo>
                <a:close/>
              </a:path>
              <a:path w="114300" h="967739">
                <a:moveTo>
                  <a:pt x="57148" y="814928"/>
                </a:moveTo>
                <a:lnTo>
                  <a:pt x="49732" y="816426"/>
                </a:lnTo>
                <a:lnTo>
                  <a:pt x="43678" y="820508"/>
                </a:lnTo>
                <a:lnTo>
                  <a:pt x="39595" y="826564"/>
                </a:lnTo>
                <a:lnTo>
                  <a:pt x="38098" y="833978"/>
                </a:lnTo>
                <a:lnTo>
                  <a:pt x="39596" y="841432"/>
                </a:lnTo>
                <a:lnTo>
                  <a:pt x="43679" y="847487"/>
                </a:lnTo>
                <a:lnTo>
                  <a:pt x="49736" y="851570"/>
                </a:lnTo>
                <a:lnTo>
                  <a:pt x="57148" y="853066"/>
                </a:lnTo>
                <a:lnTo>
                  <a:pt x="64564" y="851569"/>
                </a:lnTo>
                <a:lnTo>
                  <a:pt x="70619" y="847487"/>
                </a:lnTo>
                <a:lnTo>
                  <a:pt x="74701" y="841432"/>
                </a:lnTo>
                <a:lnTo>
                  <a:pt x="76198" y="834017"/>
                </a:lnTo>
                <a:lnTo>
                  <a:pt x="74701" y="826563"/>
                </a:lnTo>
                <a:lnTo>
                  <a:pt x="70618" y="820508"/>
                </a:lnTo>
                <a:lnTo>
                  <a:pt x="64560" y="816425"/>
                </a:lnTo>
                <a:lnTo>
                  <a:pt x="57148" y="814928"/>
                </a:lnTo>
                <a:close/>
              </a:path>
              <a:path w="114300" h="967739">
                <a:moveTo>
                  <a:pt x="57148" y="700590"/>
                </a:moveTo>
                <a:lnTo>
                  <a:pt x="49732" y="702088"/>
                </a:lnTo>
                <a:lnTo>
                  <a:pt x="43678" y="706170"/>
                </a:lnTo>
                <a:lnTo>
                  <a:pt x="39595" y="712226"/>
                </a:lnTo>
                <a:lnTo>
                  <a:pt x="38098" y="719640"/>
                </a:lnTo>
                <a:lnTo>
                  <a:pt x="39595" y="727094"/>
                </a:lnTo>
                <a:lnTo>
                  <a:pt x="43678" y="733149"/>
                </a:lnTo>
                <a:lnTo>
                  <a:pt x="49733" y="737231"/>
                </a:lnTo>
                <a:lnTo>
                  <a:pt x="57148" y="738728"/>
                </a:lnTo>
                <a:lnTo>
                  <a:pt x="64563" y="737231"/>
                </a:lnTo>
                <a:lnTo>
                  <a:pt x="70618" y="733149"/>
                </a:lnTo>
                <a:lnTo>
                  <a:pt x="74701" y="727094"/>
                </a:lnTo>
                <a:lnTo>
                  <a:pt x="76198" y="719678"/>
                </a:lnTo>
                <a:lnTo>
                  <a:pt x="74701" y="712225"/>
                </a:lnTo>
                <a:lnTo>
                  <a:pt x="70618" y="706170"/>
                </a:lnTo>
                <a:lnTo>
                  <a:pt x="64560" y="702087"/>
                </a:lnTo>
                <a:lnTo>
                  <a:pt x="57148" y="700590"/>
                </a:lnTo>
                <a:close/>
              </a:path>
              <a:path w="114300" h="967739">
                <a:moveTo>
                  <a:pt x="57148" y="586252"/>
                </a:moveTo>
                <a:lnTo>
                  <a:pt x="49733" y="587749"/>
                </a:lnTo>
                <a:lnTo>
                  <a:pt x="43678" y="591832"/>
                </a:lnTo>
                <a:lnTo>
                  <a:pt x="39595" y="597887"/>
                </a:lnTo>
                <a:lnTo>
                  <a:pt x="38098" y="605302"/>
                </a:lnTo>
                <a:lnTo>
                  <a:pt x="39596" y="612756"/>
                </a:lnTo>
                <a:lnTo>
                  <a:pt x="43678" y="618811"/>
                </a:lnTo>
                <a:lnTo>
                  <a:pt x="49733" y="622893"/>
                </a:lnTo>
                <a:lnTo>
                  <a:pt x="57148" y="624390"/>
                </a:lnTo>
                <a:lnTo>
                  <a:pt x="64563" y="622893"/>
                </a:lnTo>
                <a:lnTo>
                  <a:pt x="70619" y="618811"/>
                </a:lnTo>
                <a:lnTo>
                  <a:pt x="74701" y="612755"/>
                </a:lnTo>
                <a:lnTo>
                  <a:pt x="76198" y="605341"/>
                </a:lnTo>
                <a:lnTo>
                  <a:pt x="74701" y="597887"/>
                </a:lnTo>
                <a:lnTo>
                  <a:pt x="70618" y="591832"/>
                </a:lnTo>
                <a:lnTo>
                  <a:pt x="64563" y="587749"/>
                </a:lnTo>
                <a:lnTo>
                  <a:pt x="57148" y="586252"/>
                </a:lnTo>
                <a:close/>
              </a:path>
              <a:path w="114300" h="967739">
                <a:moveTo>
                  <a:pt x="57148" y="471914"/>
                </a:moveTo>
                <a:lnTo>
                  <a:pt x="49733" y="473411"/>
                </a:lnTo>
                <a:lnTo>
                  <a:pt x="43678" y="477494"/>
                </a:lnTo>
                <a:lnTo>
                  <a:pt x="39595" y="483549"/>
                </a:lnTo>
                <a:lnTo>
                  <a:pt x="38098" y="490964"/>
                </a:lnTo>
                <a:lnTo>
                  <a:pt x="39596" y="498418"/>
                </a:lnTo>
                <a:lnTo>
                  <a:pt x="43678" y="504473"/>
                </a:lnTo>
                <a:lnTo>
                  <a:pt x="49733" y="508555"/>
                </a:lnTo>
                <a:lnTo>
                  <a:pt x="57148" y="510052"/>
                </a:lnTo>
                <a:lnTo>
                  <a:pt x="64564" y="508555"/>
                </a:lnTo>
                <a:lnTo>
                  <a:pt x="70619" y="504473"/>
                </a:lnTo>
                <a:lnTo>
                  <a:pt x="74701" y="498417"/>
                </a:lnTo>
                <a:lnTo>
                  <a:pt x="76198" y="491003"/>
                </a:lnTo>
                <a:lnTo>
                  <a:pt x="74701" y="483549"/>
                </a:lnTo>
                <a:lnTo>
                  <a:pt x="70619" y="477493"/>
                </a:lnTo>
                <a:lnTo>
                  <a:pt x="64564" y="473411"/>
                </a:lnTo>
                <a:lnTo>
                  <a:pt x="57148" y="471914"/>
                </a:lnTo>
                <a:close/>
              </a:path>
              <a:path w="114300" h="967739">
                <a:moveTo>
                  <a:pt x="57148" y="357576"/>
                </a:moveTo>
                <a:lnTo>
                  <a:pt x="49733" y="359073"/>
                </a:lnTo>
                <a:lnTo>
                  <a:pt x="43678" y="363155"/>
                </a:lnTo>
                <a:lnTo>
                  <a:pt x="39595" y="369211"/>
                </a:lnTo>
                <a:lnTo>
                  <a:pt x="38098" y="376626"/>
                </a:lnTo>
                <a:lnTo>
                  <a:pt x="39595" y="384079"/>
                </a:lnTo>
                <a:lnTo>
                  <a:pt x="43678" y="390134"/>
                </a:lnTo>
                <a:lnTo>
                  <a:pt x="49733" y="394217"/>
                </a:lnTo>
                <a:lnTo>
                  <a:pt x="57148" y="395714"/>
                </a:lnTo>
                <a:lnTo>
                  <a:pt x="64564" y="394217"/>
                </a:lnTo>
                <a:lnTo>
                  <a:pt x="70619" y="390134"/>
                </a:lnTo>
                <a:lnTo>
                  <a:pt x="74701" y="384079"/>
                </a:lnTo>
                <a:lnTo>
                  <a:pt x="76198" y="376664"/>
                </a:lnTo>
                <a:lnTo>
                  <a:pt x="74701" y="369211"/>
                </a:lnTo>
                <a:lnTo>
                  <a:pt x="70619" y="363155"/>
                </a:lnTo>
                <a:lnTo>
                  <a:pt x="64564" y="359073"/>
                </a:lnTo>
                <a:lnTo>
                  <a:pt x="57148" y="357576"/>
                </a:lnTo>
                <a:close/>
              </a:path>
              <a:path w="114300" h="967739">
                <a:moveTo>
                  <a:pt x="57148" y="243238"/>
                </a:moveTo>
                <a:lnTo>
                  <a:pt x="49733" y="244735"/>
                </a:lnTo>
                <a:lnTo>
                  <a:pt x="43678" y="248817"/>
                </a:lnTo>
                <a:lnTo>
                  <a:pt x="39595" y="254873"/>
                </a:lnTo>
                <a:lnTo>
                  <a:pt x="38098" y="262288"/>
                </a:lnTo>
                <a:lnTo>
                  <a:pt x="39595" y="269741"/>
                </a:lnTo>
                <a:lnTo>
                  <a:pt x="43678" y="275796"/>
                </a:lnTo>
                <a:lnTo>
                  <a:pt x="49733" y="279879"/>
                </a:lnTo>
                <a:lnTo>
                  <a:pt x="57148" y="281376"/>
                </a:lnTo>
                <a:lnTo>
                  <a:pt x="64564" y="279879"/>
                </a:lnTo>
                <a:lnTo>
                  <a:pt x="70619" y="275796"/>
                </a:lnTo>
                <a:lnTo>
                  <a:pt x="74701" y="269741"/>
                </a:lnTo>
                <a:lnTo>
                  <a:pt x="76198" y="262326"/>
                </a:lnTo>
                <a:lnTo>
                  <a:pt x="74701" y="254873"/>
                </a:lnTo>
                <a:lnTo>
                  <a:pt x="70619" y="248817"/>
                </a:lnTo>
                <a:lnTo>
                  <a:pt x="64564" y="244735"/>
                </a:lnTo>
                <a:lnTo>
                  <a:pt x="57148" y="243238"/>
                </a:lnTo>
                <a:close/>
              </a:path>
              <a:path w="114300" h="967739">
                <a:moveTo>
                  <a:pt x="57150" y="128899"/>
                </a:moveTo>
                <a:lnTo>
                  <a:pt x="49734" y="130397"/>
                </a:lnTo>
                <a:lnTo>
                  <a:pt x="43679" y="134479"/>
                </a:lnTo>
                <a:lnTo>
                  <a:pt x="39596" y="140534"/>
                </a:lnTo>
                <a:lnTo>
                  <a:pt x="38100" y="147949"/>
                </a:lnTo>
                <a:lnTo>
                  <a:pt x="39596" y="155403"/>
                </a:lnTo>
                <a:lnTo>
                  <a:pt x="43679" y="161458"/>
                </a:lnTo>
                <a:lnTo>
                  <a:pt x="49734" y="165541"/>
                </a:lnTo>
                <a:lnTo>
                  <a:pt x="57150" y="167038"/>
                </a:lnTo>
                <a:lnTo>
                  <a:pt x="64564" y="165541"/>
                </a:lnTo>
                <a:lnTo>
                  <a:pt x="70620" y="161458"/>
                </a:lnTo>
                <a:lnTo>
                  <a:pt x="74702" y="155403"/>
                </a:lnTo>
                <a:lnTo>
                  <a:pt x="76200" y="147988"/>
                </a:lnTo>
                <a:lnTo>
                  <a:pt x="74702" y="140534"/>
                </a:lnTo>
                <a:lnTo>
                  <a:pt x="70620" y="134479"/>
                </a:lnTo>
                <a:lnTo>
                  <a:pt x="64564" y="130397"/>
                </a:lnTo>
                <a:lnTo>
                  <a:pt x="57150" y="128899"/>
                </a:lnTo>
                <a:close/>
              </a:path>
              <a:path w="114300" h="967739">
                <a:moveTo>
                  <a:pt x="57150" y="0"/>
                </a:moveTo>
                <a:lnTo>
                  <a:pt x="34904" y="4491"/>
                </a:lnTo>
                <a:lnTo>
                  <a:pt x="16738" y="16739"/>
                </a:lnTo>
                <a:lnTo>
                  <a:pt x="4490" y="34905"/>
                </a:lnTo>
                <a:lnTo>
                  <a:pt x="0" y="57150"/>
                </a:lnTo>
                <a:lnTo>
                  <a:pt x="4491" y="79395"/>
                </a:lnTo>
                <a:lnTo>
                  <a:pt x="16738" y="97561"/>
                </a:lnTo>
                <a:lnTo>
                  <a:pt x="34904" y="109808"/>
                </a:lnTo>
                <a:lnTo>
                  <a:pt x="57150" y="114300"/>
                </a:lnTo>
                <a:lnTo>
                  <a:pt x="79394" y="109808"/>
                </a:lnTo>
                <a:lnTo>
                  <a:pt x="97560" y="97561"/>
                </a:lnTo>
                <a:lnTo>
                  <a:pt x="109808" y="79395"/>
                </a:lnTo>
                <a:lnTo>
                  <a:pt x="114300" y="57150"/>
                </a:lnTo>
                <a:lnTo>
                  <a:pt x="109808" y="34904"/>
                </a:lnTo>
                <a:lnTo>
                  <a:pt x="97560" y="16738"/>
                </a:lnTo>
                <a:lnTo>
                  <a:pt x="79394" y="4491"/>
                </a:lnTo>
                <a:lnTo>
                  <a:pt x="57150" y="0"/>
                </a:lnTo>
                <a:close/>
              </a:path>
            </a:pathLst>
          </a:custGeom>
          <a:solidFill>
            <a:srgbClr val="7153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21">
            <a:extLst>
              <a:ext uri="{FF2B5EF4-FFF2-40B4-BE49-F238E27FC236}">
                <a16:creationId xmlns:a16="http://schemas.microsoft.com/office/drawing/2014/main" id="{9E9D51DA-F383-44DA-B418-C1D9CAD2FEAC}"/>
              </a:ext>
            </a:extLst>
          </p:cNvPr>
          <p:cNvSpPr/>
          <p:nvPr/>
        </p:nvSpPr>
        <p:spPr>
          <a:xfrm>
            <a:off x="4359128" y="4338729"/>
            <a:ext cx="310965" cy="312016"/>
          </a:xfrm>
          <a:custGeom>
            <a:avLst/>
            <a:gdLst/>
            <a:ahLst/>
            <a:cxnLst/>
            <a:rect l="l" t="t" r="r" b="b"/>
            <a:pathLst>
              <a:path w="254634" h="254635">
                <a:moveTo>
                  <a:pt x="127012" y="0"/>
                </a:moveTo>
                <a:lnTo>
                  <a:pt x="77573" y="9981"/>
                </a:lnTo>
                <a:lnTo>
                  <a:pt x="37201" y="37201"/>
                </a:lnTo>
                <a:lnTo>
                  <a:pt x="9981" y="77573"/>
                </a:lnTo>
                <a:lnTo>
                  <a:pt x="0" y="127012"/>
                </a:lnTo>
                <a:lnTo>
                  <a:pt x="9981" y="176452"/>
                </a:lnTo>
                <a:lnTo>
                  <a:pt x="37201" y="216825"/>
                </a:lnTo>
                <a:lnTo>
                  <a:pt x="77573" y="244045"/>
                </a:lnTo>
                <a:lnTo>
                  <a:pt x="127012" y="254026"/>
                </a:lnTo>
                <a:lnTo>
                  <a:pt x="176452" y="244045"/>
                </a:lnTo>
                <a:lnTo>
                  <a:pt x="216825" y="216825"/>
                </a:lnTo>
                <a:lnTo>
                  <a:pt x="244045" y="176452"/>
                </a:lnTo>
                <a:lnTo>
                  <a:pt x="254026" y="127012"/>
                </a:lnTo>
                <a:lnTo>
                  <a:pt x="244045" y="77573"/>
                </a:lnTo>
                <a:lnTo>
                  <a:pt x="216825" y="37201"/>
                </a:lnTo>
                <a:lnTo>
                  <a:pt x="176452" y="9981"/>
                </a:lnTo>
                <a:lnTo>
                  <a:pt x="127012" y="0"/>
                </a:lnTo>
                <a:close/>
              </a:path>
            </a:pathLst>
          </a:custGeom>
          <a:solidFill>
            <a:srgbClr val="7153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23">
            <a:extLst>
              <a:ext uri="{FF2B5EF4-FFF2-40B4-BE49-F238E27FC236}">
                <a16:creationId xmlns:a16="http://schemas.microsoft.com/office/drawing/2014/main" id="{2FB5B916-BDE3-4533-925C-A373E602E9AF}"/>
              </a:ext>
            </a:extLst>
          </p:cNvPr>
          <p:cNvSpPr txBox="1"/>
          <p:nvPr/>
        </p:nvSpPr>
        <p:spPr>
          <a:xfrm>
            <a:off x="5465693" y="3881849"/>
            <a:ext cx="79098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>
                <a:latin typeface="Arial"/>
                <a:cs typeface="Arial"/>
              </a:rPr>
              <a:t>2019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92" name="object 24">
            <a:extLst>
              <a:ext uri="{FF2B5EF4-FFF2-40B4-BE49-F238E27FC236}">
                <a16:creationId xmlns:a16="http://schemas.microsoft.com/office/drawing/2014/main" id="{ACB2D7B3-FAA3-4CD6-A9F3-E1A1ABC2FC0F}"/>
              </a:ext>
            </a:extLst>
          </p:cNvPr>
          <p:cNvSpPr txBox="1"/>
          <p:nvPr/>
        </p:nvSpPr>
        <p:spPr>
          <a:xfrm>
            <a:off x="4502831" y="5896685"/>
            <a:ext cx="2543433" cy="647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5880" algn="ctr">
              <a:lnSpc>
                <a:spcPct val="118300"/>
              </a:lnSpc>
              <a:spcBef>
                <a:spcPts val="100"/>
              </a:spcBef>
            </a:pPr>
            <a:r>
              <a:rPr lang="ru-RU" sz="1200" b="1" spc="-5" dirty="0">
                <a:latin typeface="Arial"/>
                <a:cs typeface="Arial"/>
              </a:rPr>
              <a:t>Разработка и реализация проекта «Волонтеры финансового просвещения»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3" name="object 25">
            <a:extLst>
              <a:ext uri="{FF2B5EF4-FFF2-40B4-BE49-F238E27FC236}">
                <a16:creationId xmlns:a16="http://schemas.microsoft.com/office/drawing/2014/main" id="{196E5150-BB46-4A1D-AD59-EEC149EE3A40}"/>
              </a:ext>
            </a:extLst>
          </p:cNvPr>
          <p:cNvSpPr txBox="1"/>
          <p:nvPr/>
        </p:nvSpPr>
        <p:spPr>
          <a:xfrm>
            <a:off x="6868203" y="4794390"/>
            <a:ext cx="79098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>
                <a:latin typeface="Arial"/>
                <a:cs typeface="Arial"/>
              </a:rPr>
              <a:t>2020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94" name="object 26">
            <a:extLst>
              <a:ext uri="{FF2B5EF4-FFF2-40B4-BE49-F238E27FC236}">
                <a16:creationId xmlns:a16="http://schemas.microsoft.com/office/drawing/2014/main" id="{E5F90D5B-73EF-4B0D-800D-8AEFCD843EFE}"/>
              </a:ext>
            </a:extLst>
          </p:cNvPr>
          <p:cNvSpPr txBox="1"/>
          <p:nvPr/>
        </p:nvSpPr>
        <p:spPr>
          <a:xfrm>
            <a:off x="8130425" y="3861279"/>
            <a:ext cx="79098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>
                <a:latin typeface="Arial"/>
                <a:cs typeface="Arial"/>
              </a:rPr>
              <a:t>2021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95" name="object 28">
            <a:extLst>
              <a:ext uri="{FF2B5EF4-FFF2-40B4-BE49-F238E27FC236}">
                <a16:creationId xmlns:a16="http://schemas.microsoft.com/office/drawing/2014/main" id="{44799666-BA95-4947-A344-57B0AF6618D2}"/>
              </a:ext>
            </a:extLst>
          </p:cNvPr>
          <p:cNvSpPr txBox="1"/>
          <p:nvPr/>
        </p:nvSpPr>
        <p:spPr>
          <a:xfrm>
            <a:off x="3253930" y="2592626"/>
            <a:ext cx="2520618" cy="647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5880" algn="ctr">
              <a:lnSpc>
                <a:spcPct val="118300"/>
              </a:lnSpc>
              <a:spcBef>
                <a:spcPts val="100"/>
              </a:spcBef>
            </a:pPr>
            <a:r>
              <a:rPr lang="ru-RU" sz="1200" b="1" spc="-5" dirty="0">
                <a:latin typeface="Arial"/>
                <a:cs typeface="Arial"/>
              </a:rPr>
              <a:t>Подготовка и проведение Чемпионата мира по футболу </a:t>
            </a:r>
            <a:r>
              <a:rPr lang="en-US" sz="1200" b="1" spc="-5" dirty="0">
                <a:latin typeface="Arial"/>
                <a:cs typeface="Arial"/>
              </a:rPr>
              <a:t>FIFA</a:t>
            </a:r>
            <a:r>
              <a:rPr lang="ru-RU" sz="1200" b="1" spc="-5" dirty="0">
                <a:latin typeface="Arial"/>
                <a:cs typeface="Arial"/>
              </a:rPr>
              <a:t> 2018 в России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6" name="object 29">
            <a:extLst>
              <a:ext uri="{FF2B5EF4-FFF2-40B4-BE49-F238E27FC236}">
                <a16:creationId xmlns:a16="http://schemas.microsoft.com/office/drawing/2014/main" id="{1941967F-8F07-43BA-AC69-014DDE0B41B1}"/>
              </a:ext>
            </a:extLst>
          </p:cNvPr>
          <p:cNvSpPr txBox="1"/>
          <p:nvPr/>
        </p:nvSpPr>
        <p:spPr>
          <a:xfrm>
            <a:off x="3783646" y="4779422"/>
            <a:ext cx="199090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20</a:t>
            </a:r>
            <a:r>
              <a:rPr lang="ru-RU" sz="2400" b="1" dirty="0">
                <a:latin typeface="Arial"/>
                <a:cs typeface="Arial"/>
              </a:rPr>
              <a:t>15-2018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7" name="object 31">
            <a:extLst>
              <a:ext uri="{FF2B5EF4-FFF2-40B4-BE49-F238E27FC236}">
                <a16:creationId xmlns:a16="http://schemas.microsoft.com/office/drawing/2014/main" id="{ED94C7FB-EA6F-42B1-8F36-E6B9BC3C0DB2}"/>
              </a:ext>
            </a:extLst>
          </p:cNvPr>
          <p:cNvSpPr txBox="1"/>
          <p:nvPr/>
        </p:nvSpPr>
        <p:spPr>
          <a:xfrm>
            <a:off x="6040312" y="2645073"/>
            <a:ext cx="2277537" cy="647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5880" algn="ctr">
              <a:lnSpc>
                <a:spcPct val="118300"/>
              </a:lnSpc>
              <a:spcBef>
                <a:spcPts val="100"/>
              </a:spcBef>
            </a:pPr>
            <a:r>
              <a:rPr lang="ru-RU" sz="1200" b="1" spc="-5" dirty="0">
                <a:latin typeface="Arial"/>
                <a:cs typeface="Arial"/>
              </a:rPr>
              <a:t>Проект «Цифровые волонтеры </a:t>
            </a:r>
            <a:r>
              <a:rPr lang="ru-RU" sz="1200" b="1" spc="-5" dirty="0" err="1">
                <a:latin typeface="Arial"/>
                <a:cs typeface="Arial"/>
              </a:rPr>
              <a:t>Плехановки</a:t>
            </a:r>
            <a:r>
              <a:rPr lang="ru-RU" sz="1200" b="1" spc="-5" dirty="0">
                <a:latin typeface="Arial"/>
                <a:cs typeface="Arial"/>
              </a:rPr>
              <a:t>», акция </a:t>
            </a:r>
            <a:r>
              <a:rPr lang="en-US" sz="1200" b="1" spc="-5" dirty="0">
                <a:latin typeface="Arial"/>
                <a:cs typeface="Arial"/>
              </a:rPr>
              <a:t>#</a:t>
            </a:r>
            <a:r>
              <a:rPr lang="ru-RU" sz="1200" b="1" spc="-5" dirty="0">
                <a:latin typeface="Arial"/>
                <a:cs typeface="Arial"/>
              </a:rPr>
              <a:t>МЫВМЕСТЕ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8" name="object 33">
            <a:extLst>
              <a:ext uri="{FF2B5EF4-FFF2-40B4-BE49-F238E27FC236}">
                <a16:creationId xmlns:a16="http://schemas.microsoft.com/office/drawing/2014/main" id="{60F1589C-4330-475D-AE87-36F08C1FBA06}"/>
              </a:ext>
            </a:extLst>
          </p:cNvPr>
          <p:cNvSpPr txBox="1"/>
          <p:nvPr/>
        </p:nvSpPr>
        <p:spPr>
          <a:xfrm>
            <a:off x="7023599" y="5854628"/>
            <a:ext cx="3084089" cy="86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5880" algn="ctr">
              <a:lnSpc>
                <a:spcPct val="118300"/>
              </a:lnSpc>
              <a:spcBef>
                <a:spcPts val="100"/>
              </a:spcBef>
            </a:pPr>
            <a:r>
              <a:rPr lang="ru-RU" sz="1200" b="1" spc="-5" dirty="0">
                <a:latin typeface="Arial"/>
                <a:cs typeface="Arial"/>
              </a:rPr>
              <a:t>Победа в конкурсе «Лучшая практика организации волонтерской деятельности среди ООВО» </a:t>
            </a:r>
            <a:r>
              <a:rPr lang="ru-RU" sz="1200" b="1" spc="-5" dirty="0" err="1">
                <a:latin typeface="Arial"/>
                <a:cs typeface="Arial"/>
              </a:rPr>
              <a:t>Минобрнауки</a:t>
            </a:r>
            <a:r>
              <a:rPr lang="ru-RU" sz="1200" b="1" spc="-5" dirty="0">
                <a:latin typeface="Arial"/>
                <a:cs typeface="Arial"/>
              </a:rPr>
              <a:t> РФ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3A1C1E9-744B-4F4B-9292-21A03B47521E}"/>
              </a:ext>
            </a:extLst>
          </p:cNvPr>
          <p:cNvSpPr/>
          <p:nvPr/>
        </p:nvSpPr>
        <p:spPr>
          <a:xfrm>
            <a:off x="10252475" y="4365088"/>
            <a:ext cx="301393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spc="-5" dirty="0">
                <a:latin typeface="Arial"/>
                <a:cs typeface="Arial"/>
              </a:rPr>
              <a:t>Торжественное открытие коворкинг пространства  «</a:t>
            </a:r>
            <a:r>
              <a:rPr lang="ru-RU" sz="1200" b="1" spc="-5" dirty="0" err="1">
                <a:latin typeface="Arial"/>
                <a:cs typeface="Arial"/>
              </a:rPr>
              <a:t>Добро.Центр</a:t>
            </a:r>
            <a:r>
              <a:rPr lang="ru-RU" sz="1200" b="1" spc="-5" dirty="0">
                <a:latin typeface="Arial"/>
                <a:cs typeface="Arial"/>
              </a:rPr>
              <a:t>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spc="-5" dirty="0">
                <a:latin typeface="Arial"/>
                <a:cs typeface="Arial"/>
              </a:rPr>
              <a:t>Региональный штаб акции #МЫВМЕСТЕ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spc="-5" dirty="0">
                <a:latin typeface="Arial"/>
                <a:cs typeface="Arial"/>
              </a:rPr>
              <a:t>Победа в конкурсе «Лучшая практика организации волонтерской деятельности среди ООВО» Минобрнауки РФ</a:t>
            </a:r>
            <a:endParaRPr lang="ru-RU" sz="1200" dirty="0">
              <a:latin typeface="Arial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spc="-5" dirty="0">
                <a:latin typeface="Arial"/>
                <a:cs typeface="Arial"/>
              </a:rPr>
              <a:t>Победа в конкурсе «Доброе сердце столицы»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D352032-E4C2-448C-9BF7-EF2CFB6A301A}"/>
              </a:ext>
            </a:extLst>
          </p:cNvPr>
          <p:cNvSpPr/>
          <p:nvPr/>
        </p:nvSpPr>
        <p:spPr>
          <a:xfrm>
            <a:off x="10300204" y="3542501"/>
            <a:ext cx="23059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4800" b="1" dirty="0">
                <a:latin typeface="Arial"/>
                <a:cs typeface="Arial"/>
              </a:rPr>
              <a:t>2022</a:t>
            </a:r>
            <a:endParaRPr lang="ru-RU" sz="2800" b="1" dirty="0">
              <a:latin typeface="Arial"/>
              <a:cs typeface="Arial"/>
            </a:endParaRPr>
          </a:p>
        </p:txBody>
      </p:sp>
      <p:grpSp>
        <p:nvGrpSpPr>
          <p:cNvPr id="100" name="Group 14">
            <a:extLst>
              <a:ext uri="{FF2B5EF4-FFF2-40B4-BE49-F238E27FC236}">
                <a16:creationId xmlns:a16="http://schemas.microsoft.com/office/drawing/2014/main" id="{19E55304-00E8-4310-ABDD-E3015259BFC1}"/>
              </a:ext>
            </a:extLst>
          </p:cNvPr>
          <p:cNvGrpSpPr/>
          <p:nvPr/>
        </p:nvGrpSpPr>
        <p:grpSpPr>
          <a:xfrm>
            <a:off x="2855123" y="7488229"/>
            <a:ext cx="3679381" cy="1557596"/>
            <a:chOff x="-144272" y="0"/>
            <a:chExt cx="5485593" cy="2379992"/>
          </a:xfrm>
        </p:grpSpPr>
        <p:pic>
          <p:nvPicPr>
            <p:cNvPr id="101" name="Picture 15">
              <a:extLst>
                <a:ext uri="{FF2B5EF4-FFF2-40B4-BE49-F238E27FC236}">
                  <a16:creationId xmlns:a16="http://schemas.microsoft.com/office/drawing/2014/main" id="{5EE48F45-B5DC-4F34-BBAE-3F3306D07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337" r="8" b="385"/>
            <a:stretch>
              <a:fillRect/>
            </a:stretch>
          </p:blipFill>
          <p:spPr>
            <a:xfrm>
              <a:off x="-144272" y="0"/>
              <a:ext cx="2574507" cy="2379992"/>
            </a:xfrm>
            <a:prstGeom prst="rect">
              <a:avLst/>
            </a:prstGeom>
          </p:spPr>
        </p:pic>
        <p:pic>
          <p:nvPicPr>
            <p:cNvPr id="102" name="Picture 16">
              <a:extLst>
                <a:ext uri="{FF2B5EF4-FFF2-40B4-BE49-F238E27FC236}">
                  <a16:creationId xmlns:a16="http://schemas.microsoft.com/office/drawing/2014/main" id="{5EA13618-AAC8-4783-BC5C-0CBFD3FA2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285" b="285"/>
            <a:stretch>
              <a:fillRect/>
            </a:stretch>
          </p:blipFill>
          <p:spPr>
            <a:xfrm>
              <a:off x="2766814" y="0"/>
              <a:ext cx="2574507" cy="2379992"/>
            </a:xfrm>
            <a:prstGeom prst="rect">
              <a:avLst/>
            </a:prstGeom>
          </p:spPr>
        </p:pic>
      </p:grpSp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5F93D108-A5AA-407B-B61B-1199EF651AB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301"/>
          <a:stretch/>
        </p:blipFill>
        <p:spPr>
          <a:xfrm>
            <a:off x="6773322" y="7459330"/>
            <a:ext cx="1811996" cy="1586495"/>
          </a:xfrm>
          <a:prstGeom prst="rect">
            <a:avLst/>
          </a:prstGeom>
        </p:spPr>
      </p:pic>
      <p:pic>
        <p:nvPicPr>
          <p:cNvPr id="104" name="Picture 2" descr="https://sun9-east.userapi.com/sun9-22/s/v1/ig2/cCUPHz3jOt2z6FuUfWwvSi5gNLRPmhhOVsXvTj9tr1MaTT5ldnSb1MQaegrBnrap7DgW67KRhREvkPRGckTICgpN.jpg?size=1280x960&amp;quality=95&amp;type=album">
            <a:extLst>
              <a:ext uri="{FF2B5EF4-FFF2-40B4-BE49-F238E27FC236}">
                <a16:creationId xmlns:a16="http://schemas.microsoft.com/office/drawing/2014/main" id="{93C0C037-6EA4-4EA3-A30A-16783389FA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r="285"/>
          <a:stretch/>
        </p:blipFill>
        <p:spPr bwMode="auto">
          <a:xfrm>
            <a:off x="889492" y="7487529"/>
            <a:ext cx="1726813" cy="155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2">
            <a:extLst>
              <a:ext uri="{FF2B5EF4-FFF2-40B4-BE49-F238E27FC236}">
                <a16:creationId xmlns:a16="http://schemas.microsoft.com/office/drawing/2014/main" id="{EC739E8D-2251-4027-BA4C-7494D900A7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921407" y="7765371"/>
            <a:ext cx="1454067" cy="122141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8AB92CA-8722-49D4-A27A-BF9158A1C58D}"/>
              </a:ext>
            </a:extLst>
          </p:cNvPr>
          <p:cNvSpPr/>
          <p:nvPr/>
        </p:nvSpPr>
        <p:spPr>
          <a:xfrm>
            <a:off x="10603754" y="7616599"/>
            <a:ext cx="6549517" cy="1646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79"/>
              </a:lnSpc>
            </a:pPr>
            <a:r>
              <a:rPr lang="ru-RU" dirty="0">
                <a:solidFill>
                  <a:srgbClr val="0F0E0C"/>
                </a:solidFill>
                <a:latin typeface="DM Sans"/>
              </a:rPr>
              <a:t>Волонтеры </a:t>
            </a:r>
            <a:r>
              <a:rPr lang="ru-RU" dirty="0" err="1">
                <a:solidFill>
                  <a:srgbClr val="0F0E0C"/>
                </a:solidFill>
                <a:latin typeface="DM Sans"/>
              </a:rPr>
              <a:t>Плехановки</a:t>
            </a:r>
            <a:r>
              <a:rPr lang="ru-RU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dirty="0" err="1">
                <a:solidFill>
                  <a:srgbClr val="0F0E0C"/>
                </a:solidFill>
                <a:latin typeface="DM Sans"/>
              </a:rPr>
              <a:t>не</a:t>
            </a:r>
            <a:r>
              <a:rPr lang="en-US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dirty="0" err="1">
                <a:solidFill>
                  <a:srgbClr val="0F0E0C"/>
                </a:solidFill>
                <a:latin typeface="DM Sans"/>
              </a:rPr>
              <a:t>просто</a:t>
            </a:r>
            <a:r>
              <a:rPr lang="en-US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dirty="0" err="1">
                <a:solidFill>
                  <a:srgbClr val="0F0E0C"/>
                </a:solidFill>
                <a:latin typeface="DM Sans"/>
              </a:rPr>
              <a:t>помощники</a:t>
            </a:r>
            <a:r>
              <a:rPr lang="en-US" dirty="0">
                <a:solidFill>
                  <a:srgbClr val="0F0E0C"/>
                </a:solidFill>
                <a:latin typeface="DM Sans"/>
              </a:rPr>
              <a:t> в </a:t>
            </a:r>
            <a:r>
              <a:rPr lang="en-US" dirty="0" err="1">
                <a:solidFill>
                  <a:srgbClr val="0F0E0C"/>
                </a:solidFill>
                <a:latin typeface="DM Sans"/>
              </a:rPr>
              <a:t>реализации</a:t>
            </a:r>
            <a:r>
              <a:rPr lang="en-US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dirty="0" err="1">
                <a:solidFill>
                  <a:srgbClr val="0F0E0C"/>
                </a:solidFill>
                <a:latin typeface="DM Sans"/>
              </a:rPr>
              <a:t>мероприятий</a:t>
            </a:r>
            <a:r>
              <a:rPr lang="en-US" dirty="0">
                <a:solidFill>
                  <a:srgbClr val="0F0E0C"/>
                </a:solidFill>
                <a:latin typeface="DM Sans"/>
              </a:rPr>
              <a:t> и </a:t>
            </a:r>
            <a:r>
              <a:rPr lang="en-US" dirty="0" err="1">
                <a:solidFill>
                  <a:srgbClr val="0F0E0C"/>
                </a:solidFill>
                <a:latin typeface="DM Sans"/>
              </a:rPr>
              <a:t>проектов</a:t>
            </a:r>
            <a:r>
              <a:rPr lang="en-US" dirty="0">
                <a:solidFill>
                  <a:srgbClr val="0F0E0C"/>
                </a:solidFill>
                <a:latin typeface="DM Sans"/>
              </a:rPr>
              <a:t>, </a:t>
            </a:r>
            <a:r>
              <a:rPr lang="en-US" dirty="0" err="1">
                <a:solidFill>
                  <a:srgbClr val="0F0E0C"/>
                </a:solidFill>
                <a:latin typeface="DM Sans"/>
              </a:rPr>
              <a:t>но</a:t>
            </a:r>
            <a:r>
              <a:rPr lang="en-US" dirty="0">
                <a:solidFill>
                  <a:srgbClr val="0F0E0C"/>
                </a:solidFill>
                <a:latin typeface="DM Sans"/>
              </a:rPr>
              <a:t> и </a:t>
            </a:r>
            <a:r>
              <a:rPr lang="en-US" dirty="0" err="1">
                <a:solidFill>
                  <a:srgbClr val="0F0E0C"/>
                </a:solidFill>
                <a:latin typeface="DM Sans"/>
              </a:rPr>
              <a:t>активные</a:t>
            </a:r>
            <a:r>
              <a:rPr lang="en-US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dirty="0" err="1">
                <a:solidFill>
                  <a:srgbClr val="0F0E0C"/>
                </a:solidFill>
                <a:latin typeface="DM Sans"/>
              </a:rPr>
              <a:t>креаторы</a:t>
            </a:r>
            <a:r>
              <a:rPr lang="en-US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dirty="0" err="1">
                <a:solidFill>
                  <a:srgbClr val="0F0E0C"/>
                </a:solidFill>
                <a:latin typeface="DM Sans"/>
              </a:rPr>
              <a:t>собственных</a:t>
            </a:r>
            <a:r>
              <a:rPr lang="en-US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dirty="0" err="1">
                <a:solidFill>
                  <a:srgbClr val="0F0E0C"/>
                </a:solidFill>
                <a:latin typeface="DM Sans"/>
              </a:rPr>
              <a:t>инициатив</a:t>
            </a:r>
            <a:r>
              <a:rPr lang="en-US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dirty="0" err="1">
                <a:solidFill>
                  <a:srgbClr val="0F0E0C"/>
                </a:solidFill>
                <a:latin typeface="DM Sans"/>
              </a:rPr>
              <a:t>по</a:t>
            </a:r>
            <a:r>
              <a:rPr lang="en-US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dirty="0" err="1">
                <a:solidFill>
                  <a:srgbClr val="0F0E0C"/>
                </a:solidFill>
                <a:latin typeface="DM Sans"/>
              </a:rPr>
              <a:t>направлениям</a:t>
            </a:r>
            <a:r>
              <a:rPr lang="en-US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dirty="0" err="1">
                <a:solidFill>
                  <a:srgbClr val="0F0E0C"/>
                </a:solidFill>
                <a:latin typeface="DM Sans"/>
              </a:rPr>
              <a:t>волонтерской</a:t>
            </a:r>
            <a:r>
              <a:rPr lang="en-US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dirty="0" err="1">
                <a:solidFill>
                  <a:srgbClr val="0F0E0C"/>
                </a:solidFill>
                <a:latin typeface="DM Sans"/>
              </a:rPr>
              <a:t>деятельности</a:t>
            </a:r>
            <a:endParaRPr lang="en-US" dirty="0">
              <a:solidFill>
                <a:srgbClr val="0F0E0C"/>
              </a:solidFill>
              <a:latin typeface="DM San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4A8F7A8-02E5-2CD7-D100-4750FB00EC09}"/>
              </a:ext>
            </a:extLst>
          </p:cNvPr>
          <p:cNvSpPr/>
          <p:nvPr/>
        </p:nvSpPr>
        <p:spPr>
          <a:xfrm>
            <a:off x="14119850" y="4351983"/>
            <a:ext cx="30139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spc="-5" dirty="0">
                <a:latin typeface="Arial"/>
                <a:cs typeface="Arial"/>
              </a:rPr>
              <a:t>Региональный оператор Волонтерской программы международного </a:t>
            </a:r>
            <a:r>
              <a:rPr lang="ru-RU" sz="1200" b="1" spc="-5" dirty="0" err="1">
                <a:latin typeface="Arial"/>
                <a:cs typeface="Arial"/>
              </a:rPr>
              <a:t>мультиспортивного</a:t>
            </a:r>
            <a:r>
              <a:rPr lang="ru-RU" sz="1200" b="1" spc="-5" dirty="0">
                <a:latin typeface="Arial"/>
                <a:cs typeface="Arial"/>
              </a:rPr>
              <a:t> турнира «Игры Будущего» 2024 в г. Казань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spc="-5" dirty="0">
                <a:latin typeface="Arial"/>
                <a:cs typeface="Arial"/>
              </a:rPr>
              <a:t>Центр привлечения и подготовки волонтеров Всемирного Фестиваля Молодежи 2024 года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spc="-5" dirty="0">
                <a:latin typeface="Arial"/>
                <a:cs typeface="Arial"/>
              </a:rPr>
              <a:t>Грант «Росмолодежь» на реализацию проекта «Двухдневный интенсив по основам внедрения технологии «Обучение служением»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spc="-5" dirty="0">
                <a:latin typeface="Arial"/>
                <a:cs typeface="Arial"/>
              </a:rPr>
              <a:t>Конкурс молодежных проектов РЭУ им. Г.В. Плеханова: победа проектов «</a:t>
            </a:r>
            <a:r>
              <a:rPr lang="ru-RU" sz="1200" b="1" spc="-5" dirty="0" err="1">
                <a:latin typeface="Arial"/>
                <a:cs typeface="Arial"/>
              </a:rPr>
              <a:t>Фиджитал</a:t>
            </a:r>
            <a:r>
              <a:rPr lang="ru-RU" sz="1200" b="1" spc="-5" dirty="0">
                <a:latin typeface="Arial"/>
                <a:cs typeface="Arial"/>
              </a:rPr>
              <a:t>-час «Спорт Будущего» и «Мой Эко-город»</a:t>
            </a:r>
          </a:p>
          <a:p>
            <a:endParaRPr lang="ru-RU" sz="1200" b="1" spc="-5" dirty="0">
              <a:latin typeface="Arial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b="1" spc="-5" dirty="0">
              <a:latin typeface="Arial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b="1" spc="-5" dirty="0">
              <a:latin typeface="Arial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b="1" spc="-5" dirty="0">
              <a:latin typeface="Arial"/>
              <a:cs typeface="Arial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20B292E-D4CE-9A80-2E1B-1F9D131498DA}"/>
              </a:ext>
            </a:extLst>
          </p:cNvPr>
          <p:cNvSpPr/>
          <p:nvPr/>
        </p:nvSpPr>
        <p:spPr>
          <a:xfrm>
            <a:off x="14164303" y="3281684"/>
            <a:ext cx="23059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7200" b="1" dirty="0">
                <a:latin typeface="Arial"/>
                <a:cs typeface="Arial"/>
              </a:rPr>
              <a:t>2023</a:t>
            </a:r>
            <a:endParaRPr lang="ru-RU" sz="4400" b="1" dirty="0">
              <a:latin typeface="Arial"/>
              <a:cs typeface="Arial"/>
            </a:endParaRPr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44E8EFC5-DD92-FB87-4E81-3A9505D4E6A7}"/>
              </a:ext>
            </a:extLst>
          </p:cNvPr>
          <p:cNvSpPr/>
          <p:nvPr/>
        </p:nvSpPr>
        <p:spPr>
          <a:xfrm rot="5400000">
            <a:off x="13231402" y="3714354"/>
            <a:ext cx="310965" cy="1465930"/>
          </a:xfrm>
          <a:custGeom>
            <a:avLst/>
            <a:gdLst/>
            <a:ahLst/>
            <a:cxnLst/>
            <a:rect l="l" t="t" r="r" b="b"/>
            <a:pathLst>
              <a:path w="254634" h="1196339">
                <a:moveTo>
                  <a:pt x="146062" y="1048169"/>
                </a:moveTo>
                <a:lnTo>
                  <a:pt x="144564" y="1040752"/>
                </a:lnTo>
                <a:lnTo>
                  <a:pt x="140474" y="1034694"/>
                </a:lnTo>
                <a:lnTo>
                  <a:pt x="134429" y="1030617"/>
                </a:lnTo>
                <a:lnTo>
                  <a:pt x="127012" y="1029119"/>
                </a:lnTo>
                <a:lnTo>
                  <a:pt x="119595" y="1030617"/>
                </a:lnTo>
                <a:lnTo>
                  <a:pt x="113538" y="1034694"/>
                </a:lnTo>
                <a:lnTo>
                  <a:pt x="109461" y="1040752"/>
                </a:lnTo>
                <a:lnTo>
                  <a:pt x="107962" y="1048207"/>
                </a:lnTo>
                <a:lnTo>
                  <a:pt x="109461" y="1055624"/>
                </a:lnTo>
                <a:lnTo>
                  <a:pt x="113538" y="1061681"/>
                </a:lnTo>
                <a:lnTo>
                  <a:pt x="119595" y="1065758"/>
                </a:lnTo>
                <a:lnTo>
                  <a:pt x="127012" y="1067257"/>
                </a:lnTo>
                <a:lnTo>
                  <a:pt x="134429" y="1065758"/>
                </a:lnTo>
                <a:lnTo>
                  <a:pt x="140474" y="1061681"/>
                </a:lnTo>
                <a:lnTo>
                  <a:pt x="144564" y="1055624"/>
                </a:lnTo>
                <a:lnTo>
                  <a:pt x="146062" y="1048169"/>
                </a:lnTo>
                <a:close/>
              </a:path>
              <a:path w="254634" h="1196339">
                <a:moveTo>
                  <a:pt x="146062" y="933831"/>
                </a:moveTo>
                <a:lnTo>
                  <a:pt x="144564" y="926414"/>
                </a:lnTo>
                <a:lnTo>
                  <a:pt x="140474" y="920356"/>
                </a:lnTo>
                <a:lnTo>
                  <a:pt x="134429" y="916279"/>
                </a:lnTo>
                <a:lnTo>
                  <a:pt x="127012" y="914781"/>
                </a:lnTo>
                <a:lnTo>
                  <a:pt x="119595" y="916279"/>
                </a:lnTo>
                <a:lnTo>
                  <a:pt x="113538" y="920356"/>
                </a:lnTo>
                <a:lnTo>
                  <a:pt x="109461" y="926414"/>
                </a:lnTo>
                <a:lnTo>
                  <a:pt x="107962" y="933869"/>
                </a:lnTo>
                <a:lnTo>
                  <a:pt x="109461" y="941285"/>
                </a:lnTo>
                <a:lnTo>
                  <a:pt x="113538" y="947343"/>
                </a:lnTo>
                <a:lnTo>
                  <a:pt x="119595" y="951420"/>
                </a:lnTo>
                <a:lnTo>
                  <a:pt x="127012" y="952919"/>
                </a:lnTo>
                <a:lnTo>
                  <a:pt x="134429" y="951420"/>
                </a:lnTo>
                <a:lnTo>
                  <a:pt x="140474" y="947343"/>
                </a:lnTo>
                <a:lnTo>
                  <a:pt x="144564" y="941285"/>
                </a:lnTo>
                <a:lnTo>
                  <a:pt x="146062" y="933831"/>
                </a:lnTo>
                <a:close/>
              </a:path>
              <a:path w="254634" h="1196339">
                <a:moveTo>
                  <a:pt x="146062" y="819492"/>
                </a:moveTo>
                <a:lnTo>
                  <a:pt x="144564" y="812076"/>
                </a:lnTo>
                <a:lnTo>
                  <a:pt x="140474" y="806018"/>
                </a:lnTo>
                <a:lnTo>
                  <a:pt x="134416" y="801941"/>
                </a:lnTo>
                <a:lnTo>
                  <a:pt x="127012" y="800442"/>
                </a:lnTo>
                <a:lnTo>
                  <a:pt x="119595" y="801941"/>
                </a:lnTo>
                <a:lnTo>
                  <a:pt x="113538" y="806018"/>
                </a:lnTo>
                <a:lnTo>
                  <a:pt x="109448" y="812076"/>
                </a:lnTo>
                <a:lnTo>
                  <a:pt x="107962" y="819531"/>
                </a:lnTo>
                <a:lnTo>
                  <a:pt x="109448" y="826947"/>
                </a:lnTo>
                <a:lnTo>
                  <a:pt x="113538" y="833005"/>
                </a:lnTo>
                <a:lnTo>
                  <a:pt x="119595" y="837082"/>
                </a:lnTo>
                <a:lnTo>
                  <a:pt x="127012" y="838581"/>
                </a:lnTo>
                <a:lnTo>
                  <a:pt x="134416" y="837082"/>
                </a:lnTo>
                <a:lnTo>
                  <a:pt x="140474" y="833005"/>
                </a:lnTo>
                <a:lnTo>
                  <a:pt x="144564" y="826947"/>
                </a:lnTo>
                <a:lnTo>
                  <a:pt x="146062" y="819492"/>
                </a:lnTo>
                <a:close/>
              </a:path>
              <a:path w="254634" h="1196339">
                <a:moveTo>
                  <a:pt x="146062" y="705154"/>
                </a:moveTo>
                <a:lnTo>
                  <a:pt x="144564" y="697738"/>
                </a:lnTo>
                <a:lnTo>
                  <a:pt x="140474" y="691680"/>
                </a:lnTo>
                <a:lnTo>
                  <a:pt x="134416" y="687603"/>
                </a:lnTo>
                <a:lnTo>
                  <a:pt x="127012" y="686104"/>
                </a:lnTo>
                <a:lnTo>
                  <a:pt x="119595" y="687603"/>
                </a:lnTo>
                <a:lnTo>
                  <a:pt x="113538" y="691680"/>
                </a:lnTo>
                <a:lnTo>
                  <a:pt x="109448" y="697738"/>
                </a:lnTo>
                <a:lnTo>
                  <a:pt x="107962" y="705192"/>
                </a:lnTo>
                <a:lnTo>
                  <a:pt x="109448" y="712609"/>
                </a:lnTo>
                <a:lnTo>
                  <a:pt x="113538" y="718667"/>
                </a:lnTo>
                <a:lnTo>
                  <a:pt x="119595" y="722744"/>
                </a:lnTo>
                <a:lnTo>
                  <a:pt x="127012" y="724242"/>
                </a:lnTo>
                <a:lnTo>
                  <a:pt x="134416" y="722744"/>
                </a:lnTo>
                <a:lnTo>
                  <a:pt x="140474" y="718667"/>
                </a:lnTo>
                <a:lnTo>
                  <a:pt x="144564" y="712609"/>
                </a:lnTo>
                <a:lnTo>
                  <a:pt x="146062" y="705154"/>
                </a:lnTo>
                <a:close/>
              </a:path>
              <a:path w="254634" h="1196339">
                <a:moveTo>
                  <a:pt x="146062" y="590816"/>
                </a:moveTo>
                <a:lnTo>
                  <a:pt x="144564" y="583399"/>
                </a:lnTo>
                <a:lnTo>
                  <a:pt x="140474" y="577342"/>
                </a:lnTo>
                <a:lnTo>
                  <a:pt x="134416" y="573265"/>
                </a:lnTo>
                <a:lnTo>
                  <a:pt x="127012" y="571766"/>
                </a:lnTo>
                <a:lnTo>
                  <a:pt x="119595" y="573265"/>
                </a:lnTo>
                <a:lnTo>
                  <a:pt x="113538" y="577342"/>
                </a:lnTo>
                <a:lnTo>
                  <a:pt x="109448" y="583399"/>
                </a:lnTo>
                <a:lnTo>
                  <a:pt x="107962" y="590854"/>
                </a:lnTo>
                <a:lnTo>
                  <a:pt x="109448" y="598271"/>
                </a:lnTo>
                <a:lnTo>
                  <a:pt x="113538" y="604329"/>
                </a:lnTo>
                <a:lnTo>
                  <a:pt x="119595" y="608406"/>
                </a:lnTo>
                <a:lnTo>
                  <a:pt x="127012" y="609904"/>
                </a:lnTo>
                <a:lnTo>
                  <a:pt x="134416" y="608406"/>
                </a:lnTo>
                <a:lnTo>
                  <a:pt x="140474" y="604329"/>
                </a:lnTo>
                <a:lnTo>
                  <a:pt x="144564" y="598271"/>
                </a:lnTo>
                <a:lnTo>
                  <a:pt x="146062" y="590816"/>
                </a:lnTo>
                <a:close/>
              </a:path>
              <a:path w="254634" h="1196339">
                <a:moveTo>
                  <a:pt x="146062" y="476478"/>
                </a:moveTo>
                <a:lnTo>
                  <a:pt x="144564" y="469061"/>
                </a:lnTo>
                <a:lnTo>
                  <a:pt x="140474" y="463003"/>
                </a:lnTo>
                <a:lnTo>
                  <a:pt x="134416" y="458927"/>
                </a:lnTo>
                <a:lnTo>
                  <a:pt x="127012" y="457428"/>
                </a:lnTo>
                <a:lnTo>
                  <a:pt x="119595" y="458927"/>
                </a:lnTo>
                <a:lnTo>
                  <a:pt x="113538" y="463003"/>
                </a:lnTo>
                <a:lnTo>
                  <a:pt x="109448" y="469061"/>
                </a:lnTo>
                <a:lnTo>
                  <a:pt x="107962" y="476516"/>
                </a:lnTo>
                <a:lnTo>
                  <a:pt x="109448" y="483933"/>
                </a:lnTo>
                <a:lnTo>
                  <a:pt x="113538" y="489991"/>
                </a:lnTo>
                <a:lnTo>
                  <a:pt x="119595" y="494068"/>
                </a:lnTo>
                <a:lnTo>
                  <a:pt x="127012" y="495566"/>
                </a:lnTo>
                <a:lnTo>
                  <a:pt x="134416" y="494068"/>
                </a:lnTo>
                <a:lnTo>
                  <a:pt x="140474" y="489991"/>
                </a:lnTo>
                <a:lnTo>
                  <a:pt x="144564" y="483933"/>
                </a:lnTo>
                <a:lnTo>
                  <a:pt x="146062" y="476478"/>
                </a:lnTo>
                <a:close/>
              </a:path>
              <a:path w="254634" h="1196339">
                <a:moveTo>
                  <a:pt x="146062" y="362140"/>
                </a:moveTo>
                <a:lnTo>
                  <a:pt x="144564" y="354723"/>
                </a:lnTo>
                <a:lnTo>
                  <a:pt x="140474" y="348665"/>
                </a:lnTo>
                <a:lnTo>
                  <a:pt x="134416" y="344589"/>
                </a:lnTo>
                <a:lnTo>
                  <a:pt x="127012" y="343090"/>
                </a:lnTo>
                <a:lnTo>
                  <a:pt x="119595" y="344589"/>
                </a:lnTo>
                <a:lnTo>
                  <a:pt x="113538" y="348665"/>
                </a:lnTo>
                <a:lnTo>
                  <a:pt x="109448" y="354723"/>
                </a:lnTo>
                <a:lnTo>
                  <a:pt x="107962" y="362178"/>
                </a:lnTo>
                <a:lnTo>
                  <a:pt x="109448" y="369595"/>
                </a:lnTo>
                <a:lnTo>
                  <a:pt x="113538" y="375653"/>
                </a:lnTo>
                <a:lnTo>
                  <a:pt x="119595" y="379730"/>
                </a:lnTo>
                <a:lnTo>
                  <a:pt x="127012" y="381228"/>
                </a:lnTo>
                <a:lnTo>
                  <a:pt x="134416" y="379730"/>
                </a:lnTo>
                <a:lnTo>
                  <a:pt x="140474" y="375653"/>
                </a:lnTo>
                <a:lnTo>
                  <a:pt x="144564" y="369595"/>
                </a:lnTo>
                <a:lnTo>
                  <a:pt x="146062" y="362140"/>
                </a:lnTo>
                <a:close/>
              </a:path>
              <a:path w="254634" h="1196339">
                <a:moveTo>
                  <a:pt x="184162" y="1139012"/>
                </a:moveTo>
                <a:lnTo>
                  <a:pt x="179666" y="1116761"/>
                </a:lnTo>
                <a:lnTo>
                  <a:pt x="167424" y="1098600"/>
                </a:lnTo>
                <a:lnTo>
                  <a:pt x="149250" y="1086345"/>
                </a:lnTo>
                <a:lnTo>
                  <a:pt x="127012" y="1081862"/>
                </a:lnTo>
                <a:lnTo>
                  <a:pt x="104762" y="1086345"/>
                </a:lnTo>
                <a:lnTo>
                  <a:pt x="86601" y="1098600"/>
                </a:lnTo>
                <a:lnTo>
                  <a:pt x="74345" y="1116761"/>
                </a:lnTo>
                <a:lnTo>
                  <a:pt x="69862" y="1139012"/>
                </a:lnTo>
                <a:lnTo>
                  <a:pt x="74345" y="1161249"/>
                </a:lnTo>
                <a:lnTo>
                  <a:pt x="86601" y="1179423"/>
                </a:lnTo>
                <a:lnTo>
                  <a:pt x="104762" y="1191666"/>
                </a:lnTo>
                <a:lnTo>
                  <a:pt x="127012" y="1196162"/>
                </a:lnTo>
                <a:lnTo>
                  <a:pt x="149250" y="1191666"/>
                </a:lnTo>
                <a:lnTo>
                  <a:pt x="167424" y="1179423"/>
                </a:lnTo>
                <a:lnTo>
                  <a:pt x="179666" y="1161249"/>
                </a:lnTo>
                <a:lnTo>
                  <a:pt x="184162" y="1139012"/>
                </a:lnTo>
                <a:close/>
              </a:path>
              <a:path w="254634" h="1196339">
                <a:moveTo>
                  <a:pt x="254025" y="127012"/>
                </a:moveTo>
                <a:lnTo>
                  <a:pt x="244043" y="77571"/>
                </a:lnTo>
                <a:lnTo>
                  <a:pt x="216814" y="37211"/>
                </a:lnTo>
                <a:lnTo>
                  <a:pt x="176441" y="9982"/>
                </a:lnTo>
                <a:lnTo>
                  <a:pt x="127012" y="0"/>
                </a:lnTo>
                <a:lnTo>
                  <a:pt x="77571" y="9982"/>
                </a:lnTo>
                <a:lnTo>
                  <a:pt x="37198" y="37211"/>
                </a:lnTo>
                <a:lnTo>
                  <a:pt x="9969" y="77571"/>
                </a:lnTo>
                <a:lnTo>
                  <a:pt x="0" y="127012"/>
                </a:lnTo>
                <a:lnTo>
                  <a:pt x="9969" y="176453"/>
                </a:lnTo>
                <a:lnTo>
                  <a:pt x="37198" y="216827"/>
                </a:lnTo>
                <a:lnTo>
                  <a:pt x="77571" y="244043"/>
                </a:lnTo>
                <a:lnTo>
                  <a:pt x="108445" y="250278"/>
                </a:lnTo>
                <a:lnTo>
                  <a:pt x="109448" y="255257"/>
                </a:lnTo>
                <a:lnTo>
                  <a:pt x="113538" y="261315"/>
                </a:lnTo>
                <a:lnTo>
                  <a:pt x="119595" y="265391"/>
                </a:lnTo>
                <a:lnTo>
                  <a:pt x="127012" y="266890"/>
                </a:lnTo>
                <a:lnTo>
                  <a:pt x="134416" y="265391"/>
                </a:lnTo>
                <a:lnTo>
                  <a:pt x="140474" y="261315"/>
                </a:lnTo>
                <a:lnTo>
                  <a:pt x="144564" y="255257"/>
                </a:lnTo>
                <a:lnTo>
                  <a:pt x="145554" y="250278"/>
                </a:lnTo>
                <a:lnTo>
                  <a:pt x="176441" y="244043"/>
                </a:lnTo>
                <a:lnTo>
                  <a:pt x="216814" y="216827"/>
                </a:lnTo>
                <a:lnTo>
                  <a:pt x="244043" y="176453"/>
                </a:lnTo>
                <a:lnTo>
                  <a:pt x="254025" y="127012"/>
                </a:lnTo>
                <a:close/>
              </a:path>
            </a:pathLst>
          </a:custGeom>
          <a:solidFill>
            <a:srgbClr val="7153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id="{6CE7C02A-D832-37C0-278D-CB287C1DC263}"/>
              </a:ext>
            </a:extLst>
          </p:cNvPr>
          <p:cNvSpPr/>
          <p:nvPr/>
        </p:nvSpPr>
        <p:spPr>
          <a:xfrm rot="5400000">
            <a:off x="9340162" y="3724848"/>
            <a:ext cx="310965" cy="1465930"/>
          </a:xfrm>
          <a:custGeom>
            <a:avLst/>
            <a:gdLst/>
            <a:ahLst/>
            <a:cxnLst/>
            <a:rect l="l" t="t" r="r" b="b"/>
            <a:pathLst>
              <a:path w="254634" h="1196339">
                <a:moveTo>
                  <a:pt x="146062" y="1048169"/>
                </a:moveTo>
                <a:lnTo>
                  <a:pt x="144564" y="1040752"/>
                </a:lnTo>
                <a:lnTo>
                  <a:pt x="140474" y="1034694"/>
                </a:lnTo>
                <a:lnTo>
                  <a:pt x="134429" y="1030617"/>
                </a:lnTo>
                <a:lnTo>
                  <a:pt x="127012" y="1029119"/>
                </a:lnTo>
                <a:lnTo>
                  <a:pt x="119595" y="1030617"/>
                </a:lnTo>
                <a:lnTo>
                  <a:pt x="113538" y="1034694"/>
                </a:lnTo>
                <a:lnTo>
                  <a:pt x="109461" y="1040752"/>
                </a:lnTo>
                <a:lnTo>
                  <a:pt x="107962" y="1048207"/>
                </a:lnTo>
                <a:lnTo>
                  <a:pt x="109461" y="1055624"/>
                </a:lnTo>
                <a:lnTo>
                  <a:pt x="113538" y="1061681"/>
                </a:lnTo>
                <a:lnTo>
                  <a:pt x="119595" y="1065758"/>
                </a:lnTo>
                <a:lnTo>
                  <a:pt x="127012" y="1067257"/>
                </a:lnTo>
                <a:lnTo>
                  <a:pt x="134429" y="1065758"/>
                </a:lnTo>
                <a:lnTo>
                  <a:pt x="140474" y="1061681"/>
                </a:lnTo>
                <a:lnTo>
                  <a:pt x="144564" y="1055624"/>
                </a:lnTo>
                <a:lnTo>
                  <a:pt x="146062" y="1048169"/>
                </a:lnTo>
                <a:close/>
              </a:path>
              <a:path w="254634" h="1196339">
                <a:moveTo>
                  <a:pt x="146062" y="933831"/>
                </a:moveTo>
                <a:lnTo>
                  <a:pt x="144564" y="926414"/>
                </a:lnTo>
                <a:lnTo>
                  <a:pt x="140474" y="920356"/>
                </a:lnTo>
                <a:lnTo>
                  <a:pt x="134429" y="916279"/>
                </a:lnTo>
                <a:lnTo>
                  <a:pt x="127012" y="914781"/>
                </a:lnTo>
                <a:lnTo>
                  <a:pt x="119595" y="916279"/>
                </a:lnTo>
                <a:lnTo>
                  <a:pt x="113538" y="920356"/>
                </a:lnTo>
                <a:lnTo>
                  <a:pt x="109461" y="926414"/>
                </a:lnTo>
                <a:lnTo>
                  <a:pt x="107962" y="933869"/>
                </a:lnTo>
                <a:lnTo>
                  <a:pt x="109461" y="941285"/>
                </a:lnTo>
                <a:lnTo>
                  <a:pt x="113538" y="947343"/>
                </a:lnTo>
                <a:lnTo>
                  <a:pt x="119595" y="951420"/>
                </a:lnTo>
                <a:lnTo>
                  <a:pt x="127012" y="952919"/>
                </a:lnTo>
                <a:lnTo>
                  <a:pt x="134429" y="951420"/>
                </a:lnTo>
                <a:lnTo>
                  <a:pt x="140474" y="947343"/>
                </a:lnTo>
                <a:lnTo>
                  <a:pt x="144564" y="941285"/>
                </a:lnTo>
                <a:lnTo>
                  <a:pt x="146062" y="933831"/>
                </a:lnTo>
                <a:close/>
              </a:path>
              <a:path w="254634" h="1196339">
                <a:moveTo>
                  <a:pt x="146062" y="819492"/>
                </a:moveTo>
                <a:lnTo>
                  <a:pt x="144564" y="812076"/>
                </a:lnTo>
                <a:lnTo>
                  <a:pt x="140474" y="806018"/>
                </a:lnTo>
                <a:lnTo>
                  <a:pt x="134416" y="801941"/>
                </a:lnTo>
                <a:lnTo>
                  <a:pt x="127012" y="800442"/>
                </a:lnTo>
                <a:lnTo>
                  <a:pt x="119595" y="801941"/>
                </a:lnTo>
                <a:lnTo>
                  <a:pt x="113538" y="806018"/>
                </a:lnTo>
                <a:lnTo>
                  <a:pt x="109448" y="812076"/>
                </a:lnTo>
                <a:lnTo>
                  <a:pt x="107962" y="819531"/>
                </a:lnTo>
                <a:lnTo>
                  <a:pt x="109448" y="826947"/>
                </a:lnTo>
                <a:lnTo>
                  <a:pt x="113538" y="833005"/>
                </a:lnTo>
                <a:lnTo>
                  <a:pt x="119595" y="837082"/>
                </a:lnTo>
                <a:lnTo>
                  <a:pt x="127012" y="838581"/>
                </a:lnTo>
                <a:lnTo>
                  <a:pt x="134416" y="837082"/>
                </a:lnTo>
                <a:lnTo>
                  <a:pt x="140474" y="833005"/>
                </a:lnTo>
                <a:lnTo>
                  <a:pt x="144564" y="826947"/>
                </a:lnTo>
                <a:lnTo>
                  <a:pt x="146062" y="819492"/>
                </a:lnTo>
                <a:close/>
              </a:path>
              <a:path w="254634" h="1196339">
                <a:moveTo>
                  <a:pt x="146062" y="705154"/>
                </a:moveTo>
                <a:lnTo>
                  <a:pt x="144564" y="697738"/>
                </a:lnTo>
                <a:lnTo>
                  <a:pt x="140474" y="691680"/>
                </a:lnTo>
                <a:lnTo>
                  <a:pt x="134416" y="687603"/>
                </a:lnTo>
                <a:lnTo>
                  <a:pt x="127012" y="686104"/>
                </a:lnTo>
                <a:lnTo>
                  <a:pt x="119595" y="687603"/>
                </a:lnTo>
                <a:lnTo>
                  <a:pt x="113538" y="691680"/>
                </a:lnTo>
                <a:lnTo>
                  <a:pt x="109448" y="697738"/>
                </a:lnTo>
                <a:lnTo>
                  <a:pt x="107962" y="705192"/>
                </a:lnTo>
                <a:lnTo>
                  <a:pt x="109448" y="712609"/>
                </a:lnTo>
                <a:lnTo>
                  <a:pt x="113538" y="718667"/>
                </a:lnTo>
                <a:lnTo>
                  <a:pt x="119595" y="722744"/>
                </a:lnTo>
                <a:lnTo>
                  <a:pt x="127012" y="724242"/>
                </a:lnTo>
                <a:lnTo>
                  <a:pt x="134416" y="722744"/>
                </a:lnTo>
                <a:lnTo>
                  <a:pt x="140474" y="718667"/>
                </a:lnTo>
                <a:lnTo>
                  <a:pt x="144564" y="712609"/>
                </a:lnTo>
                <a:lnTo>
                  <a:pt x="146062" y="705154"/>
                </a:lnTo>
                <a:close/>
              </a:path>
              <a:path w="254634" h="1196339">
                <a:moveTo>
                  <a:pt x="146062" y="590816"/>
                </a:moveTo>
                <a:lnTo>
                  <a:pt x="144564" y="583399"/>
                </a:lnTo>
                <a:lnTo>
                  <a:pt x="140474" y="577342"/>
                </a:lnTo>
                <a:lnTo>
                  <a:pt x="134416" y="573265"/>
                </a:lnTo>
                <a:lnTo>
                  <a:pt x="127012" y="571766"/>
                </a:lnTo>
                <a:lnTo>
                  <a:pt x="119595" y="573265"/>
                </a:lnTo>
                <a:lnTo>
                  <a:pt x="113538" y="577342"/>
                </a:lnTo>
                <a:lnTo>
                  <a:pt x="109448" y="583399"/>
                </a:lnTo>
                <a:lnTo>
                  <a:pt x="107962" y="590854"/>
                </a:lnTo>
                <a:lnTo>
                  <a:pt x="109448" y="598271"/>
                </a:lnTo>
                <a:lnTo>
                  <a:pt x="113538" y="604329"/>
                </a:lnTo>
                <a:lnTo>
                  <a:pt x="119595" y="608406"/>
                </a:lnTo>
                <a:lnTo>
                  <a:pt x="127012" y="609904"/>
                </a:lnTo>
                <a:lnTo>
                  <a:pt x="134416" y="608406"/>
                </a:lnTo>
                <a:lnTo>
                  <a:pt x="140474" y="604329"/>
                </a:lnTo>
                <a:lnTo>
                  <a:pt x="144564" y="598271"/>
                </a:lnTo>
                <a:lnTo>
                  <a:pt x="146062" y="590816"/>
                </a:lnTo>
                <a:close/>
              </a:path>
              <a:path w="254634" h="1196339">
                <a:moveTo>
                  <a:pt x="146062" y="476478"/>
                </a:moveTo>
                <a:lnTo>
                  <a:pt x="144564" y="469061"/>
                </a:lnTo>
                <a:lnTo>
                  <a:pt x="140474" y="463003"/>
                </a:lnTo>
                <a:lnTo>
                  <a:pt x="134416" y="458927"/>
                </a:lnTo>
                <a:lnTo>
                  <a:pt x="127012" y="457428"/>
                </a:lnTo>
                <a:lnTo>
                  <a:pt x="119595" y="458927"/>
                </a:lnTo>
                <a:lnTo>
                  <a:pt x="113538" y="463003"/>
                </a:lnTo>
                <a:lnTo>
                  <a:pt x="109448" y="469061"/>
                </a:lnTo>
                <a:lnTo>
                  <a:pt x="107962" y="476516"/>
                </a:lnTo>
                <a:lnTo>
                  <a:pt x="109448" y="483933"/>
                </a:lnTo>
                <a:lnTo>
                  <a:pt x="113538" y="489991"/>
                </a:lnTo>
                <a:lnTo>
                  <a:pt x="119595" y="494068"/>
                </a:lnTo>
                <a:lnTo>
                  <a:pt x="127012" y="495566"/>
                </a:lnTo>
                <a:lnTo>
                  <a:pt x="134416" y="494068"/>
                </a:lnTo>
                <a:lnTo>
                  <a:pt x="140474" y="489991"/>
                </a:lnTo>
                <a:lnTo>
                  <a:pt x="144564" y="483933"/>
                </a:lnTo>
                <a:lnTo>
                  <a:pt x="146062" y="476478"/>
                </a:lnTo>
                <a:close/>
              </a:path>
              <a:path w="254634" h="1196339">
                <a:moveTo>
                  <a:pt x="146062" y="362140"/>
                </a:moveTo>
                <a:lnTo>
                  <a:pt x="144564" y="354723"/>
                </a:lnTo>
                <a:lnTo>
                  <a:pt x="140474" y="348665"/>
                </a:lnTo>
                <a:lnTo>
                  <a:pt x="134416" y="344589"/>
                </a:lnTo>
                <a:lnTo>
                  <a:pt x="127012" y="343090"/>
                </a:lnTo>
                <a:lnTo>
                  <a:pt x="119595" y="344589"/>
                </a:lnTo>
                <a:lnTo>
                  <a:pt x="113538" y="348665"/>
                </a:lnTo>
                <a:lnTo>
                  <a:pt x="109448" y="354723"/>
                </a:lnTo>
                <a:lnTo>
                  <a:pt x="107962" y="362178"/>
                </a:lnTo>
                <a:lnTo>
                  <a:pt x="109448" y="369595"/>
                </a:lnTo>
                <a:lnTo>
                  <a:pt x="113538" y="375653"/>
                </a:lnTo>
                <a:lnTo>
                  <a:pt x="119595" y="379730"/>
                </a:lnTo>
                <a:lnTo>
                  <a:pt x="127012" y="381228"/>
                </a:lnTo>
                <a:lnTo>
                  <a:pt x="134416" y="379730"/>
                </a:lnTo>
                <a:lnTo>
                  <a:pt x="140474" y="375653"/>
                </a:lnTo>
                <a:lnTo>
                  <a:pt x="144564" y="369595"/>
                </a:lnTo>
                <a:lnTo>
                  <a:pt x="146062" y="362140"/>
                </a:lnTo>
                <a:close/>
              </a:path>
              <a:path w="254634" h="1196339">
                <a:moveTo>
                  <a:pt x="184162" y="1139012"/>
                </a:moveTo>
                <a:lnTo>
                  <a:pt x="179666" y="1116761"/>
                </a:lnTo>
                <a:lnTo>
                  <a:pt x="167424" y="1098600"/>
                </a:lnTo>
                <a:lnTo>
                  <a:pt x="149250" y="1086345"/>
                </a:lnTo>
                <a:lnTo>
                  <a:pt x="127012" y="1081862"/>
                </a:lnTo>
                <a:lnTo>
                  <a:pt x="104762" y="1086345"/>
                </a:lnTo>
                <a:lnTo>
                  <a:pt x="86601" y="1098600"/>
                </a:lnTo>
                <a:lnTo>
                  <a:pt x="74345" y="1116761"/>
                </a:lnTo>
                <a:lnTo>
                  <a:pt x="69862" y="1139012"/>
                </a:lnTo>
                <a:lnTo>
                  <a:pt x="74345" y="1161249"/>
                </a:lnTo>
                <a:lnTo>
                  <a:pt x="86601" y="1179423"/>
                </a:lnTo>
                <a:lnTo>
                  <a:pt x="104762" y="1191666"/>
                </a:lnTo>
                <a:lnTo>
                  <a:pt x="127012" y="1196162"/>
                </a:lnTo>
                <a:lnTo>
                  <a:pt x="149250" y="1191666"/>
                </a:lnTo>
                <a:lnTo>
                  <a:pt x="167424" y="1179423"/>
                </a:lnTo>
                <a:lnTo>
                  <a:pt x="179666" y="1161249"/>
                </a:lnTo>
                <a:lnTo>
                  <a:pt x="184162" y="1139012"/>
                </a:lnTo>
                <a:close/>
              </a:path>
              <a:path w="254634" h="1196339">
                <a:moveTo>
                  <a:pt x="254025" y="127012"/>
                </a:moveTo>
                <a:lnTo>
                  <a:pt x="244043" y="77571"/>
                </a:lnTo>
                <a:lnTo>
                  <a:pt x="216814" y="37211"/>
                </a:lnTo>
                <a:lnTo>
                  <a:pt x="176441" y="9982"/>
                </a:lnTo>
                <a:lnTo>
                  <a:pt x="127012" y="0"/>
                </a:lnTo>
                <a:lnTo>
                  <a:pt x="77571" y="9982"/>
                </a:lnTo>
                <a:lnTo>
                  <a:pt x="37198" y="37211"/>
                </a:lnTo>
                <a:lnTo>
                  <a:pt x="9969" y="77571"/>
                </a:lnTo>
                <a:lnTo>
                  <a:pt x="0" y="127012"/>
                </a:lnTo>
                <a:lnTo>
                  <a:pt x="9969" y="176453"/>
                </a:lnTo>
                <a:lnTo>
                  <a:pt x="37198" y="216827"/>
                </a:lnTo>
                <a:lnTo>
                  <a:pt x="77571" y="244043"/>
                </a:lnTo>
                <a:lnTo>
                  <a:pt x="108445" y="250278"/>
                </a:lnTo>
                <a:lnTo>
                  <a:pt x="109448" y="255257"/>
                </a:lnTo>
                <a:lnTo>
                  <a:pt x="113538" y="261315"/>
                </a:lnTo>
                <a:lnTo>
                  <a:pt x="119595" y="265391"/>
                </a:lnTo>
                <a:lnTo>
                  <a:pt x="127012" y="266890"/>
                </a:lnTo>
                <a:lnTo>
                  <a:pt x="134416" y="265391"/>
                </a:lnTo>
                <a:lnTo>
                  <a:pt x="140474" y="261315"/>
                </a:lnTo>
                <a:lnTo>
                  <a:pt x="144564" y="255257"/>
                </a:lnTo>
                <a:lnTo>
                  <a:pt x="145554" y="250278"/>
                </a:lnTo>
                <a:lnTo>
                  <a:pt x="176441" y="244043"/>
                </a:lnTo>
                <a:lnTo>
                  <a:pt x="216814" y="216827"/>
                </a:lnTo>
                <a:lnTo>
                  <a:pt x="244043" y="176453"/>
                </a:lnTo>
                <a:lnTo>
                  <a:pt x="254025" y="127012"/>
                </a:lnTo>
                <a:close/>
              </a:path>
            </a:pathLst>
          </a:custGeom>
          <a:solidFill>
            <a:srgbClr val="7153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TextBox 37">
            <a:extLst>
              <a:ext uri="{FF2B5EF4-FFF2-40B4-BE49-F238E27FC236}">
                <a16:creationId xmlns:a16="http://schemas.microsoft.com/office/drawing/2014/main" id="{D24F4E67-3FEC-964A-D872-686B21B20728}"/>
              </a:ext>
            </a:extLst>
          </p:cNvPr>
          <p:cNvSpPr txBox="1"/>
          <p:nvPr/>
        </p:nvSpPr>
        <p:spPr>
          <a:xfrm>
            <a:off x="1075673" y="9587524"/>
            <a:ext cx="16494308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Всероссийский конкурс на выбор сертифицированных центров привлечения и отбора </a:t>
            </a:r>
          </a:p>
          <a:p>
            <a:pPr>
              <a:spcBef>
                <a:spcPct val="0"/>
              </a:spcBef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кандидатов в волонтеры Всемирных Игр Дружбы 2024 года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485958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128763" y="1028700"/>
            <a:ext cx="16024508" cy="1224897"/>
            <a:chOff x="0" y="0"/>
            <a:chExt cx="21366010" cy="1633196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1366010" cy="1633196"/>
              <a:chOff x="0" y="0"/>
              <a:chExt cx="105961880" cy="809961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05961879" cy="8099616"/>
              </a:xfrm>
              <a:custGeom>
                <a:avLst/>
                <a:gdLst/>
                <a:ahLst/>
                <a:cxnLst/>
                <a:rect l="l" t="t" r="r" b="b"/>
                <a:pathLst>
                  <a:path w="105961879" h="8099616">
                    <a:moveTo>
                      <a:pt x="0" y="0"/>
                    </a:moveTo>
                    <a:lnTo>
                      <a:pt x="0" y="8099616"/>
                    </a:lnTo>
                    <a:lnTo>
                      <a:pt x="105961879" y="8099616"/>
                    </a:lnTo>
                    <a:lnTo>
                      <a:pt x="105961879" y="0"/>
                    </a:lnTo>
                    <a:lnTo>
                      <a:pt x="0" y="0"/>
                    </a:lnTo>
                    <a:close/>
                    <a:moveTo>
                      <a:pt x="105900922" y="8038656"/>
                    </a:moveTo>
                    <a:lnTo>
                      <a:pt x="59690" y="8038656"/>
                    </a:lnTo>
                    <a:lnTo>
                      <a:pt x="59690" y="59690"/>
                    </a:lnTo>
                    <a:lnTo>
                      <a:pt x="105900922" y="59690"/>
                    </a:lnTo>
                    <a:lnTo>
                      <a:pt x="105900922" y="8038656"/>
                    </a:lnTo>
                    <a:close/>
                  </a:path>
                </a:pathLst>
              </a:custGeom>
              <a:solidFill>
                <a:srgbClr val="6C49B7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2028607" y="463363"/>
              <a:ext cx="17308795" cy="667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  <a:spcBef>
                  <a:spcPct val="0"/>
                </a:spcBef>
              </a:pPr>
              <a:r>
                <a:rPr lang="en-US" sz="3600" dirty="0" err="1">
                  <a:solidFill>
                    <a:srgbClr val="6C49B7"/>
                  </a:solidFill>
                  <a:latin typeface="DM Sans Bold"/>
                </a:rPr>
                <a:t>Крупнейшие</a:t>
              </a:r>
              <a:r>
                <a:rPr lang="en-US" sz="3600" dirty="0">
                  <a:solidFill>
                    <a:srgbClr val="6C49B7"/>
                  </a:solidFill>
                  <a:latin typeface="DM Sans Bold"/>
                </a:rPr>
                <a:t> </a:t>
              </a:r>
              <a:r>
                <a:rPr lang="en-US" sz="3600" dirty="0" err="1">
                  <a:solidFill>
                    <a:srgbClr val="6C49B7"/>
                  </a:solidFill>
                  <a:latin typeface="DM Sans Bold"/>
                </a:rPr>
                <a:t>события</a:t>
              </a:r>
              <a:r>
                <a:rPr lang="en-US" sz="3600" dirty="0">
                  <a:solidFill>
                    <a:srgbClr val="6C49B7"/>
                  </a:solidFill>
                  <a:latin typeface="DM Sans Bold"/>
                </a:rPr>
                <a:t> ВЦ РЭУ</a:t>
              </a:r>
            </a:p>
          </p:txBody>
        </p:sp>
      </p:grpSp>
      <p:sp>
        <p:nvSpPr>
          <p:cNvPr id="8" name="AutoShape 8"/>
          <p:cNvSpPr/>
          <p:nvPr/>
        </p:nvSpPr>
        <p:spPr>
          <a:xfrm>
            <a:off x="0" y="9457618"/>
            <a:ext cx="18288000" cy="9525"/>
          </a:xfrm>
          <a:prstGeom prst="rect">
            <a:avLst/>
          </a:prstGeom>
          <a:solidFill>
            <a:srgbClr val="6C49B7"/>
          </a:solidFill>
        </p:spPr>
      </p:sp>
      <p:sp>
        <p:nvSpPr>
          <p:cNvPr id="9" name="AutoShape 9"/>
          <p:cNvSpPr/>
          <p:nvPr/>
        </p:nvSpPr>
        <p:spPr>
          <a:xfrm>
            <a:off x="896846" y="9467143"/>
            <a:ext cx="9525" cy="829382"/>
          </a:xfrm>
          <a:prstGeom prst="rect">
            <a:avLst/>
          </a:prstGeom>
          <a:solidFill>
            <a:srgbClr val="6C49B7"/>
          </a:solidFill>
        </p:spPr>
      </p:sp>
      <p:sp>
        <p:nvSpPr>
          <p:cNvPr id="10" name="AutoShape 10"/>
          <p:cNvSpPr/>
          <p:nvPr/>
        </p:nvSpPr>
        <p:spPr>
          <a:xfrm>
            <a:off x="17391154" y="9476668"/>
            <a:ext cx="9525" cy="819857"/>
          </a:xfrm>
          <a:prstGeom prst="rect">
            <a:avLst/>
          </a:prstGeom>
          <a:solidFill>
            <a:srgbClr val="6C49B7"/>
          </a:solid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5585" y="9551066"/>
            <a:ext cx="652011" cy="652011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128763" y="4139580"/>
            <a:ext cx="3883123" cy="2147320"/>
            <a:chOff x="0" y="0"/>
            <a:chExt cx="25677109" cy="1231418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677109" cy="12314184"/>
            </a:xfrm>
            <a:custGeom>
              <a:avLst/>
              <a:gdLst/>
              <a:ahLst/>
              <a:cxnLst/>
              <a:rect l="l" t="t" r="r" b="b"/>
              <a:pathLst>
                <a:path w="25677109" h="12314184">
                  <a:moveTo>
                    <a:pt x="0" y="0"/>
                  </a:moveTo>
                  <a:lnTo>
                    <a:pt x="0" y="12314184"/>
                  </a:lnTo>
                  <a:lnTo>
                    <a:pt x="25677109" y="12314184"/>
                  </a:lnTo>
                  <a:lnTo>
                    <a:pt x="25677109" y="0"/>
                  </a:lnTo>
                  <a:lnTo>
                    <a:pt x="0" y="0"/>
                  </a:lnTo>
                  <a:close/>
                  <a:moveTo>
                    <a:pt x="25616150" y="12253224"/>
                  </a:moveTo>
                  <a:lnTo>
                    <a:pt x="59690" y="12253224"/>
                  </a:lnTo>
                  <a:lnTo>
                    <a:pt x="59690" y="59690"/>
                  </a:lnTo>
                  <a:lnTo>
                    <a:pt x="25616150" y="59690"/>
                  </a:lnTo>
                  <a:lnTo>
                    <a:pt x="25616150" y="12253224"/>
                  </a:lnTo>
                  <a:close/>
                </a:path>
              </a:pathLst>
            </a:custGeom>
            <a:solidFill>
              <a:srgbClr val="6C49B7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5191398" y="2503335"/>
            <a:ext cx="3883123" cy="1645154"/>
            <a:chOff x="0" y="0"/>
            <a:chExt cx="50451695" cy="2550264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0451696" cy="25502646"/>
            </a:xfrm>
            <a:custGeom>
              <a:avLst/>
              <a:gdLst/>
              <a:ahLst/>
              <a:cxnLst/>
              <a:rect l="l" t="t" r="r" b="b"/>
              <a:pathLst>
                <a:path w="50451696" h="25502646">
                  <a:moveTo>
                    <a:pt x="0" y="0"/>
                  </a:moveTo>
                  <a:lnTo>
                    <a:pt x="0" y="25502646"/>
                  </a:lnTo>
                  <a:lnTo>
                    <a:pt x="50451696" y="25502646"/>
                  </a:lnTo>
                  <a:lnTo>
                    <a:pt x="50451696" y="0"/>
                  </a:lnTo>
                  <a:lnTo>
                    <a:pt x="0" y="0"/>
                  </a:lnTo>
                  <a:close/>
                  <a:moveTo>
                    <a:pt x="50390735" y="25441687"/>
                  </a:moveTo>
                  <a:lnTo>
                    <a:pt x="59690" y="25441687"/>
                  </a:lnTo>
                  <a:lnTo>
                    <a:pt x="59690" y="59690"/>
                  </a:lnTo>
                  <a:lnTo>
                    <a:pt x="50390735" y="59690"/>
                  </a:lnTo>
                  <a:lnTo>
                    <a:pt x="50390735" y="25441687"/>
                  </a:lnTo>
                  <a:close/>
                </a:path>
              </a:pathLst>
            </a:custGeom>
            <a:solidFill>
              <a:srgbClr val="6C49B7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3376177" y="5854784"/>
            <a:ext cx="3883123" cy="1274222"/>
            <a:chOff x="0" y="0"/>
            <a:chExt cx="50451695" cy="1655539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0451696" cy="16555397"/>
            </a:xfrm>
            <a:custGeom>
              <a:avLst/>
              <a:gdLst/>
              <a:ahLst/>
              <a:cxnLst/>
              <a:rect l="l" t="t" r="r" b="b"/>
              <a:pathLst>
                <a:path w="50451696" h="16555397">
                  <a:moveTo>
                    <a:pt x="0" y="0"/>
                  </a:moveTo>
                  <a:lnTo>
                    <a:pt x="0" y="16555397"/>
                  </a:lnTo>
                  <a:lnTo>
                    <a:pt x="50451696" y="16555397"/>
                  </a:lnTo>
                  <a:lnTo>
                    <a:pt x="50451696" y="0"/>
                  </a:lnTo>
                  <a:lnTo>
                    <a:pt x="0" y="0"/>
                  </a:lnTo>
                  <a:close/>
                  <a:moveTo>
                    <a:pt x="50390735" y="16494438"/>
                  </a:moveTo>
                  <a:lnTo>
                    <a:pt x="59690" y="16494438"/>
                  </a:lnTo>
                  <a:lnTo>
                    <a:pt x="59690" y="59690"/>
                  </a:lnTo>
                  <a:lnTo>
                    <a:pt x="50390735" y="59690"/>
                  </a:lnTo>
                  <a:lnTo>
                    <a:pt x="50390735" y="16494438"/>
                  </a:lnTo>
                  <a:close/>
                </a:path>
              </a:pathLst>
            </a:custGeom>
            <a:solidFill>
              <a:srgbClr val="6C49B7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128763" y="2503335"/>
            <a:ext cx="3883123" cy="1645154"/>
            <a:chOff x="0" y="0"/>
            <a:chExt cx="50451695" cy="2550264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0451696" cy="25502646"/>
            </a:xfrm>
            <a:custGeom>
              <a:avLst/>
              <a:gdLst/>
              <a:ahLst/>
              <a:cxnLst/>
              <a:rect l="l" t="t" r="r" b="b"/>
              <a:pathLst>
                <a:path w="50451696" h="25502646">
                  <a:moveTo>
                    <a:pt x="0" y="0"/>
                  </a:moveTo>
                  <a:lnTo>
                    <a:pt x="0" y="25502646"/>
                  </a:lnTo>
                  <a:lnTo>
                    <a:pt x="50451696" y="25502646"/>
                  </a:lnTo>
                  <a:lnTo>
                    <a:pt x="50451696" y="0"/>
                  </a:lnTo>
                  <a:lnTo>
                    <a:pt x="0" y="0"/>
                  </a:lnTo>
                  <a:close/>
                  <a:moveTo>
                    <a:pt x="50390735" y="25441687"/>
                  </a:moveTo>
                  <a:lnTo>
                    <a:pt x="59690" y="25441687"/>
                  </a:lnTo>
                  <a:lnTo>
                    <a:pt x="59690" y="59690"/>
                  </a:lnTo>
                  <a:lnTo>
                    <a:pt x="50390735" y="59690"/>
                  </a:lnTo>
                  <a:lnTo>
                    <a:pt x="50390735" y="25441687"/>
                  </a:lnTo>
                  <a:close/>
                </a:path>
              </a:pathLst>
            </a:custGeom>
            <a:solidFill>
              <a:srgbClr val="6C49B7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3376177" y="4089020"/>
            <a:ext cx="3865003" cy="1603705"/>
            <a:chOff x="0" y="0"/>
            <a:chExt cx="25677109" cy="1231418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5677109" cy="12314184"/>
            </a:xfrm>
            <a:custGeom>
              <a:avLst/>
              <a:gdLst/>
              <a:ahLst/>
              <a:cxnLst/>
              <a:rect l="l" t="t" r="r" b="b"/>
              <a:pathLst>
                <a:path w="25677109" h="12314184">
                  <a:moveTo>
                    <a:pt x="0" y="0"/>
                  </a:moveTo>
                  <a:lnTo>
                    <a:pt x="0" y="12314184"/>
                  </a:lnTo>
                  <a:lnTo>
                    <a:pt x="25677109" y="12314184"/>
                  </a:lnTo>
                  <a:lnTo>
                    <a:pt x="25677109" y="0"/>
                  </a:lnTo>
                  <a:lnTo>
                    <a:pt x="0" y="0"/>
                  </a:lnTo>
                  <a:close/>
                  <a:moveTo>
                    <a:pt x="25616150" y="12253224"/>
                  </a:moveTo>
                  <a:lnTo>
                    <a:pt x="59690" y="12253224"/>
                  </a:lnTo>
                  <a:lnTo>
                    <a:pt x="59690" y="59690"/>
                  </a:lnTo>
                  <a:lnTo>
                    <a:pt x="25616150" y="59690"/>
                  </a:lnTo>
                  <a:lnTo>
                    <a:pt x="25616150" y="12253224"/>
                  </a:lnTo>
                  <a:close/>
                </a:path>
              </a:pathLst>
            </a:custGeom>
            <a:solidFill>
              <a:srgbClr val="6C49B7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13376176" y="7129005"/>
            <a:ext cx="3865004" cy="1862262"/>
            <a:chOff x="0" y="0"/>
            <a:chExt cx="25677109" cy="1231418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5677109" cy="12314184"/>
            </a:xfrm>
            <a:custGeom>
              <a:avLst/>
              <a:gdLst/>
              <a:ahLst/>
              <a:cxnLst/>
              <a:rect l="l" t="t" r="r" b="b"/>
              <a:pathLst>
                <a:path w="25677109" h="12314184">
                  <a:moveTo>
                    <a:pt x="0" y="0"/>
                  </a:moveTo>
                  <a:lnTo>
                    <a:pt x="0" y="12314184"/>
                  </a:lnTo>
                  <a:lnTo>
                    <a:pt x="25677109" y="12314184"/>
                  </a:lnTo>
                  <a:lnTo>
                    <a:pt x="25677109" y="0"/>
                  </a:lnTo>
                  <a:lnTo>
                    <a:pt x="0" y="0"/>
                  </a:lnTo>
                  <a:close/>
                  <a:moveTo>
                    <a:pt x="25616150" y="12253224"/>
                  </a:moveTo>
                  <a:lnTo>
                    <a:pt x="59690" y="12253224"/>
                  </a:lnTo>
                  <a:lnTo>
                    <a:pt x="59690" y="59690"/>
                  </a:lnTo>
                  <a:lnTo>
                    <a:pt x="25616150" y="59690"/>
                  </a:lnTo>
                  <a:lnTo>
                    <a:pt x="25616150" y="12253224"/>
                  </a:lnTo>
                  <a:close/>
                </a:path>
              </a:pathLst>
            </a:custGeom>
            <a:solidFill>
              <a:srgbClr val="6C49B7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5191398" y="4136587"/>
            <a:ext cx="3883123" cy="1563067"/>
            <a:chOff x="0" y="0"/>
            <a:chExt cx="25677109" cy="1231418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5677109" cy="12314184"/>
            </a:xfrm>
            <a:custGeom>
              <a:avLst/>
              <a:gdLst/>
              <a:ahLst/>
              <a:cxnLst/>
              <a:rect l="l" t="t" r="r" b="b"/>
              <a:pathLst>
                <a:path w="25677109" h="12314184">
                  <a:moveTo>
                    <a:pt x="0" y="0"/>
                  </a:moveTo>
                  <a:lnTo>
                    <a:pt x="0" y="12314184"/>
                  </a:lnTo>
                  <a:lnTo>
                    <a:pt x="25677109" y="12314184"/>
                  </a:lnTo>
                  <a:lnTo>
                    <a:pt x="25677109" y="0"/>
                  </a:lnTo>
                  <a:lnTo>
                    <a:pt x="0" y="0"/>
                  </a:lnTo>
                  <a:close/>
                  <a:moveTo>
                    <a:pt x="25616150" y="12253224"/>
                  </a:moveTo>
                  <a:lnTo>
                    <a:pt x="59690" y="12253224"/>
                  </a:lnTo>
                  <a:lnTo>
                    <a:pt x="59690" y="59690"/>
                  </a:lnTo>
                  <a:lnTo>
                    <a:pt x="25616150" y="59690"/>
                  </a:lnTo>
                  <a:lnTo>
                    <a:pt x="25616150" y="12253224"/>
                  </a:lnTo>
                  <a:close/>
                </a:path>
              </a:pathLst>
            </a:custGeom>
            <a:solidFill>
              <a:srgbClr val="6C49B7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3376177" y="2503335"/>
            <a:ext cx="3865003" cy="1613150"/>
            <a:chOff x="0" y="0"/>
            <a:chExt cx="50451695" cy="1655539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0451696" cy="16555397"/>
            </a:xfrm>
            <a:custGeom>
              <a:avLst/>
              <a:gdLst/>
              <a:ahLst/>
              <a:cxnLst/>
              <a:rect l="l" t="t" r="r" b="b"/>
              <a:pathLst>
                <a:path w="50451696" h="16555397">
                  <a:moveTo>
                    <a:pt x="0" y="0"/>
                  </a:moveTo>
                  <a:lnTo>
                    <a:pt x="0" y="16555397"/>
                  </a:lnTo>
                  <a:lnTo>
                    <a:pt x="50451696" y="16555397"/>
                  </a:lnTo>
                  <a:lnTo>
                    <a:pt x="50451696" y="0"/>
                  </a:lnTo>
                  <a:lnTo>
                    <a:pt x="0" y="0"/>
                  </a:lnTo>
                  <a:close/>
                  <a:moveTo>
                    <a:pt x="50390735" y="16494438"/>
                  </a:moveTo>
                  <a:lnTo>
                    <a:pt x="59690" y="16494438"/>
                  </a:lnTo>
                  <a:lnTo>
                    <a:pt x="59690" y="59690"/>
                  </a:lnTo>
                  <a:lnTo>
                    <a:pt x="50390735" y="59690"/>
                  </a:lnTo>
                  <a:lnTo>
                    <a:pt x="50390735" y="16494438"/>
                  </a:lnTo>
                  <a:close/>
                </a:path>
              </a:pathLst>
            </a:custGeom>
            <a:solidFill>
              <a:srgbClr val="6C49B7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9274047" y="2503335"/>
            <a:ext cx="3883123" cy="1633252"/>
            <a:chOff x="0" y="0"/>
            <a:chExt cx="50451695" cy="25502647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50451696" cy="25502646"/>
            </a:xfrm>
            <a:custGeom>
              <a:avLst/>
              <a:gdLst/>
              <a:ahLst/>
              <a:cxnLst/>
              <a:rect l="l" t="t" r="r" b="b"/>
              <a:pathLst>
                <a:path w="50451696" h="25502646">
                  <a:moveTo>
                    <a:pt x="0" y="0"/>
                  </a:moveTo>
                  <a:lnTo>
                    <a:pt x="0" y="25502646"/>
                  </a:lnTo>
                  <a:lnTo>
                    <a:pt x="50451696" y="25502646"/>
                  </a:lnTo>
                  <a:lnTo>
                    <a:pt x="50451696" y="0"/>
                  </a:lnTo>
                  <a:lnTo>
                    <a:pt x="0" y="0"/>
                  </a:lnTo>
                  <a:close/>
                  <a:moveTo>
                    <a:pt x="50390735" y="25441687"/>
                  </a:moveTo>
                  <a:lnTo>
                    <a:pt x="59690" y="25441687"/>
                  </a:lnTo>
                  <a:lnTo>
                    <a:pt x="59690" y="59690"/>
                  </a:lnTo>
                  <a:lnTo>
                    <a:pt x="50390735" y="59690"/>
                  </a:lnTo>
                  <a:lnTo>
                    <a:pt x="50390735" y="25441687"/>
                  </a:lnTo>
                  <a:close/>
                </a:path>
              </a:pathLst>
            </a:custGeom>
            <a:solidFill>
              <a:srgbClr val="6C49B7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9274047" y="4116485"/>
            <a:ext cx="3883123" cy="1580571"/>
            <a:chOff x="0" y="0"/>
            <a:chExt cx="25677109" cy="1183205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5677109" cy="11832050"/>
            </a:xfrm>
            <a:custGeom>
              <a:avLst/>
              <a:gdLst/>
              <a:ahLst/>
              <a:cxnLst/>
              <a:rect l="l" t="t" r="r" b="b"/>
              <a:pathLst>
                <a:path w="25677109" h="11832050">
                  <a:moveTo>
                    <a:pt x="0" y="0"/>
                  </a:moveTo>
                  <a:lnTo>
                    <a:pt x="0" y="11832050"/>
                  </a:lnTo>
                  <a:lnTo>
                    <a:pt x="25677109" y="11832050"/>
                  </a:lnTo>
                  <a:lnTo>
                    <a:pt x="25677109" y="0"/>
                  </a:lnTo>
                  <a:lnTo>
                    <a:pt x="0" y="0"/>
                  </a:lnTo>
                  <a:close/>
                  <a:moveTo>
                    <a:pt x="25616150" y="11771090"/>
                  </a:moveTo>
                  <a:lnTo>
                    <a:pt x="59690" y="11771090"/>
                  </a:lnTo>
                  <a:lnTo>
                    <a:pt x="59690" y="59690"/>
                  </a:lnTo>
                  <a:lnTo>
                    <a:pt x="25616150" y="59690"/>
                  </a:lnTo>
                  <a:lnTo>
                    <a:pt x="25616150" y="11771090"/>
                  </a:lnTo>
                  <a:close/>
                </a:path>
              </a:pathLst>
            </a:custGeom>
            <a:solidFill>
              <a:srgbClr val="6C49B7"/>
            </a:solidFill>
          </p:spPr>
        </p:sp>
      </p:grpSp>
      <p:sp>
        <p:nvSpPr>
          <p:cNvPr id="33" name="TextBox 33"/>
          <p:cNvSpPr txBox="1"/>
          <p:nvPr/>
        </p:nvSpPr>
        <p:spPr>
          <a:xfrm>
            <a:off x="17586546" y="9737372"/>
            <a:ext cx="518725" cy="337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en-US" sz="2399" spc="24" dirty="0">
                <a:solidFill>
                  <a:srgbClr val="6C49B7"/>
                </a:solidFill>
                <a:latin typeface="Telegraf Bold Bold"/>
              </a:rPr>
              <a:t>04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128763" y="171182"/>
            <a:ext cx="16032263" cy="8724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86"/>
              </a:lnSpc>
              <a:spcBef>
                <a:spcPct val="0"/>
              </a:spcBef>
            </a:pPr>
            <a:r>
              <a:rPr lang="en-US" sz="2490" spc="24" dirty="0" err="1">
                <a:solidFill>
                  <a:srgbClr val="000000"/>
                </a:solidFill>
                <a:latin typeface="DM Sans"/>
              </a:rPr>
              <a:t>Опыт</a:t>
            </a:r>
            <a:r>
              <a:rPr lang="en-US" sz="2490" spc="24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490" spc="24" dirty="0" err="1">
                <a:solidFill>
                  <a:srgbClr val="000000"/>
                </a:solidFill>
                <a:latin typeface="DM Sans"/>
              </a:rPr>
              <a:t>участия</a:t>
            </a:r>
            <a:r>
              <a:rPr lang="en-US" sz="2490" spc="24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490" spc="24" dirty="0" err="1">
                <a:solidFill>
                  <a:srgbClr val="000000"/>
                </a:solidFill>
                <a:latin typeface="DM Sans"/>
              </a:rPr>
              <a:t>в</a:t>
            </a:r>
            <a:r>
              <a:rPr lang="en-US" sz="2490" spc="24" dirty="0">
                <a:solidFill>
                  <a:srgbClr val="000000"/>
                </a:solidFill>
                <a:latin typeface="DM Sans"/>
              </a:rPr>
              <a:t> </a:t>
            </a:r>
            <a:r>
              <a:rPr lang="ru-RU" sz="2490" spc="24" dirty="0">
                <a:solidFill>
                  <a:srgbClr val="000000"/>
                </a:solidFill>
                <a:latin typeface="DM Sans"/>
              </a:rPr>
              <a:t>отборе кандидатов в волонтеры крупных мероприятий и реализации волонтерских программ спортивных и иных мероприятий</a:t>
            </a:r>
            <a:endParaRPr lang="en-US" sz="2490" spc="24" dirty="0">
              <a:solidFill>
                <a:srgbClr val="000000"/>
              </a:solidFill>
              <a:latin typeface="DM Sans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139868" y="4370824"/>
            <a:ext cx="3798469" cy="1553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000" dirty="0">
                <a:solidFill>
                  <a:srgbClr val="0F0E0C"/>
                </a:solidFill>
                <a:latin typeface="DM Sans"/>
              </a:rPr>
              <a:t>&gt; 2500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волонтеров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</a:p>
          <a:p>
            <a:pPr algn="ctr">
              <a:lnSpc>
                <a:spcPts val="3079"/>
              </a:lnSpc>
            </a:pPr>
            <a:r>
              <a:rPr lang="en-US" sz="2000" dirty="0">
                <a:solidFill>
                  <a:srgbClr val="0F0E0C"/>
                </a:solidFill>
                <a:latin typeface="DM Sans"/>
              </a:rPr>
              <a:t>&gt; 20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тренеров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</a:p>
          <a:p>
            <a:pPr algn="ctr">
              <a:lnSpc>
                <a:spcPts val="3079"/>
              </a:lnSpc>
            </a:pPr>
            <a:r>
              <a:rPr lang="en-US" sz="2000" dirty="0">
                <a:solidFill>
                  <a:srgbClr val="0F0E0C"/>
                </a:solidFill>
                <a:latin typeface="DM Sans"/>
              </a:rPr>
              <a:t>&gt; 50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мероприятий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и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тестовых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событий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3387062" y="2703042"/>
            <a:ext cx="3883123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000" b="1" dirty="0" err="1">
                <a:solidFill>
                  <a:srgbClr val="0F0E0C"/>
                </a:solidFill>
                <a:latin typeface="DM Sans"/>
              </a:rPr>
              <a:t>Первый</a:t>
            </a:r>
            <a:r>
              <a:rPr lang="en-US" sz="2000" b="1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b="1" dirty="0" err="1">
                <a:solidFill>
                  <a:srgbClr val="0F0E0C"/>
                </a:solidFill>
                <a:latin typeface="DM Sans"/>
              </a:rPr>
              <a:t>Евразийский</a:t>
            </a:r>
            <a:r>
              <a:rPr lang="en-US" sz="2000" b="1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b="1" dirty="0" err="1">
                <a:solidFill>
                  <a:srgbClr val="0F0E0C"/>
                </a:solidFill>
                <a:latin typeface="DM Sans"/>
              </a:rPr>
              <a:t>международный</a:t>
            </a:r>
            <a:r>
              <a:rPr lang="en-US" sz="2000" b="1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b="1" dirty="0" err="1">
                <a:solidFill>
                  <a:srgbClr val="0F0E0C"/>
                </a:solidFill>
                <a:latin typeface="DM Sans"/>
              </a:rPr>
              <a:t>футбольный</a:t>
            </a:r>
            <a:r>
              <a:rPr lang="en-US" sz="2000" b="1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b="1" dirty="0" err="1">
                <a:solidFill>
                  <a:srgbClr val="0F0E0C"/>
                </a:solidFill>
                <a:latin typeface="DM Sans"/>
              </a:rPr>
              <a:t>турнир</a:t>
            </a:r>
            <a:r>
              <a:rPr lang="en-US" sz="2000" b="1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b="1" dirty="0" err="1">
                <a:solidFill>
                  <a:srgbClr val="0F0E0C"/>
                </a:solidFill>
                <a:latin typeface="DM Sans"/>
              </a:rPr>
              <a:t>среди</a:t>
            </a:r>
            <a:r>
              <a:rPr lang="en-US" sz="2000" b="1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b="1" dirty="0" err="1">
                <a:solidFill>
                  <a:srgbClr val="0F0E0C"/>
                </a:solidFill>
                <a:latin typeface="DM Sans"/>
              </a:rPr>
              <a:t>юношеских</a:t>
            </a:r>
            <a:r>
              <a:rPr lang="en-US" sz="2000" b="1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b="1" dirty="0" err="1">
                <a:solidFill>
                  <a:srgbClr val="0F0E0C"/>
                </a:solidFill>
                <a:latin typeface="DM Sans"/>
              </a:rPr>
              <a:t>команд</a:t>
            </a:r>
            <a:r>
              <a:rPr lang="ru-RU" sz="2000" b="1" dirty="0">
                <a:solidFill>
                  <a:srgbClr val="0F0E0C"/>
                </a:solidFill>
                <a:latin typeface="DM Sans"/>
              </a:rPr>
              <a:t> 2019</a:t>
            </a:r>
            <a:endParaRPr lang="en-US" sz="2000" b="1" dirty="0">
              <a:solidFill>
                <a:srgbClr val="0F0E0C"/>
              </a:solidFill>
              <a:latin typeface="DM Sans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3744861" y="5977187"/>
            <a:ext cx="3145753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000" dirty="0">
                <a:solidFill>
                  <a:srgbClr val="0F0E0C"/>
                </a:solidFill>
                <a:latin typeface="Arimo Bold"/>
              </a:rPr>
              <a:t> </a:t>
            </a:r>
            <a:r>
              <a:rPr lang="en-US" sz="2000" b="1" dirty="0" err="1">
                <a:solidFill>
                  <a:srgbClr val="0F0E0C"/>
                </a:solidFill>
                <a:latin typeface="DM Sans"/>
              </a:rPr>
              <a:t>Всероссийский</a:t>
            </a:r>
            <a:r>
              <a:rPr lang="en-US" sz="2000" b="1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b="1" dirty="0" err="1">
                <a:solidFill>
                  <a:srgbClr val="0F0E0C"/>
                </a:solidFill>
                <a:latin typeface="DM Sans"/>
              </a:rPr>
              <a:t>итоговый</a:t>
            </a:r>
            <a:r>
              <a:rPr lang="en-US" sz="2000" b="1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b="1" dirty="0" err="1">
                <a:solidFill>
                  <a:srgbClr val="0F0E0C"/>
                </a:solidFill>
                <a:latin typeface="DM Sans"/>
              </a:rPr>
              <a:t>форум</a:t>
            </a:r>
            <a:r>
              <a:rPr lang="en-US" sz="2000" b="1" dirty="0">
                <a:solidFill>
                  <a:srgbClr val="0F0E0C"/>
                </a:solidFill>
                <a:latin typeface="DM Sans"/>
              </a:rPr>
              <a:t> «</a:t>
            </a:r>
            <a:r>
              <a:rPr lang="en-US" sz="2000" b="1" dirty="0" err="1">
                <a:solidFill>
                  <a:srgbClr val="0F0E0C"/>
                </a:solidFill>
                <a:latin typeface="DM Sans"/>
              </a:rPr>
              <a:t>Сообщество</a:t>
            </a:r>
            <a:r>
              <a:rPr lang="en-US" sz="2000" b="1" dirty="0">
                <a:solidFill>
                  <a:srgbClr val="0F0E0C"/>
                </a:solidFill>
                <a:latin typeface="DM Sans"/>
              </a:rPr>
              <a:t>» </a:t>
            </a:r>
            <a:r>
              <a:rPr lang="ru-RU" sz="2000" b="1" dirty="0">
                <a:solidFill>
                  <a:srgbClr val="0F0E0C"/>
                </a:solidFill>
                <a:latin typeface="DM Sans"/>
              </a:rPr>
              <a:t>2017-2018</a:t>
            </a:r>
            <a:endParaRPr lang="en-US" sz="2000" b="1" dirty="0">
              <a:solidFill>
                <a:srgbClr val="0F0E0C"/>
              </a:solidFill>
              <a:latin typeface="DM Sans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213417" y="2708314"/>
            <a:ext cx="3798469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000" b="1" dirty="0" err="1">
                <a:solidFill>
                  <a:srgbClr val="0F0E0C"/>
                </a:solidFill>
                <a:latin typeface="DM Sans"/>
              </a:rPr>
              <a:t>Кубок</a:t>
            </a:r>
            <a:r>
              <a:rPr lang="en-US" sz="2000" b="1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b="1" dirty="0" err="1">
                <a:solidFill>
                  <a:srgbClr val="0F0E0C"/>
                </a:solidFill>
                <a:latin typeface="DM Sans"/>
              </a:rPr>
              <a:t>Конфедераций</a:t>
            </a:r>
            <a:r>
              <a:rPr lang="en-US" sz="2000" b="1" dirty="0">
                <a:solidFill>
                  <a:srgbClr val="0F0E0C"/>
                </a:solidFill>
                <a:latin typeface="DM Sans"/>
              </a:rPr>
              <a:t> FIFA 2017 в </a:t>
            </a:r>
            <a:r>
              <a:rPr lang="en-US" sz="2000" b="1" dirty="0" err="1">
                <a:solidFill>
                  <a:srgbClr val="0F0E0C"/>
                </a:solidFill>
                <a:latin typeface="DM Sans"/>
              </a:rPr>
              <a:t>России</a:t>
            </a:r>
            <a:r>
              <a:rPr lang="en-US" sz="2000" b="1" dirty="0">
                <a:solidFill>
                  <a:srgbClr val="0F0E0C"/>
                </a:solidFill>
                <a:latin typeface="DM Sans"/>
              </a:rPr>
              <a:t> </a:t>
            </a:r>
          </a:p>
          <a:p>
            <a:pPr algn="ctr"/>
            <a:r>
              <a:rPr lang="en-US" sz="2000" b="1" dirty="0" err="1">
                <a:solidFill>
                  <a:srgbClr val="0F0E0C"/>
                </a:solidFill>
                <a:latin typeface="DM Sans"/>
              </a:rPr>
              <a:t>Чемпионат</a:t>
            </a:r>
            <a:r>
              <a:rPr lang="en-US" sz="2000" b="1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b="1" dirty="0" err="1">
                <a:solidFill>
                  <a:srgbClr val="0F0E0C"/>
                </a:solidFill>
                <a:latin typeface="DM Sans"/>
              </a:rPr>
              <a:t>мира</a:t>
            </a:r>
            <a:r>
              <a:rPr lang="en-US" sz="2000" b="1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b="1" dirty="0" err="1">
                <a:solidFill>
                  <a:srgbClr val="0F0E0C"/>
                </a:solidFill>
                <a:latin typeface="DM Sans"/>
              </a:rPr>
              <a:t>по</a:t>
            </a:r>
            <a:r>
              <a:rPr lang="en-US" sz="2000" b="1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b="1" dirty="0" err="1">
                <a:solidFill>
                  <a:srgbClr val="0F0E0C"/>
                </a:solidFill>
                <a:latin typeface="DM Sans"/>
              </a:rPr>
              <a:t>футболу</a:t>
            </a:r>
            <a:r>
              <a:rPr lang="en-US" sz="2000" b="1" dirty="0">
                <a:solidFill>
                  <a:srgbClr val="0F0E0C"/>
                </a:solidFill>
                <a:latin typeface="DM Sans"/>
              </a:rPr>
              <a:t> FIFA 2018 в </a:t>
            </a:r>
            <a:r>
              <a:rPr lang="en-US" sz="2000" b="1" dirty="0" err="1">
                <a:solidFill>
                  <a:srgbClr val="0F0E0C"/>
                </a:solidFill>
                <a:latin typeface="DM Sans"/>
              </a:rPr>
              <a:t>России</a:t>
            </a:r>
            <a:endParaRPr lang="en-US" sz="2000" b="1" dirty="0">
              <a:solidFill>
                <a:srgbClr val="0F0E0C"/>
              </a:solidFill>
              <a:latin typeface="DM Sans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9219146" y="4260995"/>
            <a:ext cx="3798469" cy="1163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000" dirty="0">
                <a:solidFill>
                  <a:srgbClr val="0F0E0C"/>
                </a:solidFill>
                <a:latin typeface="DM Sans"/>
              </a:rPr>
              <a:t>&gt; 600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волонтеров</a:t>
            </a:r>
            <a:endParaRPr lang="en-US" sz="2000" dirty="0">
              <a:solidFill>
                <a:srgbClr val="0F0E0C"/>
              </a:solidFill>
              <a:latin typeface="DM Sans"/>
            </a:endParaRPr>
          </a:p>
          <a:p>
            <a:pPr algn="ctr">
              <a:lnSpc>
                <a:spcPts val="3079"/>
              </a:lnSpc>
            </a:pPr>
            <a:r>
              <a:rPr lang="en-US" sz="2000" dirty="0">
                <a:solidFill>
                  <a:srgbClr val="0F0E0C"/>
                </a:solidFill>
                <a:latin typeface="DM Sans"/>
              </a:rPr>
              <a:t> 3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площадки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г.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Москвы</a:t>
            </a:r>
            <a:endParaRPr lang="en-US" sz="2000" dirty="0">
              <a:solidFill>
                <a:srgbClr val="0F0E0C"/>
              </a:solidFill>
              <a:latin typeface="DM Sans"/>
            </a:endParaRPr>
          </a:p>
          <a:p>
            <a:pPr algn="ctr">
              <a:lnSpc>
                <a:spcPts val="3079"/>
              </a:lnSpc>
            </a:pPr>
            <a:r>
              <a:rPr lang="en-US" sz="2000" dirty="0">
                <a:solidFill>
                  <a:srgbClr val="0F0E0C"/>
                </a:solidFill>
                <a:latin typeface="DM Sans"/>
              </a:rPr>
              <a:t>&gt; 15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тысяч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участников</a:t>
            </a:r>
            <a:endParaRPr lang="en-US" sz="2000" dirty="0">
              <a:solidFill>
                <a:srgbClr val="0F0E0C"/>
              </a:solidFill>
              <a:latin typeface="DM Sans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3442712" y="7499938"/>
            <a:ext cx="3798469" cy="1163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000" dirty="0">
                <a:solidFill>
                  <a:srgbClr val="0F0E0C"/>
                </a:solidFill>
                <a:latin typeface="DM Sans"/>
              </a:rPr>
              <a:t>2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года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работы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корпуса</a:t>
            </a:r>
            <a:endParaRPr lang="en-US" sz="2000" dirty="0">
              <a:solidFill>
                <a:srgbClr val="0F0E0C"/>
              </a:solidFill>
              <a:latin typeface="DM Sans"/>
            </a:endParaRPr>
          </a:p>
          <a:p>
            <a:pPr algn="ctr">
              <a:lnSpc>
                <a:spcPts val="3079"/>
              </a:lnSpc>
            </a:pPr>
            <a:r>
              <a:rPr lang="en-US" sz="2000" dirty="0">
                <a:solidFill>
                  <a:srgbClr val="0F0E0C"/>
                </a:solidFill>
                <a:latin typeface="DM Sans"/>
              </a:rPr>
              <a:t>&gt; 300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волонтеров</a:t>
            </a:r>
            <a:endParaRPr lang="en-US" sz="2000" dirty="0">
              <a:solidFill>
                <a:srgbClr val="0F0E0C"/>
              </a:solidFill>
              <a:latin typeface="DM Sans"/>
            </a:endParaRPr>
          </a:p>
          <a:p>
            <a:pPr algn="ctr">
              <a:lnSpc>
                <a:spcPts val="3079"/>
              </a:lnSpc>
            </a:pPr>
            <a:r>
              <a:rPr lang="en-US" sz="2000" dirty="0">
                <a:solidFill>
                  <a:srgbClr val="0F0E0C"/>
                </a:solidFill>
                <a:latin typeface="DM Sans"/>
              </a:rPr>
              <a:t>&gt; 2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тысяч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участников</a:t>
            </a:r>
            <a:endParaRPr lang="en-US" sz="2000" dirty="0">
              <a:solidFill>
                <a:srgbClr val="0F0E0C"/>
              </a:solidFill>
              <a:latin typeface="DM Sans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13362558" y="4062500"/>
            <a:ext cx="3798469" cy="1553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000" dirty="0">
                <a:solidFill>
                  <a:srgbClr val="0F0E0C"/>
                </a:solidFill>
                <a:latin typeface="DM Sans"/>
              </a:rPr>
              <a:t>&gt; 150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волонтеров</a:t>
            </a:r>
            <a:endParaRPr lang="en-US" sz="2000" dirty="0">
              <a:solidFill>
                <a:srgbClr val="0F0E0C"/>
              </a:solidFill>
              <a:latin typeface="DM Sans"/>
            </a:endParaRPr>
          </a:p>
          <a:p>
            <a:pPr algn="ctr">
              <a:lnSpc>
                <a:spcPts val="3079"/>
              </a:lnSpc>
            </a:pPr>
            <a:r>
              <a:rPr lang="en-US" sz="2000" dirty="0">
                <a:solidFill>
                  <a:srgbClr val="0F0E0C"/>
                </a:solidFill>
                <a:latin typeface="DM Sans"/>
              </a:rPr>
              <a:t>&gt; 8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стран-участниц</a:t>
            </a:r>
            <a:endParaRPr lang="en-US" sz="2000" dirty="0">
              <a:solidFill>
                <a:srgbClr val="0F0E0C"/>
              </a:solidFill>
              <a:latin typeface="DM Sans"/>
            </a:endParaRPr>
          </a:p>
          <a:p>
            <a:pPr algn="ctr">
              <a:lnSpc>
                <a:spcPts val="3079"/>
              </a:lnSpc>
            </a:pPr>
            <a:r>
              <a:rPr lang="en-US" sz="2000" dirty="0">
                <a:solidFill>
                  <a:srgbClr val="0F0E0C"/>
                </a:solidFill>
                <a:latin typeface="DM Sans"/>
              </a:rPr>
              <a:t>16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делегаций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юношеских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футбольных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команд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636750" y="3042158"/>
            <a:ext cx="3145753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000" b="1" dirty="0" err="1">
                <a:solidFill>
                  <a:srgbClr val="0F0E0C"/>
                </a:solidFill>
                <a:latin typeface="DM Sans"/>
              </a:rPr>
              <a:t>Международный</a:t>
            </a:r>
            <a:r>
              <a:rPr lang="en-US" sz="2000" b="1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b="1" dirty="0" err="1">
                <a:solidFill>
                  <a:srgbClr val="0F0E0C"/>
                </a:solidFill>
                <a:latin typeface="DM Sans"/>
              </a:rPr>
              <a:t>форум</a:t>
            </a:r>
            <a:r>
              <a:rPr lang="en-US" sz="2000" b="1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b="1" dirty="0" err="1">
                <a:solidFill>
                  <a:srgbClr val="0F0E0C"/>
                </a:solidFill>
                <a:latin typeface="DM Sans"/>
              </a:rPr>
              <a:t>добровольцев</a:t>
            </a:r>
            <a:r>
              <a:rPr lang="en-US" sz="2000" b="1" dirty="0">
                <a:solidFill>
                  <a:srgbClr val="0F0E0C"/>
                </a:solidFill>
                <a:latin typeface="DM Sans"/>
              </a:rPr>
              <a:t> 2018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190515" y="2542107"/>
            <a:ext cx="3883123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ru-RU" sz="2000" b="1" dirty="0">
                <a:solidFill>
                  <a:srgbClr val="0F0E0C"/>
                </a:solidFill>
                <a:latin typeface="DM Sans"/>
              </a:rPr>
              <a:t>Международный научный форум «Шаг в будущее: искусственный интеллект и цифровая экономика» </a:t>
            </a:r>
          </a:p>
          <a:p>
            <a:pPr algn="ctr"/>
            <a:r>
              <a:rPr lang="ru-RU" sz="2000" b="1" dirty="0">
                <a:solidFill>
                  <a:srgbClr val="0F0E0C"/>
                </a:solidFill>
                <a:latin typeface="DM Sans"/>
              </a:rPr>
              <a:t>2021-2023</a:t>
            </a:r>
            <a:endParaRPr lang="en-US" sz="2000" b="1" dirty="0">
              <a:solidFill>
                <a:srgbClr val="0F0E0C"/>
              </a:solidFill>
              <a:latin typeface="DM Sans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5230893" y="4302700"/>
            <a:ext cx="3798469" cy="1163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000" dirty="0">
                <a:solidFill>
                  <a:srgbClr val="0F0E0C"/>
                </a:solidFill>
                <a:latin typeface="DM Sans"/>
              </a:rPr>
              <a:t>&gt; 1</a:t>
            </a:r>
            <a:r>
              <a:rPr lang="ru-RU" sz="2000" dirty="0">
                <a:solidFill>
                  <a:srgbClr val="0F0E0C"/>
                </a:solidFill>
                <a:latin typeface="DM Sans"/>
              </a:rPr>
              <a:t>2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0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волонтеров</a:t>
            </a:r>
            <a:endParaRPr lang="en-US" sz="2000" dirty="0">
              <a:solidFill>
                <a:srgbClr val="0F0E0C"/>
              </a:solidFill>
              <a:latin typeface="DM Sans"/>
            </a:endParaRPr>
          </a:p>
          <a:p>
            <a:pPr algn="ctr">
              <a:lnSpc>
                <a:spcPts val="3079"/>
              </a:lnSpc>
            </a:pPr>
            <a:r>
              <a:rPr lang="en-US" sz="2000" dirty="0">
                <a:solidFill>
                  <a:srgbClr val="0F0E0C"/>
                </a:solidFill>
                <a:latin typeface="DM Sans"/>
              </a:rPr>
              <a:t>&gt; 300</a:t>
            </a:r>
            <a:r>
              <a:rPr lang="ru-RU" sz="2000" dirty="0">
                <a:solidFill>
                  <a:srgbClr val="0F0E0C"/>
                </a:solidFill>
                <a:latin typeface="DM Sans"/>
              </a:rPr>
              <a:t>0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участников</a:t>
            </a:r>
            <a:endParaRPr lang="en-US" sz="2000" dirty="0">
              <a:solidFill>
                <a:srgbClr val="0F0E0C"/>
              </a:solidFill>
              <a:latin typeface="DM Sans"/>
            </a:endParaRPr>
          </a:p>
          <a:p>
            <a:pPr algn="ctr">
              <a:lnSpc>
                <a:spcPts val="3079"/>
              </a:lnSpc>
            </a:pPr>
            <a:r>
              <a:rPr lang="en-US" sz="2000" dirty="0">
                <a:solidFill>
                  <a:srgbClr val="0F0E0C"/>
                </a:solidFill>
                <a:latin typeface="DM Sans"/>
              </a:rPr>
              <a:t>&gt; 200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представителей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СМИ</a:t>
            </a:r>
          </a:p>
        </p:txBody>
      </p:sp>
      <p:grpSp>
        <p:nvGrpSpPr>
          <p:cNvPr id="55" name="Group 16">
            <a:extLst>
              <a:ext uri="{FF2B5EF4-FFF2-40B4-BE49-F238E27FC236}">
                <a16:creationId xmlns:a16="http://schemas.microsoft.com/office/drawing/2014/main" id="{13052C68-74EA-4386-A897-9A3A98B1B4B2}"/>
              </a:ext>
            </a:extLst>
          </p:cNvPr>
          <p:cNvGrpSpPr/>
          <p:nvPr/>
        </p:nvGrpSpPr>
        <p:grpSpPr>
          <a:xfrm>
            <a:off x="9274047" y="5854784"/>
            <a:ext cx="3883123" cy="1862262"/>
            <a:chOff x="0" y="0"/>
            <a:chExt cx="50451695" cy="16555398"/>
          </a:xfrm>
        </p:grpSpPr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id="{2F8B721E-595D-4D65-93DC-AD3734CC2079}"/>
                </a:ext>
              </a:extLst>
            </p:cNvPr>
            <p:cNvSpPr/>
            <p:nvPr/>
          </p:nvSpPr>
          <p:spPr>
            <a:xfrm>
              <a:off x="0" y="0"/>
              <a:ext cx="50451696" cy="16555397"/>
            </a:xfrm>
            <a:custGeom>
              <a:avLst/>
              <a:gdLst/>
              <a:ahLst/>
              <a:cxnLst/>
              <a:rect l="l" t="t" r="r" b="b"/>
              <a:pathLst>
                <a:path w="50451696" h="16555397">
                  <a:moveTo>
                    <a:pt x="0" y="0"/>
                  </a:moveTo>
                  <a:lnTo>
                    <a:pt x="0" y="16555397"/>
                  </a:lnTo>
                  <a:lnTo>
                    <a:pt x="50451696" y="16555397"/>
                  </a:lnTo>
                  <a:lnTo>
                    <a:pt x="50451696" y="0"/>
                  </a:lnTo>
                  <a:lnTo>
                    <a:pt x="0" y="0"/>
                  </a:lnTo>
                  <a:close/>
                  <a:moveTo>
                    <a:pt x="50390735" y="16494438"/>
                  </a:moveTo>
                  <a:lnTo>
                    <a:pt x="59690" y="16494438"/>
                  </a:lnTo>
                  <a:lnTo>
                    <a:pt x="59690" y="59690"/>
                  </a:lnTo>
                  <a:lnTo>
                    <a:pt x="50390735" y="59690"/>
                  </a:lnTo>
                  <a:lnTo>
                    <a:pt x="50390735" y="16494438"/>
                  </a:lnTo>
                  <a:close/>
                </a:path>
              </a:pathLst>
            </a:custGeom>
            <a:solidFill>
              <a:srgbClr val="6C49B7"/>
            </a:solidFill>
          </p:spPr>
        </p:sp>
      </p:grpSp>
      <p:grpSp>
        <p:nvGrpSpPr>
          <p:cNvPr id="57" name="Group 22">
            <a:extLst>
              <a:ext uri="{FF2B5EF4-FFF2-40B4-BE49-F238E27FC236}">
                <a16:creationId xmlns:a16="http://schemas.microsoft.com/office/drawing/2014/main" id="{3F54E83C-443C-46DF-BD8F-936B26B05ABA}"/>
              </a:ext>
            </a:extLst>
          </p:cNvPr>
          <p:cNvGrpSpPr/>
          <p:nvPr/>
        </p:nvGrpSpPr>
        <p:grpSpPr>
          <a:xfrm>
            <a:off x="9274045" y="7704454"/>
            <a:ext cx="3883123" cy="1331660"/>
            <a:chOff x="0" y="0"/>
            <a:chExt cx="25677109" cy="12314184"/>
          </a:xfrm>
        </p:grpSpPr>
        <p:sp>
          <p:nvSpPr>
            <p:cNvPr id="58" name="Freeform 23">
              <a:extLst>
                <a:ext uri="{FF2B5EF4-FFF2-40B4-BE49-F238E27FC236}">
                  <a16:creationId xmlns:a16="http://schemas.microsoft.com/office/drawing/2014/main" id="{581BCFDC-D583-42A2-81C8-BE01F6101ED8}"/>
                </a:ext>
              </a:extLst>
            </p:cNvPr>
            <p:cNvSpPr/>
            <p:nvPr/>
          </p:nvSpPr>
          <p:spPr>
            <a:xfrm>
              <a:off x="0" y="0"/>
              <a:ext cx="25677109" cy="12314184"/>
            </a:xfrm>
            <a:custGeom>
              <a:avLst/>
              <a:gdLst/>
              <a:ahLst/>
              <a:cxnLst/>
              <a:rect l="l" t="t" r="r" b="b"/>
              <a:pathLst>
                <a:path w="25677109" h="12314184">
                  <a:moveTo>
                    <a:pt x="0" y="0"/>
                  </a:moveTo>
                  <a:lnTo>
                    <a:pt x="0" y="12314184"/>
                  </a:lnTo>
                  <a:lnTo>
                    <a:pt x="25677109" y="12314184"/>
                  </a:lnTo>
                  <a:lnTo>
                    <a:pt x="25677109" y="0"/>
                  </a:lnTo>
                  <a:lnTo>
                    <a:pt x="0" y="0"/>
                  </a:lnTo>
                  <a:close/>
                  <a:moveTo>
                    <a:pt x="25616150" y="12253224"/>
                  </a:moveTo>
                  <a:lnTo>
                    <a:pt x="59690" y="12253224"/>
                  </a:lnTo>
                  <a:lnTo>
                    <a:pt x="59690" y="59690"/>
                  </a:lnTo>
                  <a:lnTo>
                    <a:pt x="25616150" y="59690"/>
                  </a:lnTo>
                  <a:lnTo>
                    <a:pt x="25616150" y="12253224"/>
                  </a:lnTo>
                  <a:close/>
                </a:path>
              </a:pathLst>
            </a:custGeom>
            <a:solidFill>
              <a:srgbClr val="6C49B7"/>
            </a:solidFill>
          </p:spPr>
        </p:sp>
      </p:grpSp>
      <p:sp>
        <p:nvSpPr>
          <p:cNvPr id="59" name="TextBox 37">
            <a:extLst>
              <a:ext uri="{FF2B5EF4-FFF2-40B4-BE49-F238E27FC236}">
                <a16:creationId xmlns:a16="http://schemas.microsoft.com/office/drawing/2014/main" id="{1AC3D183-62A2-4475-9970-22D73EAE2479}"/>
              </a:ext>
            </a:extLst>
          </p:cNvPr>
          <p:cNvSpPr txBox="1"/>
          <p:nvPr/>
        </p:nvSpPr>
        <p:spPr>
          <a:xfrm>
            <a:off x="5557250" y="6186858"/>
            <a:ext cx="3145753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000" dirty="0">
                <a:solidFill>
                  <a:srgbClr val="0F0E0C"/>
                </a:solidFill>
                <a:latin typeface="Arimo Bold"/>
              </a:rPr>
              <a:t> </a:t>
            </a:r>
            <a:r>
              <a:rPr lang="ru-RU" sz="2000" b="1" dirty="0">
                <a:solidFill>
                  <a:srgbClr val="0F0E0C"/>
                </a:solidFill>
                <a:latin typeface="DM Sans"/>
              </a:rPr>
              <a:t>Цифровые волонтеры </a:t>
            </a:r>
            <a:r>
              <a:rPr lang="ru-RU" sz="2000" b="1" dirty="0" err="1">
                <a:solidFill>
                  <a:srgbClr val="0F0E0C"/>
                </a:solidFill>
                <a:latin typeface="DM Sans"/>
              </a:rPr>
              <a:t>Плехановки</a:t>
            </a:r>
            <a:r>
              <a:rPr lang="ru-RU" sz="2000" b="1" dirty="0">
                <a:solidFill>
                  <a:srgbClr val="0F0E0C"/>
                </a:solidFill>
                <a:latin typeface="DM Sans"/>
              </a:rPr>
              <a:t> 2020-2021</a:t>
            </a:r>
            <a:endParaRPr lang="en-US" sz="2000" b="1" dirty="0">
              <a:solidFill>
                <a:srgbClr val="0F0E0C"/>
              </a:solidFill>
              <a:latin typeface="DM Sans"/>
            </a:endParaRPr>
          </a:p>
        </p:txBody>
      </p:sp>
      <p:sp>
        <p:nvSpPr>
          <p:cNvPr id="60" name="TextBox 40">
            <a:extLst>
              <a:ext uri="{FF2B5EF4-FFF2-40B4-BE49-F238E27FC236}">
                <a16:creationId xmlns:a16="http://schemas.microsoft.com/office/drawing/2014/main" id="{EA9D1125-2F7A-413A-94D3-BA43E1393133}"/>
              </a:ext>
            </a:extLst>
          </p:cNvPr>
          <p:cNvSpPr txBox="1"/>
          <p:nvPr/>
        </p:nvSpPr>
        <p:spPr>
          <a:xfrm>
            <a:off x="9232962" y="7934739"/>
            <a:ext cx="3798469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000" dirty="0">
                <a:solidFill>
                  <a:srgbClr val="0F0E0C"/>
                </a:solidFill>
                <a:latin typeface="DM Sans"/>
              </a:rPr>
              <a:t>&gt; </a:t>
            </a:r>
            <a:r>
              <a:rPr lang="ru-RU" sz="2000" dirty="0">
                <a:solidFill>
                  <a:srgbClr val="0F0E0C"/>
                </a:solidFill>
                <a:latin typeface="DM Sans"/>
              </a:rPr>
              <a:t>165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волонтеров</a:t>
            </a:r>
            <a:endParaRPr lang="en-US" sz="2000" dirty="0">
              <a:solidFill>
                <a:srgbClr val="0F0E0C"/>
              </a:solidFill>
              <a:latin typeface="DM Sans"/>
            </a:endParaRPr>
          </a:p>
          <a:p>
            <a:pPr algn="ctr">
              <a:lnSpc>
                <a:spcPts val="3079"/>
              </a:lnSpc>
            </a:pPr>
            <a:r>
              <a:rPr lang="en-US" sz="2000" dirty="0">
                <a:solidFill>
                  <a:srgbClr val="0F0E0C"/>
                </a:solidFill>
                <a:latin typeface="DM Sans"/>
              </a:rPr>
              <a:t>&gt; </a:t>
            </a:r>
            <a:r>
              <a:rPr lang="ru-RU" sz="2000" dirty="0">
                <a:solidFill>
                  <a:srgbClr val="0F0E0C"/>
                </a:solidFill>
                <a:latin typeface="DM Sans"/>
              </a:rPr>
              <a:t>1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тысяч</a:t>
            </a:r>
            <a:r>
              <a:rPr lang="ru-RU" sz="2000" dirty="0">
                <a:solidFill>
                  <a:srgbClr val="0F0E0C"/>
                </a:solidFill>
                <a:latin typeface="DM Sans"/>
              </a:rPr>
              <a:t>и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участников</a:t>
            </a:r>
            <a:endParaRPr lang="en-US" sz="2000" dirty="0">
              <a:solidFill>
                <a:srgbClr val="0F0E0C"/>
              </a:solidFill>
              <a:latin typeface="DM Sans"/>
            </a:endParaRPr>
          </a:p>
        </p:txBody>
      </p:sp>
      <p:grpSp>
        <p:nvGrpSpPr>
          <p:cNvPr id="61" name="Group 16">
            <a:extLst>
              <a:ext uri="{FF2B5EF4-FFF2-40B4-BE49-F238E27FC236}">
                <a16:creationId xmlns:a16="http://schemas.microsoft.com/office/drawing/2014/main" id="{BA314012-34BB-4CAF-9962-6029E3D473E4}"/>
              </a:ext>
            </a:extLst>
          </p:cNvPr>
          <p:cNvGrpSpPr/>
          <p:nvPr/>
        </p:nvGrpSpPr>
        <p:grpSpPr>
          <a:xfrm>
            <a:off x="5190036" y="5850288"/>
            <a:ext cx="3883123" cy="1323565"/>
            <a:chOff x="0" y="0"/>
            <a:chExt cx="50451695" cy="16555398"/>
          </a:xfrm>
        </p:grpSpPr>
        <p:sp>
          <p:nvSpPr>
            <p:cNvPr id="62" name="Freeform 17">
              <a:extLst>
                <a:ext uri="{FF2B5EF4-FFF2-40B4-BE49-F238E27FC236}">
                  <a16:creationId xmlns:a16="http://schemas.microsoft.com/office/drawing/2014/main" id="{EE4732A4-0FB0-417D-9B2B-50AD23F36DA8}"/>
                </a:ext>
              </a:extLst>
            </p:cNvPr>
            <p:cNvSpPr/>
            <p:nvPr/>
          </p:nvSpPr>
          <p:spPr>
            <a:xfrm>
              <a:off x="0" y="0"/>
              <a:ext cx="50451696" cy="16555397"/>
            </a:xfrm>
            <a:custGeom>
              <a:avLst/>
              <a:gdLst/>
              <a:ahLst/>
              <a:cxnLst/>
              <a:rect l="l" t="t" r="r" b="b"/>
              <a:pathLst>
                <a:path w="50451696" h="16555397">
                  <a:moveTo>
                    <a:pt x="0" y="0"/>
                  </a:moveTo>
                  <a:lnTo>
                    <a:pt x="0" y="16555397"/>
                  </a:lnTo>
                  <a:lnTo>
                    <a:pt x="50451696" y="16555397"/>
                  </a:lnTo>
                  <a:lnTo>
                    <a:pt x="50451696" y="0"/>
                  </a:lnTo>
                  <a:lnTo>
                    <a:pt x="0" y="0"/>
                  </a:lnTo>
                  <a:close/>
                  <a:moveTo>
                    <a:pt x="50390735" y="16494438"/>
                  </a:moveTo>
                  <a:lnTo>
                    <a:pt x="59690" y="16494438"/>
                  </a:lnTo>
                  <a:lnTo>
                    <a:pt x="59690" y="59690"/>
                  </a:lnTo>
                  <a:lnTo>
                    <a:pt x="50390735" y="59690"/>
                  </a:lnTo>
                  <a:lnTo>
                    <a:pt x="50390735" y="16494438"/>
                  </a:lnTo>
                  <a:close/>
                </a:path>
              </a:pathLst>
            </a:custGeom>
            <a:solidFill>
              <a:srgbClr val="6C49B7"/>
            </a:solidFill>
          </p:spPr>
        </p:sp>
      </p:grpSp>
      <p:grpSp>
        <p:nvGrpSpPr>
          <p:cNvPr id="63" name="Group 22">
            <a:extLst>
              <a:ext uri="{FF2B5EF4-FFF2-40B4-BE49-F238E27FC236}">
                <a16:creationId xmlns:a16="http://schemas.microsoft.com/office/drawing/2014/main" id="{D859ECA5-0947-4927-AEA4-2DBC572F8702}"/>
              </a:ext>
            </a:extLst>
          </p:cNvPr>
          <p:cNvGrpSpPr/>
          <p:nvPr/>
        </p:nvGrpSpPr>
        <p:grpSpPr>
          <a:xfrm>
            <a:off x="5190035" y="7173852"/>
            <a:ext cx="3865004" cy="1862262"/>
            <a:chOff x="0" y="0"/>
            <a:chExt cx="25677109" cy="12314184"/>
          </a:xfrm>
        </p:grpSpPr>
        <p:sp>
          <p:nvSpPr>
            <p:cNvPr id="64" name="Freeform 23">
              <a:extLst>
                <a:ext uri="{FF2B5EF4-FFF2-40B4-BE49-F238E27FC236}">
                  <a16:creationId xmlns:a16="http://schemas.microsoft.com/office/drawing/2014/main" id="{33362F3F-398B-4D96-9E31-CA98A57E6A86}"/>
                </a:ext>
              </a:extLst>
            </p:cNvPr>
            <p:cNvSpPr/>
            <p:nvPr/>
          </p:nvSpPr>
          <p:spPr>
            <a:xfrm>
              <a:off x="0" y="0"/>
              <a:ext cx="25677109" cy="12314184"/>
            </a:xfrm>
            <a:custGeom>
              <a:avLst/>
              <a:gdLst/>
              <a:ahLst/>
              <a:cxnLst/>
              <a:rect l="l" t="t" r="r" b="b"/>
              <a:pathLst>
                <a:path w="25677109" h="12314184">
                  <a:moveTo>
                    <a:pt x="0" y="0"/>
                  </a:moveTo>
                  <a:lnTo>
                    <a:pt x="0" y="12314184"/>
                  </a:lnTo>
                  <a:lnTo>
                    <a:pt x="25677109" y="12314184"/>
                  </a:lnTo>
                  <a:lnTo>
                    <a:pt x="25677109" y="0"/>
                  </a:lnTo>
                  <a:lnTo>
                    <a:pt x="0" y="0"/>
                  </a:lnTo>
                  <a:close/>
                  <a:moveTo>
                    <a:pt x="25616150" y="12253224"/>
                  </a:moveTo>
                  <a:lnTo>
                    <a:pt x="59690" y="12253224"/>
                  </a:lnTo>
                  <a:lnTo>
                    <a:pt x="59690" y="59690"/>
                  </a:lnTo>
                  <a:lnTo>
                    <a:pt x="25616150" y="59690"/>
                  </a:lnTo>
                  <a:lnTo>
                    <a:pt x="25616150" y="12253224"/>
                  </a:lnTo>
                  <a:close/>
                </a:path>
              </a:pathLst>
            </a:custGeom>
            <a:solidFill>
              <a:srgbClr val="6C49B7"/>
            </a:solidFill>
          </p:spPr>
        </p:sp>
      </p:grpSp>
      <p:sp>
        <p:nvSpPr>
          <p:cNvPr id="66" name="TextBox 40">
            <a:extLst>
              <a:ext uri="{FF2B5EF4-FFF2-40B4-BE49-F238E27FC236}">
                <a16:creationId xmlns:a16="http://schemas.microsoft.com/office/drawing/2014/main" id="{B42E8D0B-8E97-47E9-B76E-A17FEE725D79}"/>
              </a:ext>
            </a:extLst>
          </p:cNvPr>
          <p:cNvSpPr txBox="1"/>
          <p:nvPr/>
        </p:nvSpPr>
        <p:spPr>
          <a:xfrm>
            <a:off x="5256571" y="7544785"/>
            <a:ext cx="3798469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ru-RU" sz="2000" dirty="0">
                <a:solidFill>
                  <a:srgbClr val="0F0E0C"/>
                </a:solidFill>
                <a:latin typeface="DM Sans"/>
              </a:rPr>
              <a:t>онлайн и оффлайн поддержка</a:t>
            </a:r>
          </a:p>
          <a:p>
            <a:pPr algn="ctr">
              <a:lnSpc>
                <a:spcPts val="3079"/>
              </a:lnSpc>
            </a:pPr>
            <a:r>
              <a:rPr lang="en-US" sz="2000" dirty="0">
                <a:solidFill>
                  <a:srgbClr val="0F0E0C"/>
                </a:solidFill>
                <a:latin typeface="DM Sans"/>
              </a:rPr>
              <a:t>&gt; </a:t>
            </a:r>
            <a:r>
              <a:rPr lang="ru-RU" sz="2000" dirty="0">
                <a:solidFill>
                  <a:srgbClr val="0F0E0C"/>
                </a:solidFill>
                <a:latin typeface="DM Sans"/>
              </a:rPr>
              <a:t>5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00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волонтеров</a:t>
            </a:r>
            <a:endParaRPr lang="en-US" sz="2000" dirty="0">
              <a:solidFill>
                <a:srgbClr val="0F0E0C"/>
              </a:solidFill>
              <a:latin typeface="DM Sans"/>
            </a:endParaRPr>
          </a:p>
          <a:p>
            <a:pPr algn="ctr">
              <a:lnSpc>
                <a:spcPts val="3079"/>
              </a:lnSpc>
            </a:pPr>
            <a:r>
              <a:rPr lang="en-US" sz="2000" dirty="0">
                <a:solidFill>
                  <a:srgbClr val="0F0E0C"/>
                </a:solidFill>
                <a:latin typeface="DM Sans"/>
              </a:rPr>
              <a:t>&gt; </a:t>
            </a:r>
            <a:r>
              <a:rPr lang="ru-RU" sz="2000" dirty="0">
                <a:solidFill>
                  <a:srgbClr val="0F0E0C"/>
                </a:solidFill>
                <a:latin typeface="DM Sans"/>
              </a:rPr>
              <a:t>3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тысяч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ru-RU" sz="2000" dirty="0">
                <a:solidFill>
                  <a:srgbClr val="0F0E0C"/>
                </a:solidFill>
                <a:latin typeface="DM Sans"/>
              </a:rPr>
              <a:t>заявок</a:t>
            </a:r>
            <a:endParaRPr lang="en-US" sz="2000" dirty="0">
              <a:solidFill>
                <a:srgbClr val="0F0E0C"/>
              </a:solidFill>
              <a:latin typeface="DM Sans"/>
            </a:endParaRPr>
          </a:p>
        </p:txBody>
      </p:sp>
      <p:sp>
        <p:nvSpPr>
          <p:cNvPr id="67" name="TextBox 37">
            <a:extLst>
              <a:ext uri="{FF2B5EF4-FFF2-40B4-BE49-F238E27FC236}">
                <a16:creationId xmlns:a16="http://schemas.microsoft.com/office/drawing/2014/main" id="{1396114C-0355-4040-896A-F9A10375DDD0}"/>
              </a:ext>
            </a:extLst>
          </p:cNvPr>
          <p:cNvSpPr txBox="1"/>
          <p:nvPr/>
        </p:nvSpPr>
        <p:spPr>
          <a:xfrm>
            <a:off x="9395824" y="6016473"/>
            <a:ext cx="3611667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>
                <a:solidFill>
                  <a:srgbClr val="0F0E0C"/>
                </a:solidFill>
                <a:latin typeface="Arimo Bold"/>
              </a:rPr>
              <a:t> </a:t>
            </a:r>
            <a:r>
              <a:rPr lang="ru-RU" sz="2000" b="1" dirty="0">
                <a:solidFill>
                  <a:srgbClr val="0F0E0C"/>
                </a:solidFill>
                <a:latin typeface="DM Sans"/>
              </a:rPr>
              <a:t>Просветительско-образовательный проект Департамента образования г. Москвы «Университетские субботы» 2017-2023</a:t>
            </a:r>
            <a:endParaRPr lang="en-US" sz="2000" b="1" dirty="0">
              <a:solidFill>
                <a:srgbClr val="0F0E0C"/>
              </a:solidFill>
              <a:latin typeface="DM Sans"/>
            </a:endParaRPr>
          </a:p>
        </p:txBody>
      </p:sp>
      <p:sp>
        <p:nvSpPr>
          <p:cNvPr id="3" name="TextBox 37">
            <a:extLst>
              <a:ext uri="{FF2B5EF4-FFF2-40B4-BE49-F238E27FC236}">
                <a16:creationId xmlns:a16="http://schemas.microsoft.com/office/drawing/2014/main" id="{C2E02A07-505E-3D61-096B-07E78F4B597A}"/>
              </a:ext>
            </a:extLst>
          </p:cNvPr>
          <p:cNvSpPr txBox="1"/>
          <p:nvPr/>
        </p:nvSpPr>
        <p:spPr>
          <a:xfrm>
            <a:off x="1075673" y="9587524"/>
            <a:ext cx="16494308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Всероссийский конкурс на выбор сертифицированных центров привлечения и отбора </a:t>
            </a:r>
          </a:p>
          <a:p>
            <a:pPr>
              <a:spcBef>
                <a:spcPct val="0"/>
              </a:spcBef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кандидатов в волонтеры Всемирных Игр Дружбы 2024 года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"/>
            </a:endParaRPr>
          </a:p>
        </p:txBody>
      </p:sp>
      <p:grpSp>
        <p:nvGrpSpPr>
          <p:cNvPr id="65" name="Group 18">
            <a:extLst>
              <a:ext uri="{FF2B5EF4-FFF2-40B4-BE49-F238E27FC236}">
                <a16:creationId xmlns:a16="http://schemas.microsoft.com/office/drawing/2014/main" id="{4B5D1F06-7931-483F-AD74-ACA92A087449}"/>
              </a:ext>
            </a:extLst>
          </p:cNvPr>
          <p:cNvGrpSpPr/>
          <p:nvPr/>
        </p:nvGrpSpPr>
        <p:grpSpPr>
          <a:xfrm>
            <a:off x="1143316" y="6387627"/>
            <a:ext cx="3845832" cy="1216827"/>
            <a:chOff x="0" y="0"/>
            <a:chExt cx="50451695" cy="25502647"/>
          </a:xfrm>
        </p:grpSpPr>
        <p:sp>
          <p:nvSpPr>
            <p:cNvPr id="70" name="Freeform 19">
              <a:extLst>
                <a:ext uri="{FF2B5EF4-FFF2-40B4-BE49-F238E27FC236}">
                  <a16:creationId xmlns:a16="http://schemas.microsoft.com/office/drawing/2014/main" id="{969EE9CE-95F6-4F6A-B851-98E8401D6A52}"/>
                </a:ext>
              </a:extLst>
            </p:cNvPr>
            <p:cNvSpPr/>
            <p:nvPr/>
          </p:nvSpPr>
          <p:spPr>
            <a:xfrm>
              <a:off x="0" y="0"/>
              <a:ext cx="50451696" cy="25502646"/>
            </a:xfrm>
            <a:custGeom>
              <a:avLst/>
              <a:gdLst/>
              <a:ahLst/>
              <a:cxnLst/>
              <a:rect l="l" t="t" r="r" b="b"/>
              <a:pathLst>
                <a:path w="50451696" h="25502646">
                  <a:moveTo>
                    <a:pt x="0" y="0"/>
                  </a:moveTo>
                  <a:lnTo>
                    <a:pt x="0" y="25502646"/>
                  </a:lnTo>
                  <a:lnTo>
                    <a:pt x="50451696" y="25502646"/>
                  </a:lnTo>
                  <a:lnTo>
                    <a:pt x="50451696" y="0"/>
                  </a:lnTo>
                  <a:lnTo>
                    <a:pt x="0" y="0"/>
                  </a:lnTo>
                  <a:close/>
                  <a:moveTo>
                    <a:pt x="50390735" y="25441687"/>
                  </a:moveTo>
                  <a:lnTo>
                    <a:pt x="59690" y="25441687"/>
                  </a:lnTo>
                  <a:lnTo>
                    <a:pt x="59690" y="59690"/>
                  </a:lnTo>
                  <a:lnTo>
                    <a:pt x="50390735" y="59690"/>
                  </a:lnTo>
                  <a:lnTo>
                    <a:pt x="50390735" y="25441687"/>
                  </a:lnTo>
                  <a:close/>
                </a:path>
              </a:pathLst>
            </a:custGeom>
            <a:ln>
              <a:solidFill>
                <a:srgbClr val="DB33C7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</p:grpSp>
      <p:sp>
        <p:nvSpPr>
          <p:cNvPr id="71" name="TextBox 37">
            <a:extLst>
              <a:ext uri="{FF2B5EF4-FFF2-40B4-BE49-F238E27FC236}">
                <a16:creationId xmlns:a16="http://schemas.microsoft.com/office/drawing/2014/main" id="{E135D73E-F338-4D8D-B049-076311A33BC5}"/>
              </a:ext>
            </a:extLst>
          </p:cNvPr>
          <p:cNvSpPr txBox="1"/>
          <p:nvPr/>
        </p:nvSpPr>
        <p:spPr>
          <a:xfrm>
            <a:off x="1139868" y="6395931"/>
            <a:ext cx="386500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>
                <a:solidFill>
                  <a:srgbClr val="0F0E0C"/>
                </a:solidFill>
                <a:latin typeface="Arimo Bold"/>
              </a:rPr>
              <a:t> </a:t>
            </a:r>
            <a:r>
              <a:rPr lang="ru-RU" sz="2000" b="1" dirty="0">
                <a:solidFill>
                  <a:srgbClr val="0F0E0C"/>
                </a:solidFill>
                <a:latin typeface="DM Sans"/>
              </a:rPr>
              <a:t>Всемирный фестиваль молодежи 2024</a:t>
            </a:r>
            <a:endParaRPr lang="en-US" sz="2000" b="1" dirty="0">
              <a:solidFill>
                <a:srgbClr val="0F0E0C"/>
              </a:solidFill>
              <a:latin typeface="DM Sans"/>
            </a:endParaRPr>
          </a:p>
        </p:txBody>
      </p:sp>
      <p:sp>
        <p:nvSpPr>
          <p:cNvPr id="72" name="TextBox 35">
            <a:extLst>
              <a:ext uri="{FF2B5EF4-FFF2-40B4-BE49-F238E27FC236}">
                <a16:creationId xmlns:a16="http://schemas.microsoft.com/office/drawing/2014/main" id="{F7F7CF90-5F80-43CC-A9CC-89F7D6A03674}"/>
              </a:ext>
            </a:extLst>
          </p:cNvPr>
          <p:cNvSpPr txBox="1"/>
          <p:nvPr/>
        </p:nvSpPr>
        <p:spPr>
          <a:xfrm>
            <a:off x="1139865" y="6938092"/>
            <a:ext cx="3831162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>
                <a:solidFill>
                  <a:srgbClr val="0F0E0C"/>
                </a:solidFill>
                <a:latin typeface="DM Sans"/>
              </a:rPr>
              <a:t>&gt; </a:t>
            </a:r>
            <a:r>
              <a:rPr lang="ru-RU" sz="2000" dirty="0">
                <a:solidFill>
                  <a:srgbClr val="0F0E0C"/>
                </a:solidFill>
                <a:latin typeface="DM Sans"/>
              </a:rPr>
              <a:t>180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волонтеров</a:t>
            </a:r>
            <a:endParaRPr lang="ru-RU" sz="2000" dirty="0">
              <a:solidFill>
                <a:srgbClr val="0F0E0C"/>
              </a:solidFill>
              <a:latin typeface="DM Sans"/>
            </a:endParaRPr>
          </a:p>
          <a:p>
            <a:pPr algn="ctr"/>
            <a:r>
              <a:rPr lang="en-US" sz="2000" dirty="0">
                <a:solidFill>
                  <a:srgbClr val="0F0E0C"/>
                </a:solidFill>
                <a:latin typeface="DM Sans"/>
              </a:rPr>
              <a:t>&gt; </a:t>
            </a:r>
            <a:r>
              <a:rPr lang="ru-RU" sz="2000" dirty="0">
                <a:solidFill>
                  <a:srgbClr val="0F0E0C"/>
                </a:solidFill>
                <a:latin typeface="DM Sans"/>
              </a:rPr>
              <a:t>20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ru-RU" sz="2000" dirty="0">
                <a:solidFill>
                  <a:srgbClr val="0F0E0C"/>
                </a:solidFill>
                <a:latin typeface="DM Sans"/>
              </a:rPr>
              <a:t>рекрутеров</a:t>
            </a:r>
          </a:p>
        </p:txBody>
      </p:sp>
      <p:grpSp>
        <p:nvGrpSpPr>
          <p:cNvPr id="73" name="Group 18">
            <a:extLst>
              <a:ext uri="{FF2B5EF4-FFF2-40B4-BE49-F238E27FC236}">
                <a16:creationId xmlns:a16="http://schemas.microsoft.com/office/drawing/2014/main" id="{5BEC6129-0EC5-4CDE-A2CA-5C64D1ABBE30}"/>
              </a:ext>
            </a:extLst>
          </p:cNvPr>
          <p:cNvGrpSpPr/>
          <p:nvPr/>
        </p:nvGrpSpPr>
        <p:grpSpPr>
          <a:xfrm>
            <a:off x="1139867" y="7736197"/>
            <a:ext cx="3849281" cy="1299917"/>
            <a:chOff x="0" y="0"/>
            <a:chExt cx="50451695" cy="25502647"/>
          </a:xfrm>
        </p:grpSpPr>
        <p:sp>
          <p:nvSpPr>
            <p:cNvPr id="74" name="Freeform 19">
              <a:extLst>
                <a:ext uri="{FF2B5EF4-FFF2-40B4-BE49-F238E27FC236}">
                  <a16:creationId xmlns:a16="http://schemas.microsoft.com/office/drawing/2014/main" id="{E489122A-5F0B-4C21-8B31-7A886CAC3A83}"/>
                </a:ext>
              </a:extLst>
            </p:cNvPr>
            <p:cNvSpPr/>
            <p:nvPr/>
          </p:nvSpPr>
          <p:spPr>
            <a:xfrm>
              <a:off x="0" y="0"/>
              <a:ext cx="50451696" cy="25502646"/>
            </a:xfrm>
            <a:custGeom>
              <a:avLst/>
              <a:gdLst/>
              <a:ahLst/>
              <a:cxnLst/>
              <a:rect l="l" t="t" r="r" b="b"/>
              <a:pathLst>
                <a:path w="50451696" h="25502646">
                  <a:moveTo>
                    <a:pt x="0" y="0"/>
                  </a:moveTo>
                  <a:lnTo>
                    <a:pt x="0" y="25502646"/>
                  </a:lnTo>
                  <a:lnTo>
                    <a:pt x="50451696" y="25502646"/>
                  </a:lnTo>
                  <a:lnTo>
                    <a:pt x="50451696" y="0"/>
                  </a:lnTo>
                  <a:lnTo>
                    <a:pt x="0" y="0"/>
                  </a:lnTo>
                  <a:close/>
                  <a:moveTo>
                    <a:pt x="50390735" y="25441687"/>
                  </a:moveTo>
                  <a:lnTo>
                    <a:pt x="59690" y="25441687"/>
                  </a:lnTo>
                  <a:lnTo>
                    <a:pt x="59690" y="59690"/>
                  </a:lnTo>
                  <a:lnTo>
                    <a:pt x="50390735" y="59690"/>
                  </a:lnTo>
                  <a:lnTo>
                    <a:pt x="50390735" y="25441687"/>
                  </a:lnTo>
                  <a:close/>
                </a:path>
              </a:pathLst>
            </a:custGeom>
            <a:ln>
              <a:solidFill>
                <a:srgbClr val="DB33C7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</p:grpSp>
      <p:sp>
        <p:nvSpPr>
          <p:cNvPr id="75" name="TextBox 37">
            <a:extLst>
              <a:ext uri="{FF2B5EF4-FFF2-40B4-BE49-F238E27FC236}">
                <a16:creationId xmlns:a16="http://schemas.microsoft.com/office/drawing/2014/main" id="{BE55495D-C29A-4326-8D7B-9B14EC53AAD8}"/>
              </a:ext>
            </a:extLst>
          </p:cNvPr>
          <p:cNvSpPr txBox="1"/>
          <p:nvPr/>
        </p:nvSpPr>
        <p:spPr>
          <a:xfrm>
            <a:off x="1148258" y="7759459"/>
            <a:ext cx="3831162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>
                <a:solidFill>
                  <a:srgbClr val="0F0E0C"/>
                </a:solidFill>
                <a:latin typeface="Arimo Bold"/>
              </a:rPr>
              <a:t> </a:t>
            </a:r>
            <a:r>
              <a:rPr lang="ru-RU" sz="2000" b="1" dirty="0">
                <a:solidFill>
                  <a:srgbClr val="0F0E0C"/>
                </a:solidFill>
                <a:latin typeface="DM Sans"/>
              </a:rPr>
              <a:t>Игры Будущего 2024</a:t>
            </a:r>
            <a:endParaRPr lang="en-US" sz="2000" b="1" dirty="0">
              <a:solidFill>
                <a:srgbClr val="0F0E0C"/>
              </a:solidFill>
              <a:latin typeface="DM Sans"/>
            </a:endParaRPr>
          </a:p>
        </p:txBody>
      </p:sp>
      <p:sp>
        <p:nvSpPr>
          <p:cNvPr id="76" name="TextBox 35">
            <a:extLst>
              <a:ext uri="{FF2B5EF4-FFF2-40B4-BE49-F238E27FC236}">
                <a16:creationId xmlns:a16="http://schemas.microsoft.com/office/drawing/2014/main" id="{07E0401A-55F3-4E31-80AB-885346CFECCE}"/>
              </a:ext>
            </a:extLst>
          </p:cNvPr>
          <p:cNvSpPr txBox="1"/>
          <p:nvPr/>
        </p:nvSpPr>
        <p:spPr>
          <a:xfrm>
            <a:off x="1138529" y="8035259"/>
            <a:ext cx="3831162" cy="1013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000" dirty="0">
                <a:solidFill>
                  <a:srgbClr val="0F0E0C"/>
                </a:solidFill>
                <a:latin typeface="DM Sans"/>
              </a:rPr>
              <a:t>&gt; </a:t>
            </a:r>
            <a:r>
              <a:rPr lang="ru-RU" sz="2000" dirty="0">
                <a:solidFill>
                  <a:srgbClr val="0F0E0C"/>
                </a:solidFill>
                <a:latin typeface="DM Sans"/>
              </a:rPr>
              <a:t>30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2000" dirty="0" err="1">
                <a:solidFill>
                  <a:srgbClr val="0F0E0C"/>
                </a:solidFill>
                <a:latin typeface="DM Sans"/>
              </a:rPr>
              <a:t>волонтеров</a:t>
            </a:r>
            <a:r>
              <a:rPr lang="en-US" sz="2000" dirty="0">
                <a:solidFill>
                  <a:srgbClr val="0F0E0C"/>
                </a:solidFill>
                <a:latin typeface="DM Sans"/>
              </a:rPr>
              <a:t> </a:t>
            </a:r>
            <a:endParaRPr lang="ru-RU" sz="2000" dirty="0">
              <a:solidFill>
                <a:srgbClr val="0F0E0C"/>
              </a:solidFill>
              <a:latin typeface="DM Sans"/>
            </a:endParaRPr>
          </a:p>
          <a:p>
            <a:pPr algn="ctr"/>
            <a:r>
              <a:rPr lang="en-US" sz="2000" dirty="0">
                <a:solidFill>
                  <a:srgbClr val="0F0E0C"/>
                </a:solidFill>
                <a:latin typeface="DM Sans"/>
              </a:rPr>
              <a:t>&gt;  </a:t>
            </a:r>
            <a:r>
              <a:rPr lang="ru-RU" sz="2000" dirty="0">
                <a:solidFill>
                  <a:srgbClr val="0F0E0C"/>
                </a:solidFill>
                <a:latin typeface="DM Sans"/>
              </a:rPr>
              <a:t>20 презентаций и тестовых мероприятий</a:t>
            </a:r>
            <a:endParaRPr lang="en-US" sz="2000" dirty="0">
              <a:solidFill>
                <a:srgbClr val="0F0E0C"/>
              </a:solidFill>
              <a:latin typeface="DM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300774"/>
            <a:ext cx="16230600" cy="6957526"/>
            <a:chOff x="0" y="0"/>
            <a:chExt cx="107324663" cy="460065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7324661" cy="46006562"/>
            </a:xfrm>
            <a:custGeom>
              <a:avLst/>
              <a:gdLst/>
              <a:ahLst/>
              <a:cxnLst/>
              <a:rect l="l" t="t" r="r" b="b"/>
              <a:pathLst>
                <a:path w="107324661" h="46006562">
                  <a:moveTo>
                    <a:pt x="0" y="0"/>
                  </a:moveTo>
                  <a:lnTo>
                    <a:pt x="0" y="46006562"/>
                  </a:lnTo>
                  <a:lnTo>
                    <a:pt x="107324661" y="46006562"/>
                  </a:lnTo>
                  <a:lnTo>
                    <a:pt x="107324661" y="0"/>
                  </a:lnTo>
                  <a:lnTo>
                    <a:pt x="0" y="0"/>
                  </a:lnTo>
                  <a:close/>
                  <a:moveTo>
                    <a:pt x="107263704" y="45945602"/>
                  </a:moveTo>
                  <a:lnTo>
                    <a:pt x="59690" y="45945602"/>
                  </a:lnTo>
                  <a:lnTo>
                    <a:pt x="59690" y="59690"/>
                  </a:lnTo>
                  <a:lnTo>
                    <a:pt x="107263704" y="59690"/>
                  </a:lnTo>
                  <a:lnTo>
                    <a:pt x="107263704" y="45945602"/>
                  </a:lnTo>
                  <a:close/>
                </a:path>
              </a:pathLst>
            </a:custGeom>
            <a:solidFill>
              <a:srgbClr val="6C49B7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0" y="9457618"/>
            <a:ext cx="18288000" cy="9525"/>
          </a:xfrm>
          <a:prstGeom prst="rect">
            <a:avLst/>
          </a:prstGeom>
          <a:solidFill>
            <a:srgbClr val="6C49B7"/>
          </a:solidFill>
        </p:spPr>
      </p:sp>
      <p:sp>
        <p:nvSpPr>
          <p:cNvPr id="5" name="AutoShape 5"/>
          <p:cNvSpPr/>
          <p:nvPr/>
        </p:nvSpPr>
        <p:spPr>
          <a:xfrm>
            <a:off x="896846" y="9467143"/>
            <a:ext cx="9525" cy="829382"/>
          </a:xfrm>
          <a:prstGeom prst="rect">
            <a:avLst/>
          </a:prstGeom>
          <a:solidFill>
            <a:srgbClr val="6C49B7"/>
          </a:solidFill>
        </p:spPr>
      </p:sp>
      <p:sp>
        <p:nvSpPr>
          <p:cNvPr id="6" name="AutoShape 6"/>
          <p:cNvSpPr/>
          <p:nvPr/>
        </p:nvSpPr>
        <p:spPr>
          <a:xfrm>
            <a:off x="17391154" y="9476668"/>
            <a:ext cx="9525" cy="819857"/>
          </a:xfrm>
          <a:prstGeom prst="rect">
            <a:avLst/>
          </a:prstGeom>
          <a:solidFill>
            <a:srgbClr val="6C49B7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5585" y="9551066"/>
            <a:ext cx="652011" cy="652011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028700" y="1028700"/>
            <a:ext cx="16230600" cy="1272074"/>
            <a:chOff x="0" y="0"/>
            <a:chExt cx="107324663" cy="841157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07324661" cy="8411576"/>
            </a:xfrm>
            <a:custGeom>
              <a:avLst/>
              <a:gdLst/>
              <a:ahLst/>
              <a:cxnLst/>
              <a:rect l="l" t="t" r="r" b="b"/>
              <a:pathLst>
                <a:path w="107324661" h="8411576">
                  <a:moveTo>
                    <a:pt x="0" y="0"/>
                  </a:moveTo>
                  <a:lnTo>
                    <a:pt x="0" y="8411576"/>
                  </a:lnTo>
                  <a:lnTo>
                    <a:pt x="107324661" y="8411576"/>
                  </a:lnTo>
                  <a:lnTo>
                    <a:pt x="107324661" y="0"/>
                  </a:lnTo>
                  <a:lnTo>
                    <a:pt x="0" y="0"/>
                  </a:lnTo>
                  <a:close/>
                  <a:moveTo>
                    <a:pt x="107263704" y="8350616"/>
                  </a:moveTo>
                  <a:lnTo>
                    <a:pt x="59690" y="8350616"/>
                  </a:lnTo>
                  <a:lnTo>
                    <a:pt x="59690" y="59690"/>
                  </a:lnTo>
                  <a:lnTo>
                    <a:pt x="107263704" y="59690"/>
                  </a:lnTo>
                  <a:lnTo>
                    <a:pt x="107263704" y="8350616"/>
                  </a:lnTo>
                  <a:close/>
                </a:path>
              </a:pathLst>
            </a:custGeom>
            <a:solidFill>
              <a:srgbClr val="6C49B7"/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2002480" y="1412324"/>
            <a:ext cx="14177010" cy="500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00"/>
              </a:lnSpc>
              <a:spcBef>
                <a:spcPct val="0"/>
              </a:spcBef>
            </a:pPr>
            <a:r>
              <a:rPr lang="en-US" sz="3600" u="none" dirty="0" err="1">
                <a:solidFill>
                  <a:srgbClr val="6C49B7"/>
                </a:solidFill>
                <a:latin typeface="DM Sans Bold"/>
              </a:rPr>
              <a:t>Участие</a:t>
            </a:r>
            <a:r>
              <a:rPr lang="en-US" sz="3600" u="none" dirty="0">
                <a:solidFill>
                  <a:srgbClr val="6C49B7"/>
                </a:solidFill>
                <a:latin typeface="DM Sans Bold"/>
              </a:rPr>
              <a:t> в </a:t>
            </a:r>
            <a:r>
              <a:rPr lang="en-US" sz="3600" u="none" dirty="0" err="1">
                <a:solidFill>
                  <a:srgbClr val="6C49B7"/>
                </a:solidFill>
                <a:latin typeface="DM Sans Bold"/>
              </a:rPr>
              <a:t>волонтерских</a:t>
            </a:r>
            <a:r>
              <a:rPr lang="en-US" sz="3600" u="none" dirty="0">
                <a:solidFill>
                  <a:srgbClr val="6C49B7"/>
                </a:solidFill>
                <a:latin typeface="DM Sans Bold"/>
              </a:rPr>
              <a:t> </a:t>
            </a:r>
            <a:r>
              <a:rPr lang="en-US" sz="3600" u="none" dirty="0" err="1">
                <a:solidFill>
                  <a:srgbClr val="6C49B7"/>
                </a:solidFill>
                <a:latin typeface="DM Sans Bold"/>
              </a:rPr>
              <a:t>корпусах</a:t>
            </a:r>
            <a:r>
              <a:rPr lang="en-US" sz="3600" u="none" dirty="0">
                <a:solidFill>
                  <a:srgbClr val="6C49B7"/>
                </a:solidFill>
                <a:latin typeface="DM Sans Bold"/>
              </a:rPr>
              <a:t> </a:t>
            </a:r>
            <a:r>
              <a:rPr lang="en-US" sz="3600" u="none" dirty="0" err="1">
                <a:solidFill>
                  <a:srgbClr val="6C49B7"/>
                </a:solidFill>
                <a:latin typeface="DM Sans Bold"/>
              </a:rPr>
              <a:t>на</a:t>
            </a:r>
            <a:r>
              <a:rPr lang="en-US" sz="3600" u="none" dirty="0">
                <a:solidFill>
                  <a:srgbClr val="6C49B7"/>
                </a:solidFill>
                <a:latin typeface="DM Sans Bold"/>
              </a:rPr>
              <a:t> </a:t>
            </a:r>
            <a:r>
              <a:rPr lang="en-US" sz="3600" u="none" dirty="0" err="1">
                <a:solidFill>
                  <a:srgbClr val="6C49B7"/>
                </a:solidFill>
                <a:latin typeface="DM Sans Bold"/>
              </a:rPr>
              <a:t>мероприятиях</a:t>
            </a:r>
            <a:endParaRPr lang="en-US" sz="3600" u="none" dirty="0">
              <a:solidFill>
                <a:srgbClr val="6C49B7"/>
              </a:solidFill>
              <a:latin typeface="DM Sans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287674" y="2339234"/>
            <a:ext cx="15712652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44"/>
              </a:lnSpc>
            </a:pPr>
            <a:r>
              <a:rPr lang="en-US" sz="1960" dirty="0">
                <a:solidFill>
                  <a:srgbClr val="0F0E0C"/>
                </a:solidFill>
                <a:latin typeface="DM Sans"/>
              </a:rPr>
              <a:t>В </a:t>
            </a:r>
            <a:r>
              <a:rPr lang="en-US" sz="1960" dirty="0" err="1">
                <a:solidFill>
                  <a:srgbClr val="0F0E0C"/>
                </a:solidFill>
                <a:latin typeface="DM Sans"/>
              </a:rPr>
              <a:t>период</a:t>
            </a:r>
            <a:r>
              <a:rPr lang="en-US" sz="1960" dirty="0">
                <a:solidFill>
                  <a:srgbClr val="0F0E0C"/>
                </a:solidFill>
                <a:latin typeface="DM Sans"/>
              </a:rPr>
              <a:t> 202</a:t>
            </a:r>
            <a:r>
              <a:rPr lang="ru-RU" sz="1960" dirty="0">
                <a:solidFill>
                  <a:srgbClr val="0F0E0C"/>
                </a:solidFill>
                <a:latin typeface="DM Sans"/>
              </a:rPr>
              <a:t>1</a:t>
            </a:r>
            <a:r>
              <a:rPr lang="en-US" sz="1960" dirty="0">
                <a:solidFill>
                  <a:srgbClr val="0F0E0C"/>
                </a:solidFill>
                <a:latin typeface="DM Sans"/>
              </a:rPr>
              <a:t>-202</a:t>
            </a:r>
            <a:r>
              <a:rPr lang="ru-RU" sz="1960" dirty="0">
                <a:solidFill>
                  <a:srgbClr val="0F0E0C"/>
                </a:solidFill>
                <a:latin typeface="DM Sans"/>
              </a:rPr>
              <a:t>4</a:t>
            </a:r>
            <a:r>
              <a:rPr lang="en-US" sz="196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960" dirty="0" err="1">
                <a:solidFill>
                  <a:srgbClr val="0F0E0C"/>
                </a:solidFill>
                <a:latin typeface="DM Sans"/>
              </a:rPr>
              <a:t>гг</a:t>
            </a:r>
            <a:r>
              <a:rPr lang="en-US" sz="1960" dirty="0">
                <a:solidFill>
                  <a:srgbClr val="0F0E0C"/>
                </a:solidFill>
                <a:latin typeface="DM Sans"/>
              </a:rPr>
              <a:t>. </a:t>
            </a:r>
            <a:r>
              <a:rPr lang="en-US" sz="1960" dirty="0" err="1">
                <a:solidFill>
                  <a:srgbClr val="0F0E0C"/>
                </a:solidFill>
                <a:latin typeface="DM Sans"/>
              </a:rPr>
              <a:t>мы</a:t>
            </a:r>
            <a:r>
              <a:rPr lang="en-US" sz="196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960" dirty="0" err="1">
                <a:solidFill>
                  <a:srgbClr val="0F0E0C"/>
                </a:solidFill>
                <a:latin typeface="DM Sans"/>
              </a:rPr>
              <a:t>приняли</a:t>
            </a:r>
            <a:r>
              <a:rPr lang="en-US" sz="196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960" dirty="0" err="1">
                <a:solidFill>
                  <a:srgbClr val="0F0E0C"/>
                </a:solidFill>
                <a:latin typeface="DM Sans"/>
              </a:rPr>
              <a:t>участие</a:t>
            </a:r>
            <a:r>
              <a:rPr lang="en-US" sz="1960" dirty="0">
                <a:solidFill>
                  <a:srgbClr val="0F0E0C"/>
                </a:solidFill>
                <a:latin typeface="DM Sans"/>
              </a:rPr>
              <a:t> в </a:t>
            </a:r>
            <a:r>
              <a:rPr lang="en-US" sz="1960" dirty="0" err="1">
                <a:solidFill>
                  <a:srgbClr val="0F0E0C"/>
                </a:solidFill>
                <a:latin typeface="DM Sans"/>
              </a:rPr>
              <a:t>более</a:t>
            </a:r>
            <a:r>
              <a:rPr lang="en-US" sz="1960" dirty="0">
                <a:solidFill>
                  <a:srgbClr val="0F0E0C"/>
                </a:solidFill>
                <a:latin typeface="DM Sans"/>
              </a:rPr>
              <a:t> </a:t>
            </a:r>
            <a:r>
              <a:rPr lang="ru-RU" sz="1960" dirty="0">
                <a:solidFill>
                  <a:srgbClr val="0F0E0C"/>
                </a:solidFill>
                <a:latin typeface="DM Sans"/>
              </a:rPr>
              <a:t>4</a:t>
            </a:r>
            <a:r>
              <a:rPr lang="en-US" sz="1960" dirty="0">
                <a:solidFill>
                  <a:srgbClr val="0F0E0C"/>
                </a:solidFill>
                <a:latin typeface="DM Sans"/>
              </a:rPr>
              <a:t>00 </a:t>
            </a:r>
            <a:r>
              <a:rPr lang="en-US" sz="1960" dirty="0" err="1">
                <a:solidFill>
                  <a:srgbClr val="0F0E0C"/>
                </a:solidFill>
                <a:latin typeface="DM Sans"/>
              </a:rPr>
              <a:t>мероприяти</a:t>
            </a:r>
            <a:r>
              <a:rPr lang="ru-RU" sz="1960" dirty="0">
                <a:solidFill>
                  <a:srgbClr val="0F0E0C"/>
                </a:solidFill>
                <a:latin typeface="DM Sans"/>
              </a:rPr>
              <a:t>й</a:t>
            </a:r>
            <a:r>
              <a:rPr lang="en-US" sz="1960" dirty="0">
                <a:solidFill>
                  <a:srgbClr val="0F0E0C"/>
                </a:solidFill>
                <a:latin typeface="DM Sans"/>
              </a:rPr>
              <a:t>. </a:t>
            </a:r>
            <a:r>
              <a:rPr lang="en-US" sz="1960" dirty="0" err="1">
                <a:solidFill>
                  <a:srgbClr val="0F0E0C"/>
                </a:solidFill>
                <a:latin typeface="DM Sans"/>
              </a:rPr>
              <a:t>Наши</a:t>
            </a:r>
            <a:r>
              <a:rPr lang="en-US" sz="196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960" dirty="0" err="1">
                <a:solidFill>
                  <a:srgbClr val="0F0E0C"/>
                </a:solidFill>
                <a:latin typeface="DM Sans"/>
              </a:rPr>
              <a:t>студенты</a:t>
            </a:r>
            <a:r>
              <a:rPr lang="en-US" sz="1960" dirty="0">
                <a:solidFill>
                  <a:srgbClr val="0F0E0C"/>
                </a:solidFill>
                <a:latin typeface="DM Sans"/>
              </a:rPr>
              <a:t> </a:t>
            </a:r>
            <a:r>
              <a:rPr lang="ru-RU" sz="1960" dirty="0">
                <a:solidFill>
                  <a:srgbClr val="0F0E0C"/>
                </a:solidFill>
                <a:latin typeface="DM Sans"/>
              </a:rPr>
              <a:t>участвовали </a:t>
            </a:r>
            <a:r>
              <a:rPr lang="en-US" sz="1960" dirty="0">
                <a:solidFill>
                  <a:srgbClr val="0F0E0C"/>
                </a:solidFill>
                <a:latin typeface="DM Sans"/>
              </a:rPr>
              <a:t>в</a:t>
            </a:r>
            <a:r>
              <a:rPr lang="ru-RU" sz="196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960" dirty="0" err="1">
                <a:solidFill>
                  <a:srgbClr val="0F0E0C"/>
                </a:solidFill>
                <a:latin typeface="DM Sans"/>
              </a:rPr>
              <a:t>акциях</a:t>
            </a:r>
            <a:r>
              <a:rPr lang="ru-RU" sz="1960" dirty="0">
                <a:solidFill>
                  <a:srgbClr val="0F0E0C"/>
                </a:solidFill>
                <a:latin typeface="DM Sans"/>
              </a:rPr>
              <a:t>, </a:t>
            </a:r>
            <a:r>
              <a:rPr lang="en-US" sz="1960" dirty="0" err="1">
                <a:solidFill>
                  <a:srgbClr val="0F0E0C"/>
                </a:solidFill>
                <a:latin typeface="DM Sans"/>
              </a:rPr>
              <a:t>организованных</a:t>
            </a:r>
            <a:r>
              <a:rPr lang="en-US" sz="196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960" dirty="0" err="1">
                <a:solidFill>
                  <a:srgbClr val="0F0E0C"/>
                </a:solidFill>
                <a:latin typeface="DM Sans"/>
              </a:rPr>
              <a:t>региональным</a:t>
            </a:r>
            <a:r>
              <a:rPr lang="en-US" sz="196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960" dirty="0" err="1">
                <a:solidFill>
                  <a:srgbClr val="0F0E0C"/>
                </a:solidFill>
                <a:latin typeface="DM Sans"/>
              </a:rPr>
              <a:t>ресурсным</a:t>
            </a:r>
            <a:r>
              <a:rPr lang="en-US" sz="196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960" dirty="0" err="1">
                <a:solidFill>
                  <a:srgbClr val="0F0E0C"/>
                </a:solidFill>
                <a:latin typeface="DM Sans"/>
              </a:rPr>
              <a:t>центром</a:t>
            </a:r>
            <a:r>
              <a:rPr lang="en-US" sz="1960" dirty="0">
                <a:solidFill>
                  <a:srgbClr val="0F0E0C"/>
                </a:solidFill>
                <a:latin typeface="DM Sans"/>
              </a:rPr>
              <a:t> ГБУ </a:t>
            </a:r>
            <a:r>
              <a:rPr lang="ru-RU" sz="1960" dirty="0">
                <a:solidFill>
                  <a:srgbClr val="0F0E0C"/>
                </a:solidFill>
                <a:latin typeface="DM Sans"/>
              </a:rPr>
              <a:t>«</a:t>
            </a:r>
            <a:r>
              <a:rPr lang="en-US" sz="1960" dirty="0">
                <a:solidFill>
                  <a:srgbClr val="0F0E0C"/>
                </a:solidFill>
                <a:latin typeface="DM Sans"/>
              </a:rPr>
              <a:t>Мосволонтер</a:t>
            </a:r>
            <a:r>
              <a:rPr lang="ru-RU" sz="1960" dirty="0">
                <a:solidFill>
                  <a:srgbClr val="0F0E0C"/>
                </a:solidFill>
                <a:latin typeface="DM Sans"/>
              </a:rPr>
              <a:t>»</a:t>
            </a:r>
            <a:r>
              <a:rPr lang="en-US" sz="196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960" dirty="0" err="1">
                <a:solidFill>
                  <a:srgbClr val="0F0E0C"/>
                </a:solidFill>
                <a:latin typeface="DM Sans"/>
              </a:rPr>
              <a:t>при</a:t>
            </a:r>
            <a:r>
              <a:rPr lang="en-US" sz="196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960" dirty="0" err="1">
                <a:solidFill>
                  <a:srgbClr val="0F0E0C"/>
                </a:solidFill>
                <a:latin typeface="DM Sans"/>
              </a:rPr>
              <a:t>поддержке</a:t>
            </a:r>
            <a:r>
              <a:rPr lang="en-US" sz="196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960" dirty="0" err="1">
                <a:solidFill>
                  <a:srgbClr val="0F0E0C"/>
                </a:solidFill>
                <a:latin typeface="DM Sans"/>
              </a:rPr>
              <a:t>Комитета</a:t>
            </a:r>
            <a:r>
              <a:rPr lang="en-US" sz="196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960" dirty="0" err="1">
                <a:solidFill>
                  <a:srgbClr val="0F0E0C"/>
                </a:solidFill>
                <a:latin typeface="DM Sans"/>
              </a:rPr>
              <a:t>общественных</a:t>
            </a:r>
            <a:r>
              <a:rPr lang="en-US" sz="196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960" dirty="0" err="1">
                <a:solidFill>
                  <a:srgbClr val="0F0E0C"/>
                </a:solidFill>
                <a:latin typeface="DM Sans"/>
              </a:rPr>
              <a:t>связей</a:t>
            </a:r>
            <a:r>
              <a:rPr lang="en-US" sz="1960" dirty="0">
                <a:solidFill>
                  <a:srgbClr val="0F0E0C"/>
                </a:solidFill>
                <a:latin typeface="DM Sans"/>
              </a:rPr>
              <a:t> и </a:t>
            </a:r>
            <a:r>
              <a:rPr lang="en-US" sz="1960" dirty="0" err="1">
                <a:solidFill>
                  <a:srgbClr val="0F0E0C"/>
                </a:solidFill>
                <a:latin typeface="DM Sans"/>
              </a:rPr>
              <a:t>молодежной</a:t>
            </a:r>
            <a:r>
              <a:rPr lang="en-US" sz="196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960" dirty="0" err="1">
                <a:solidFill>
                  <a:srgbClr val="0F0E0C"/>
                </a:solidFill>
                <a:latin typeface="DM Sans"/>
              </a:rPr>
              <a:t>политики</a:t>
            </a:r>
            <a:r>
              <a:rPr lang="en-US" sz="196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960" dirty="0" err="1">
                <a:solidFill>
                  <a:srgbClr val="0F0E0C"/>
                </a:solidFill>
                <a:latin typeface="DM Sans"/>
              </a:rPr>
              <a:t>Правительства</a:t>
            </a:r>
            <a:r>
              <a:rPr lang="en-US" sz="196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960" dirty="0" err="1">
                <a:solidFill>
                  <a:srgbClr val="0F0E0C"/>
                </a:solidFill>
                <a:latin typeface="DM Sans"/>
              </a:rPr>
              <a:t>г</a:t>
            </a:r>
            <a:r>
              <a:rPr lang="en-US" sz="1960" dirty="0">
                <a:solidFill>
                  <a:srgbClr val="0F0E0C"/>
                </a:solidFill>
                <a:latin typeface="DM Sans"/>
              </a:rPr>
              <a:t>.</a:t>
            </a:r>
            <a:r>
              <a:rPr lang="ru-RU" sz="196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960" dirty="0" err="1">
                <a:solidFill>
                  <a:srgbClr val="0F0E0C"/>
                </a:solidFill>
                <a:latin typeface="DM Sans"/>
              </a:rPr>
              <a:t>Москвы</a:t>
            </a:r>
            <a:r>
              <a:rPr lang="ru-RU" sz="1960" dirty="0">
                <a:solidFill>
                  <a:srgbClr val="0F0E0C"/>
                </a:solidFill>
                <a:latin typeface="DM Sans"/>
              </a:rPr>
              <a:t>, таких как:</a:t>
            </a:r>
            <a:r>
              <a:rPr lang="en-US" sz="196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960" dirty="0" err="1">
                <a:solidFill>
                  <a:srgbClr val="0F0E0C"/>
                </a:solidFill>
                <a:latin typeface="DM Sans"/>
              </a:rPr>
              <a:t>отправк</a:t>
            </a:r>
            <a:r>
              <a:rPr lang="ru-RU" sz="1960" dirty="0">
                <a:solidFill>
                  <a:srgbClr val="0F0E0C"/>
                </a:solidFill>
                <a:latin typeface="DM Sans"/>
              </a:rPr>
              <a:t>а</a:t>
            </a:r>
            <a:r>
              <a:rPr lang="en-US" sz="196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960" dirty="0" err="1">
                <a:solidFill>
                  <a:srgbClr val="0F0E0C"/>
                </a:solidFill>
                <a:latin typeface="DM Sans"/>
              </a:rPr>
              <a:t>открыток</a:t>
            </a:r>
            <a:r>
              <a:rPr lang="en-US" sz="1960" dirty="0">
                <a:solidFill>
                  <a:srgbClr val="0F0E0C"/>
                </a:solidFill>
                <a:latin typeface="DM Sans"/>
              </a:rPr>
              <a:t> </a:t>
            </a:r>
            <a:r>
              <a:rPr lang="ru-RU" sz="1960" dirty="0">
                <a:solidFill>
                  <a:srgbClr val="0F0E0C"/>
                </a:solidFill>
                <a:latin typeface="DM Sans"/>
              </a:rPr>
              <a:t>«</a:t>
            </a:r>
            <a:r>
              <a:rPr lang="en-US" sz="1960" dirty="0" err="1">
                <a:solidFill>
                  <a:srgbClr val="0F0E0C"/>
                </a:solidFill>
                <a:latin typeface="DM Sans"/>
              </a:rPr>
              <a:t>Вам</a:t>
            </a:r>
            <a:r>
              <a:rPr lang="en-US" sz="1960" dirty="0">
                <a:solidFill>
                  <a:srgbClr val="0F0E0C"/>
                </a:solidFill>
                <a:latin typeface="DM Sans"/>
              </a:rPr>
              <a:t>, </a:t>
            </a:r>
            <a:r>
              <a:rPr lang="en-US" sz="1960" dirty="0" err="1">
                <a:solidFill>
                  <a:srgbClr val="0F0E0C"/>
                </a:solidFill>
                <a:latin typeface="DM Sans"/>
              </a:rPr>
              <a:t>любимые</a:t>
            </a:r>
            <a:r>
              <a:rPr lang="ru-RU" sz="1960" dirty="0">
                <a:solidFill>
                  <a:srgbClr val="0F0E0C"/>
                </a:solidFill>
                <a:latin typeface="DM Sans"/>
              </a:rPr>
              <a:t>»</a:t>
            </a:r>
            <a:r>
              <a:rPr lang="en-US" sz="1960" dirty="0">
                <a:solidFill>
                  <a:srgbClr val="0F0E0C"/>
                </a:solidFill>
                <a:latin typeface="DM Sans"/>
              </a:rPr>
              <a:t> и </a:t>
            </a:r>
            <a:r>
              <a:rPr lang="ru-RU" sz="1960" dirty="0">
                <a:solidFill>
                  <a:srgbClr val="0F0E0C"/>
                </a:solidFill>
                <a:latin typeface="DM Sans"/>
              </a:rPr>
              <a:t>«</a:t>
            </a:r>
            <a:r>
              <a:rPr lang="en-US" sz="1960" dirty="0" err="1">
                <a:solidFill>
                  <a:srgbClr val="0F0E0C"/>
                </a:solidFill>
                <a:latin typeface="DM Sans"/>
              </a:rPr>
              <a:t>Поздравь</a:t>
            </a:r>
            <a:r>
              <a:rPr lang="en-US" sz="196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960" dirty="0" err="1">
                <a:solidFill>
                  <a:srgbClr val="0F0E0C"/>
                </a:solidFill>
                <a:latin typeface="DM Sans"/>
              </a:rPr>
              <a:t>ветерана</a:t>
            </a:r>
            <a:r>
              <a:rPr lang="ru-RU" sz="1960" dirty="0">
                <a:solidFill>
                  <a:srgbClr val="0F0E0C"/>
                </a:solidFill>
                <a:latin typeface="DM Sans"/>
              </a:rPr>
              <a:t>»</a:t>
            </a:r>
            <a:r>
              <a:rPr lang="en-US" sz="1960" dirty="0">
                <a:solidFill>
                  <a:srgbClr val="0F0E0C"/>
                </a:solidFill>
                <a:latin typeface="DM Sans"/>
              </a:rPr>
              <a:t>, в </a:t>
            </a:r>
            <a:r>
              <a:rPr lang="en-US" sz="1960" dirty="0" err="1">
                <a:solidFill>
                  <a:srgbClr val="0F0E0C"/>
                </a:solidFill>
                <a:latin typeface="DM Sans"/>
              </a:rPr>
              <a:t>Книжном</a:t>
            </a:r>
            <a:r>
              <a:rPr lang="en-US" sz="196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960" dirty="0" err="1">
                <a:solidFill>
                  <a:srgbClr val="0F0E0C"/>
                </a:solidFill>
                <a:latin typeface="DM Sans"/>
              </a:rPr>
              <a:t>фестивале</a:t>
            </a:r>
            <a:r>
              <a:rPr lang="en-US" sz="1960" dirty="0">
                <a:solidFill>
                  <a:srgbClr val="0F0E0C"/>
                </a:solidFill>
                <a:latin typeface="DM Sans"/>
              </a:rPr>
              <a:t> </a:t>
            </a:r>
            <a:r>
              <a:rPr lang="ru-RU" sz="1960" dirty="0">
                <a:solidFill>
                  <a:srgbClr val="0F0E0C"/>
                </a:solidFill>
                <a:latin typeface="DM Sans"/>
              </a:rPr>
              <a:t>«</a:t>
            </a:r>
            <a:r>
              <a:rPr lang="en-US" sz="1960" dirty="0" err="1">
                <a:solidFill>
                  <a:srgbClr val="0F0E0C"/>
                </a:solidFill>
                <a:latin typeface="DM Sans"/>
              </a:rPr>
              <a:t>Красная</a:t>
            </a:r>
            <a:r>
              <a:rPr lang="en-US" sz="196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960" dirty="0" err="1">
                <a:solidFill>
                  <a:srgbClr val="0F0E0C"/>
                </a:solidFill>
                <a:latin typeface="DM Sans"/>
              </a:rPr>
              <a:t>площадь</a:t>
            </a:r>
            <a:r>
              <a:rPr lang="ru-RU" sz="1960" dirty="0">
                <a:solidFill>
                  <a:srgbClr val="0F0E0C"/>
                </a:solidFill>
                <a:latin typeface="DM Sans"/>
              </a:rPr>
              <a:t>»</a:t>
            </a:r>
            <a:r>
              <a:rPr lang="en-US" sz="1960" dirty="0">
                <a:solidFill>
                  <a:srgbClr val="0F0E0C"/>
                </a:solidFill>
                <a:latin typeface="DM Sans"/>
              </a:rPr>
              <a:t>, в </a:t>
            </a:r>
            <a:r>
              <a:rPr lang="en-US" sz="1960" dirty="0" err="1">
                <a:solidFill>
                  <a:srgbClr val="0F0E0C"/>
                </a:solidFill>
                <a:latin typeface="DM Sans"/>
              </a:rPr>
              <a:t>просветительско-интерактивной</a:t>
            </a:r>
            <a:r>
              <a:rPr lang="en-US" sz="196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960" dirty="0" err="1">
                <a:solidFill>
                  <a:srgbClr val="0F0E0C"/>
                </a:solidFill>
                <a:latin typeface="DM Sans"/>
              </a:rPr>
              <a:t>площадке</a:t>
            </a:r>
            <a:r>
              <a:rPr lang="en-US" sz="1960" dirty="0">
                <a:solidFill>
                  <a:srgbClr val="0F0E0C"/>
                </a:solidFill>
                <a:latin typeface="DM Sans"/>
              </a:rPr>
              <a:t> </a:t>
            </a:r>
            <a:r>
              <a:rPr lang="ru-RU" sz="1960" dirty="0">
                <a:solidFill>
                  <a:srgbClr val="0F0E0C"/>
                </a:solidFill>
                <a:latin typeface="DM Sans"/>
              </a:rPr>
              <a:t>«</a:t>
            </a:r>
            <a:r>
              <a:rPr lang="en-US" sz="1960" dirty="0" err="1">
                <a:solidFill>
                  <a:srgbClr val="0F0E0C"/>
                </a:solidFill>
                <a:latin typeface="DM Sans"/>
              </a:rPr>
              <a:t>Добрый</a:t>
            </a:r>
            <a:r>
              <a:rPr lang="en-US" sz="196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960" dirty="0" err="1">
                <a:solidFill>
                  <a:srgbClr val="0F0E0C"/>
                </a:solidFill>
                <a:latin typeface="DM Sans"/>
              </a:rPr>
              <a:t>дикий</a:t>
            </a:r>
            <a:r>
              <a:rPr lang="en-US" sz="196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960" dirty="0" err="1">
                <a:solidFill>
                  <a:srgbClr val="0F0E0C"/>
                </a:solidFill>
                <a:latin typeface="DM Sans"/>
              </a:rPr>
              <a:t>мир</a:t>
            </a:r>
            <a:r>
              <a:rPr lang="ru-RU" sz="1960" dirty="0">
                <a:solidFill>
                  <a:srgbClr val="0F0E0C"/>
                </a:solidFill>
                <a:latin typeface="DM Sans"/>
              </a:rPr>
              <a:t>»</a:t>
            </a:r>
            <a:r>
              <a:rPr lang="en-US" sz="1960" dirty="0">
                <a:solidFill>
                  <a:srgbClr val="0F0E0C"/>
                </a:solidFill>
                <a:latin typeface="DM Sans"/>
              </a:rPr>
              <a:t>, в </a:t>
            </a:r>
            <a:r>
              <a:rPr lang="en-US" sz="1960" dirty="0" err="1">
                <a:solidFill>
                  <a:srgbClr val="0F0E0C"/>
                </a:solidFill>
                <a:latin typeface="DM Sans"/>
              </a:rPr>
              <a:t>акции</a:t>
            </a:r>
            <a:r>
              <a:rPr lang="en-US" sz="1960" dirty="0">
                <a:solidFill>
                  <a:srgbClr val="0F0E0C"/>
                </a:solidFill>
                <a:latin typeface="DM Sans"/>
              </a:rPr>
              <a:t> </a:t>
            </a:r>
            <a:r>
              <a:rPr lang="ru-RU" sz="1960" dirty="0">
                <a:solidFill>
                  <a:srgbClr val="0F0E0C"/>
                </a:solidFill>
                <a:latin typeface="DM Sans"/>
              </a:rPr>
              <a:t>«</a:t>
            </a:r>
            <a:r>
              <a:rPr lang="en-US" sz="1960" dirty="0" err="1">
                <a:solidFill>
                  <a:srgbClr val="0F0E0C"/>
                </a:solidFill>
                <a:latin typeface="DM Sans"/>
              </a:rPr>
              <a:t>Помощники</a:t>
            </a:r>
            <a:r>
              <a:rPr lang="en-US" sz="196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960" dirty="0" err="1">
                <a:solidFill>
                  <a:srgbClr val="0F0E0C"/>
                </a:solidFill>
                <a:latin typeface="DM Sans"/>
              </a:rPr>
              <a:t>вакцинации</a:t>
            </a:r>
            <a:r>
              <a:rPr lang="ru-RU" sz="1960" dirty="0">
                <a:solidFill>
                  <a:srgbClr val="0F0E0C"/>
                </a:solidFill>
                <a:latin typeface="DM Sans"/>
              </a:rPr>
              <a:t>»</a:t>
            </a:r>
            <a:r>
              <a:rPr lang="en-US" sz="1960" dirty="0">
                <a:solidFill>
                  <a:srgbClr val="0F0E0C"/>
                </a:solidFill>
                <a:latin typeface="DM Sans"/>
              </a:rPr>
              <a:t> и </a:t>
            </a:r>
            <a:r>
              <a:rPr lang="en-US" sz="1960" dirty="0" err="1">
                <a:solidFill>
                  <a:srgbClr val="0F0E0C"/>
                </a:solidFill>
                <a:latin typeface="DM Sans"/>
              </a:rPr>
              <a:t>других</a:t>
            </a:r>
            <a:r>
              <a:rPr lang="ru-RU" sz="1960" dirty="0">
                <a:solidFill>
                  <a:srgbClr val="0F0E0C"/>
                </a:solidFill>
                <a:latin typeface="DM Sans"/>
              </a:rPr>
              <a:t>. Большое количество </a:t>
            </a:r>
            <a:r>
              <a:rPr lang="en-US" sz="1960" dirty="0" err="1">
                <a:solidFill>
                  <a:srgbClr val="0F0E0C"/>
                </a:solidFill>
                <a:latin typeface="DM Sans"/>
              </a:rPr>
              <a:t>мероприяти</a:t>
            </a:r>
            <a:r>
              <a:rPr lang="ru-RU" sz="1960" dirty="0">
                <a:solidFill>
                  <a:srgbClr val="0F0E0C"/>
                </a:solidFill>
                <a:latin typeface="DM Sans"/>
              </a:rPr>
              <a:t>й всероссийского и международного уровня также были поддержаны волонтерами РЭУ им. Г.В. Плеханова: </a:t>
            </a:r>
            <a:endParaRPr lang="en-US" sz="1960" dirty="0">
              <a:solidFill>
                <a:srgbClr val="0F0E0C"/>
              </a:solidFill>
              <a:latin typeface="DM San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6688306" y="4502281"/>
            <a:ext cx="4910106" cy="27538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75666" lvl="1" indent="-187833">
              <a:lnSpc>
                <a:spcPts val="2435"/>
              </a:lnSpc>
              <a:buFont typeface="Arial"/>
              <a:buChar char="•"/>
            </a:pPr>
            <a:r>
              <a:rPr lang="en-US" sz="1739" spc="17" dirty="0" err="1">
                <a:solidFill>
                  <a:srgbClr val="000000"/>
                </a:solidFill>
                <a:latin typeface="DM Sans"/>
              </a:rPr>
              <a:t>Форум</a:t>
            </a:r>
            <a:r>
              <a:rPr lang="en-US" sz="1739" spc="17" dirty="0">
                <a:solidFill>
                  <a:srgbClr val="000000"/>
                </a:solidFill>
                <a:latin typeface="DM Sans"/>
              </a:rPr>
              <a:t> </a:t>
            </a:r>
            <a:r>
              <a:rPr lang="ru-RU" sz="1739" spc="17" dirty="0">
                <a:solidFill>
                  <a:srgbClr val="000000"/>
                </a:solidFill>
                <a:latin typeface="DM Sans"/>
              </a:rPr>
              <a:t>«</a:t>
            </a:r>
            <a:r>
              <a:rPr lang="en-US" sz="1739" spc="17" dirty="0" err="1">
                <a:solidFill>
                  <a:srgbClr val="000000"/>
                </a:solidFill>
                <a:latin typeface="DM Sans"/>
              </a:rPr>
              <a:t>Таврида.Арт</a:t>
            </a:r>
            <a:r>
              <a:rPr lang="ru-RU" sz="1739" spc="17" dirty="0">
                <a:solidFill>
                  <a:srgbClr val="000000"/>
                </a:solidFill>
                <a:latin typeface="DM Sans"/>
              </a:rPr>
              <a:t>»</a:t>
            </a:r>
            <a:r>
              <a:rPr lang="en-US" sz="1739" spc="17" dirty="0">
                <a:solidFill>
                  <a:srgbClr val="000000"/>
                </a:solidFill>
                <a:latin typeface="DM Sans"/>
              </a:rPr>
              <a:t> 2021</a:t>
            </a:r>
            <a:r>
              <a:rPr lang="ru-RU" sz="1739" spc="17" dirty="0">
                <a:solidFill>
                  <a:srgbClr val="000000"/>
                </a:solidFill>
                <a:latin typeface="DM Sans"/>
              </a:rPr>
              <a:t>-2022</a:t>
            </a:r>
            <a:endParaRPr lang="en-US" sz="1739" spc="17" dirty="0">
              <a:solidFill>
                <a:srgbClr val="000000"/>
              </a:solidFill>
              <a:latin typeface="DM Sans"/>
            </a:endParaRPr>
          </a:p>
          <a:p>
            <a:pPr marL="375666" lvl="1" indent="-187833">
              <a:lnSpc>
                <a:spcPts val="2435"/>
              </a:lnSpc>
              <a:buFont typeface="Arial"/>
              <a:buChar char="•"/>
            </a:pPr>
            <a:r>
              <a:rPr lang="en-US" sz="1739" spc="17" dirty="0" err="1">
                <a:solidFill>
                  <a:srgbClr val="000000"/>
                </a:solidFill>
                <a:latin typeface="DM Sans"/>
              </a:rPr>
              <a:t>Жеребьевка</a:t>
            </a:r>
            <a:r>
              <a:rPr lang="en-US" sz="1739" spc="17" dirty="0">
                <a:solidFill>
                  <a:srgbClr val="000000"/>
                </a:solidFill>
                <a:latin typeface="DM Sans"/>
              </a:rPr>
              <a:t> Ч</a:t>
            </a:r>
            <a:r>
              <a:rPr lang="ru-RU" sz="1739" spc="17" dirty="0">
                <a:solidFill>
                  <a:srgbClr val="000000"/>
                </a:solidFill>
                <a:latin typeface="DM Sans"/>
              </a:rPr>
              <a:t>М</a:t>
            </a:r>
            <a:r>
              <a:rPr lang="en-US" sz="1739" spc="17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739" spc="17" dirty="0" err="1">
                <a:solidFill>
                  <a:srgbClr val="000000"/>
                </a:solidFill>
                <a:latin typeface="DM Sans"/>
              </a:rPr>
              <a:t>по</a:t>
            </a:r>
            <a:r>
              <a:rPr lang="en-US" sz="1739" spc="17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739" spc="17" dirty="0" err="1">
                <a:solidFill>
                  <a:srgbClr val="000000"/>
                </a:solidFill>
                <a:latin typeface="DM Sans"/>
              </a:rPr>
              <a:t>волейболу</a:t>
            </a:r>
            <a:r>
              <a:rPr lang="en-US" sz="1739" spc="17" dirty="0">
                <a:solidFill>
                  <a:srgbClr val="000000"/>
                </a:solidFill>
                <a:latin typeface="DM Sans"/>
              </a:rPr>
              <a:t> 2022</a:t>
            </a:r>
            <a:endParaRPr lang="ru-RU" sz="1739" spc="17" dirty="0">
              <a:solidFill>
                <a:srgbClr val="000000"/>
              </a:solidFill>
              <a:latin typeface="DM Sans"/>
            </a:endParaRPr>
          </a:p>
          <a:p>
            <a:pPr marL="375666" lvl="1" indent="-187833">
              <a:lnSpc>
                <a:spcPts val="2435"/>
              </a:lnSpc>
              <a:buFont typeface="Arial"/>
              <a:buChar char="•"/>
            </a:pPr>
            <a:r>
              <a:rPr lang="ru-RU" sz="1739" spc="17" dirty="0">
                <a:solidFill>
                  <a:srgbClr val="000000"/>
                </a:solidFill>
                <a:latin typeface="DM Sans"/>
              </a:rPr>
              <a:t>Всероссийский форум «Точки роста студенческого спорта»</a:t>
            </a:r>
          </a:p>
          <a:p>
            <a:pPr marL="375666" lvl="1" indent="-187833">
              <a:lnSpc>
                <a:spcPts val="2435"/>
              </a:lnSpc>
              <a:buFont typeface="Arial"/>
              <a:buChar char="•"/>
            </a:pPr>
            <a:r>
              <a:rPr lang="ru-RU" sz="1739" spc="17" dirty="0">
                <a:solidFill>
                  <a:srgbClr val="000000"/>
                </a:solidFill>
                <a:latin typeface="DM Sans"/>
              </a:rPr>
              <a:t>Церемония открытия финала Кубка России по футболу</a:t>
            </a:r>
          </a:p>
          <a:p>
            <a:pPr marL="375666" lvl="1" indent="-187833">
              <a:lnSpc>
                <a:spcPts val="2435"/>
              </a:lnSpc>
              <a:buFont typeface="Arial"/>
              <a:buChar char="•"/>
            </a:pPr>
            <a:r>
              <a:rPr lang="ru-RU" sz="1739" spc="17" dirty="0">
                <a:solidFill>
                  <a:srgbClr val="000000"/>
                </a:solidFill>
                <a:latin typeface="DM Sans"/>
              </a:rPr>
              <a:t>Всероссийский форум «Твой ход» 2022</a:t>
            </a:r>
          </a:p>
          <a:p>
            <a:pPr marL="375666" lvl="1" indent="-187833">
              <a:lnSpc>
                <a:spcPts val="2435"/>
              </a:lnSpc>
              <a:buFont typeface="Arial"/>
              <a:buChar char="•"/>
            </a:pPr>
            <a:r>
              <a:rPr lang="ru-RU" sz="1739" spc="17" dirty="0">
                <a:solidFill>
                  <a:srgbClr val="000000"/>
                </a:solidFill>
                <a:latin typeface="DM Sans"/>
              </a:rPr>
              <a:t>Международный форум гражданского участия #МЫВМЕСТЕ 2021-2022</a:t>
            </a:r>
            <a:endParaRPr lang="en-US" sz="1739" spc="17" dirty="0">
              <a:solidFill>
                <a:srgbClr val="000000"/>
              </a:solidFill>
              <a:latin typeface="DM San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1421161" y="4455671"/>
            <a:ext cx="5816930" cy="1522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75666" lvl="1" indent="-187833">
              <a:lnSpc>
                <a:spcPts val="2435"/>
              </a:lnSpc>
              <a:buFont typeface="Arial"/>
              <a:buChar char="•"/>
            </a:pPr>
            <a:r>
              <a:rPr lang="ru-RU" sz="1740" spc="17" dirty="0">
                <a:solidFill>
                  <a:srgbClr val="000000"/>
                </a:solidFill>
                <a:latin typeface="DM Sans"/>
              </a:rPr>
              <a:t>Международные игры «</a:t>
            </a:r>
            <a:r>
              <a:rPr lang="ru-RU" sz="1740" spc="17" dirty="0" err="1">
                <a:solidFill>
                  <a:srgbClr val="000000"/>
                </a:solidFill>
                <a:latin typeface="DM Sans"/>
              </a:rPr>
              <a:t>Фиджитал</a:t>
            </a:r>
            <a:r>
              <a:rPr lang="ru-RU" sz="1740" spc="17" dirty="0">
                <a:solidFill>
                  <a:srgbClr val="000000"/>
                </a:solidFill>
                <a:latin typeface="DM Sans"/>
              </a:rPr>
              <a:t> </a:t>
            </a:r>
            <a:r>
              <a:rPr lang="ru-RU" sz="1740" spc="17" dirty="0" err="1">
                <a:solidFill>
                  <a:srgbClr val="000000"/>
                </a:solidFill>
                <a:latin typeface="DM Sans"/>
              </a:rPr>
              <a:t>лайв</a:t>
            </a:r>
            <a:r>
              <a:rPr lang="ru-RU" sz="1740" spc="17" dirty="0">
                <a:solidFill>
                  <a:srgbClr val="000000"/>
                </a:solidFill>
                <a:latin typeface="DM Sans"/>
              </a:rPr>
              <a:t>» в формате проекта «Игры Будущего» по </a:t>
            </a:r>
            <a:r>
              <a:rPr lang="ru-RU" sz="1740" spc="17" dirty="0" err="1">
                <a:solidFill>
                  <a:srgbClr val="000000"/>
                </a:solidFill>
                <a:latin typeface="DM Sans"/>
              </a:rPr>
              <a:t>фиджитал</a:t>
            </a:r>
            <a:r>
              <a:rPr lang="ru-RU" sz="1740" spc="17" dirty="0">
                <a:solidFill>
                  <a:srgbClr val="000000"/>
                </a:solidFill>
                <a:latin typeface="DM Sans"/>
              </a:rPr>
              <a:t>-футболу</a:t>
            </a:r>
          </a:p>
          <a:p>
            <a:pPr marL="375666" lvl="1" indent="-187833">
              <a:lnSpc>
                <a:spcPts val="2435"/>
              </a:lnSpc>
              <a:buFont typeface="Arial"/>
              <a:buChar char="•"/>
            </a:pPr>
            <a:r>
              <a:rPr lang="en-US" sz="1740" spc="17" dirty="0" err="1">
                <a:solidFill>
                  <a:srgbClr val="000000"/>
                </a:solidFill>
                <a:latin typeface="DM Sans"/>
              </a:rPr>
              <a:t>Петербургский</a:t>
            </a:r>
            <a:r>
              <a:rPr lang="en-US" sz="1740" spc="17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740" spc="17" dirty="0" err="1">
                <a:solidFill>
                  <a:srgbClr val="000000"/>
                </a:solidFill>
                <a:latin typeface="DM Sans"/>
              </a:rPr>
              <a:t>международный</a:t>
            </a:r>
            <a:r>
              <a:rPr lang="en-US" sz="1740" spc="17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740" spc="17" dirty="0" err="1">
                <a:solidFill>
                  <a:srgbClr val="000000"/>
                </a:solidFill>
                <a:latin typeface="DM Sans"/>
              </a:rPr>
              <a:t>экономический</a:t>
            </a:r>
            <a:r>
              <a:rPr lang="en-US" sz="1740" spc="17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740" spc="17" dirty="0" err="1">
                <a:solidFill>
                  <a:srgbClr val="000000"/>
                </a:solidFill>
                <a:latin typeface="DM Sans"/>
              </a:rPr>
              <a:t>форум</a:t>
            </a:r>
            <a:r>
              <a:rPr lang="ru-RU" sz="1740" spc="17" dirty="0">
                <a:solidFill>
                  <a:srgbClr val="000000"/>
                </a:solidFill>
                <a:latin typeface="DM Sans"/>
              </a:rPr>
              <a:t> 2019-2023</a:t>
            </a:r>
          </a:p>
          <a:p>
            <a:pPr marL="375666" lvl="1" indent="-187833">
              <a:lnSpc>
                <a:spcPts val="2435"/>
              </a:lnSpc>
              <a:buFont typeface="Arial"/>
              <a:buChar char="•"/>
            </a:pPr>
            <a:r>
              <a:rPr lang="ru-RU" sz="1740" spc="17" dirty="0">
                <a:solidFill>
                  <a:srgbClr val="000000"/>
                </a:solidFill>
                <a:latin typeface="DM Sans"/>
              </a:rPr>
              <a:t>Восточный экономический форум 2023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48627" y="4544242"/>
            <a:ext cx="5890980" cy="2753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5787" lvl="1" indent="-187894">
              <a:lnSpc>
                <a:spcPts val="2436"/>
              </a:lnSpc>
              <a:buFont typeface="Arial"/>
              <a:buChar char="•"/>
            </a:pPr>
            <a:r>
              <a:rPr lang="en-US" sz="1740" spc="17" dirty="0" err="1">
                <a:solidFill>
                  <a:srgbClr val="000000"/>
                </a:solidFill>
                <a:latin typeface="DM Sans"/>
              </a:rPr>
              <a:t>Чемпионат</a:t>
            </a:r>
            <a:r>
              <a:rPr lang="en-US" sz="1740" spc="17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740" spc="17" dirty="0" err="1">
                <a:solidFill>
                  <a:srgbClr val="000000"/>
                </a:solidFill>
                <a:latin typeface="DM Sans"/>
              </a:rPr>
              <a:t>мира</a:t>
            </a:r>
            <a:r>
              <a:rPr lang="en-US" sz="1740" spc="17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740" spc="17" dirty="0" err="1">
                <a:solidFill>
                  <a:srgbClr val="000000"/>
                </a:solidFill>
                <a:latin typeface="DM Sans"/>
              </a:rPr>
              <a:t>по</a:t>
            </a:r>
            <a:r>
              <a:rPr lang="en-US" sz="1740" spc="17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740" spc="17" dirty="0" err="1">
                <a:solidFill>
                  <a:srgbClr val="000000"/>
                </a:solidFill>
                <a:latin typeface="DM Sans"/>
              </a:rPr>
              <a:t>пляжному</a:t>
            </a:r>
            <a:r>
              <a:rPr lang="en-US" sz="1740" spc="17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740" spc="17" dirty="0" err="1">
                <a:solidFill>
                  <a:srgbClr val="000000"/>
                </a:solidFill>
                <a:latin typeface="DM Sans"/>
              </a:rPr>
              <a:t>футболу</a:t>
            </a:r>
            <a:r>
              <a:rPr lang="en-US" sz="1740" spc="17" dirty="0">
                <a:solidFill>
                  <a:srgbClr val="000000"/>
                </a:solidFill>
                <a:latin typeface="DM Sans"/>
              </a:rPr>
              <a:t> FIFA 2021</a:t>
            </a:r>
            <a:endParaRPr lang="ru-RU" sz="1740" spc="17" dirty="0">
              <a:solidFill>
                <a:srgbClr val="000000"/>
              </a:solidFill>
              <a:latin typeface="DM Sans"/>
            </a:endParaRPr>
          </a:p>
          <a:p>
            <a:pPr marL="375787" lvl="1" indent="-187894">
              <a:lnSpc>
                <a:spcPts val="2436"/>
              </a:lnSpc>
              <a:buFont typeface="Arial"/>
              <a:buChar char="•"/>
            </a:pPr>
            <a:r>
              <a:rPr lang="en-US" sz="1739" spc="17" dirty="0">
                <a:solidFill>
                  <a:srgbClr val="000000"/>
                </a:solidFill>
                <a:latin typeface="DM Sans"/>
              </a:rPr>
              <a:t>ЕВРО 2020 г. </a:t>
            </a:r>
            <a:r>
              <a:rPr lang="en-US" sz="1739" spc="17" dirty="0" err="1">
                <a:solidFill>
                  <a:srgbClr val="000000"/>
                </a:solidFill>
                <a:latin typeface="DM Sans"/>
              </a:rPr>
              <a:t>Санкт-Петербург</a:t>
            </a:r>
            <a:endParaRPr lang="ru-RU" sz="1740" spc="17" dirty="0">
              <a:solidFill>
                <a:srgbClr val="000000"/>
              </a:solidFill>
              <a:latin typeface="DM Sans"/>
            </a:endParaRPr>
          </a:p>
          <a:p>
            <a:pPr marL="375787" lvl="1" indent="-187894">
              <a:lnSpc>
                <a:spcPts val="2436"/>
              </a:lnSpc>
              <a:buFont typeface="Arial"/>
              <a:buChar char="•"/>
            </a:pPr>
            <a:r>
              <a:rPr lang="en-US" sz="1739" spc="17" dirty="0" err="1">
                <a:solidFill>
                  <a:srgbClr val="000000"/>
                </a:solidFill>
                <a:latin typeface="DM Sans"/>
              </a:rPr>
              <a:t>Гран-При</a:t>
            </a:r>
            <a:r>
              <a:rPr lang="en-US" sz="1739" spc="17" dirty="0">
                <a:solidFill>
                  <a:srgbClr val="000000"/>
                </a:solidFill>
                <a:latin typeface="DM Sans"/>
              </a:rPr>
              <a:t> Формулы-1 2021 г. </a:t>
            </a:r>
            <a:r>
              <a:rPr lang="en-US" sz="1739" spc="17" dirty="0" err="1">
                <a:solidFill>
                  <a:srgbClr val="000000"/>
                </a:solidFill>
                <a:latin typeface="DM Sans"/>
              </a:rPr>
              <a:t>Сочи</a:t>
            </a:r>
            <a:r>
              <a:rPr lang="en-US" sz="1739" spc="17" dirty="0">
                <a:solidFill>
                  <a:srgbClr val="000000"/>
                </a:solidFill>
                <a:latin typeface="DM Sans"/>
              </a:rPr>
              <a:t> </a:t>
            </a:r>
            <a:endParaRPr lang="en-US" sz="1739" spc="17" dirty="0">
              <a:solidFill>
                <a:srgbClr val="FF0000"/>
              </a:solidFill>
              <a:latin typeface="DM Sans"/>
            </a:endParaRPr>
          </a:p>
          <a:p>
            <a:pPr marL="375666" lvl="1" indent="-187833">
              <a:lnSpc>
                <a:spcPts val="2435"/>
              </a:lnSpc>
              <a:buFont typeface="Arial"/>
              <a:buChar char="•"/>
            </a:pPr>
            <a:r>
              <a:rPr lang="en-US" sz="1739" spc="17" dirty="0" err="1">
                <a:solidFill>
                  <a:srgbClr val="000000"/>
                </a:solidFill>
                <a:latin typeface="DM Sans"/>
              </a:rPr>
              <a:t>Ежегодное</a:t>
            </a:r>
            <a:r>
              <a:rPr lang="en-US" sz="1739" spc="17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739" spc="17" dirty="0" err="1">
                <a:solidFill>
                  <a:srgbClr val="000000"/>
                </a:solidFill>
                <a:latin typeface="DM Sans"/>
              </a:rPr>
              <a:t>обращение</a:t>
            </a:r>
            <a:r>
              <a:rPr lang="en-US" sz="1739" spc="17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739" spc="17" dirty="0" err="1">
                <a:solidFill>
                  <a:srgbClr val="000000"/>
                </a:solidFill>
                <a:latin typeface="DM Sans"/>
              </a:rPr>
              <a:t>Президента</a:t>
            </a:r>
            <a:r>
              <a:rPr lang="en-US" sz="1739" spc="17" dirty="0">
                <a:solidFill>
                  <a:srgbClr val="000000"/>
                </a:solidFill>
                <a:latin typeface="DM Sans"/>
              </a:rPr>
              <a:t> к </a:t>
            </a:r>
            <a:r>
              <a:rPr lang="en-US" sz="1739" spc="17" dirty="0" err="1">
                <a:solidFill>
                  <a:srgbClr val="000000"/>
                </a:solidFill>
                <a:latin typeface="DM Sans"/>
              </a:rPr>
              <a:t>Федеральному</a:t>
            </a:r>
            <a:r>
              <a:rPr lang="en-US" sz="1739" spc="17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739" spc="17" dirty="0" err="1">
                <a:solidFill>
                  <a:srgbClr val="000000"/>
                </a:solidFill>
                <a:latin typeface="DM Sans"/>
              </a:rPr>
              <a:t>собранию</a:t>
            </a:r>
            <a:r>
              <a:rPr lang="en-US" sz="1739" spc="17" dirty="0">
                <a:solidFill>
                  <a:srgbClr val="000000"/>
                </a:solidFill>
                <a:latin typeface="DM Sans"/>
              </a:rPr>
              <a:t> </a:t>
            </a:r>
            <a:endParaRPr lang="ru-RU" sz="1739" spc="17" dirty="0">
              <a:solidFill>
                <a:srgbClr val="000000"/>
              </a:solidFill>
              <a:latin typeface="DM Sans"/>
            </a:endParaRPr>
          </a:p>
          <a:p>
            <a:pPr marL="375666" lvl="1" indent="-187833">
              <a:lnSpc>
                <a:spcPts val="2435"/>
              </a:lnSpc>
              <a:buFont typeface="Arial"/>
              <a:buChar char="•"/>
            </a:pPr>
            <a:r>
              <a:rPr lang="en-US" sz="1740" spc="17" dirty="0">
                <a:solidFill>
                  <a:srgbClr val="000000"/>
                </a:solidFill>
                <a:latin typeface="DM Sans"/>
              </a:rPr>
              <a:t>VII </a:t>
            </a:r>
            <a:r>
              <a:rPr lang="en-US" sz="1740" spc="17" dirty="0" err="1">
                <a:solidFill>
                  <a:srgbClr val="000000"/>
                </a:solidFill>
                <a:latin typeface="DM Sans"/>
              </a:rPr>
              <a:t>Всемирный</a:t>
            </a:r>
            <a:r>
              <a:rPr lang="en-US" sz="1740" spc="17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740" spc="17" dirty="0" err="1">
                <a:solidFill>
                  <a:srgbClr val="000000"/>
                </a:solidFill>
                <a:latin typeface="DM Sans"/>
              </a:rPr>
              <a:t>конгресс</a:t>
            </a:r>
            <a:r>
              <a:rPr lang="en-US" sz="1740" spc="17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740" spc="17" dirty="0" err="1">
                <a:solidFill>
                  <a:srgbClr val="000000"/>
                </a:solidFill>
                <a:latin typeface="DM Sans"/>
              </a:rPr>
              <a:t>российских</a:t>
            </a:r>
            <a:r>
              <a:rPr lang="en-US" sz="1740" spc="17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740" spc="17" dirty="0" err="1">
                <a:solidFill>
                  <a:srgbClr val="000000"/>
                </a:solidFill>
                <a:latin typeface="DM Sans"/>
              </a:rPr>
              <a:t>соотечественников</a:t>
            </a:r>
            <a:r>
              <a:rPr lang="en-US" sz="1740" spc="17" dirty="0">
                <a:solidFill>
                  <a:srgbClr val="000000"/>
                </a:solidFill>
                <a:latin typeface="DM Sans"/>
              </a:rPr>
              <a:t>, </a:t>
            </a:r>
            <a:r>
              <a:rPr lang="en-US" sz="1740" spc="17" dirty="0" err="1">
                <a:solidFill>
                  <a:srgbClr val="000000"/>
                </a:solidFill>
                <a:latin typeface="DM Sans"/>
              </a:rPr>
              <a:t>проживающих</a:t>
            </a:r>
            <a:r>
              <a:rPr lang="en-US" sz="1740" spc="17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740" spc="17" dirty="0" err="1">
                <a:solidFill>
                  <a:srgbClr val="000000"/>
                </a:solidFill>
                <a:latin typeface="DM Sans"/>
              </a:rPr>
              <a:t>за</a:t>
            </a:r>
            <a:r>
              <a:rPr lang="en-US" sz="1740" spc="17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740" spc="17" dirty="0" err="1">
                <a:solidFill>
                  <a:srgbClr val="000000"/>
                </a:solidFill>
                <a:latin typeface="DM Sans"/>
              </a:rPr>
              <a:t>рубежом</a:t>
            </a:r>
            <a:r>
              <a:rPr lang="en-US" sz="1740" spc="17" dirty="0">
                <a:solidFill>
                  <a:srgbClr val="000000"/>
                </a:solidFill>
                <a:latin typeface="DM Sans"/>
              </a:rPr>
              <a:t> </a:t>
            </a:r>
            <a:endParaRPr lang="ru-RU" sz="1739" spc="17" dirty="0">
              <a:solidFill>
                <a:srgbClr val="000000"/>
              </a:solidFill>
              <a:latin typeface="DM Sans"/>
            </a:endParaRPr>
          </a:p>
          <a:p>
            <a:pPr marL="375666" lvl="1" indent="-187833">
              <a:lnSpc>
                <a:spcPts val="2435"/>
              </a:lnSpc>
              <a:buFont typeface="Arial"/>
              <a:buChar char="•"/>
            </a:pPr>
            <a:r>
              <a:rPr lang="ru-RU" sz="1739" spc="17" dirty="0">
                <a:solidFill>
                  <a:srgbClr val="000000"/>
                </a:solidFill>
                <a:latin typeface="DM Sans"/>
              </a:rPr>
              <a:t>Всероссийская п</a:t>
            </a:r>
            <a:r>
              <a:rPr lang="en-US" sz="1739" spc="17" dirty="0" err="1">
                <a:solidFill>
                  <a:srgbClr val="000000"/>
                </a:solidFill>
                <a:latin typeface="DM Sans"/>
              </a:rPr>
              <a:t>ерепись</a:t>
            </a:r>
            <a:r>
              <a:rPr lang="en-US" sz="1739" spc="17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739" spc="17" dirty="0" err="1">
                <a:solidFill>
                  <a:srgbClr val="000000"/>
                </a:solidFill>
                <a:latin typeface="DM Sans"/>
              </a:rPr>
              <a:t>населения</a:t>
            </a:r>
            <a:r>
              <a:rPr lang="ru-RU" sz="1739" spc="17" dirty="0">
                <a:solidFill>
                  <a:srgbClr val="000000"/>
                </a:solidFill>
                <a:latin typeface="DM Sans"/>
              </a:rPr>
              <a:t> 2021</a:t>
            </a:r>
          </a:p>
          <a:p>
            <a:pPr marL="375666" lvl="1" indent="-187833">
              <a:lnSpc>
                <a:spcPts val="2435"/>
              </a:lnSpc>
              <a:buFont typeface="Arial"/>
              <a:buChar char="•"/>
            </a:pPr>
            <a:r>
              <a:rPr lang="en-US" sz="1739" spc="17" dirty="0" err="1">
                <a:solidFill>
                  <a:srgbClr val="000000"/>
                </a:solidFill>
                <a:latin typeface="DM Sans"/>
              </a:rPr>
              <a:t>Итоговый</a:t>
            </a:r>
            <a:r>
              <a:rPr lang="en-US" sz="1739" spc="17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739" spc="17" dirty="0" err="1">
                <a:solidFill>
                  <a:srgbClr val="000000"/>
                </a:solidFill>
                <a:latin typeface="DM Sans"/>
              </a:rPr>
              <a:t>форум</a:t>
            </a:r>
            <a:r>
              <a:rPr lang="en-US" sz="1739" spc="17" dirty="0">
                <a:solidFill>
                  <a:srgbClr val="000000"/>
                </a:solidFill>
                <a:latin typeface="DM Sans"/>
              </a:rPr>
              <a:t> </a:t>
            </a:r>
            <a:r>
              <a:rPr lang="ru-RU" sz="1739" spc="17" dirty="0">
                <a:solidFill>
                  <a:srgbClr val="000000"/>
                </a:solidFill>
                <a:latin typeface="DM Sans"/>
              </a:rPr>
              <a:t>«</a:t>
            </a:r>
            <a:r>
              <a:rPr lang="en-US" sz="1739" spc="17" dirty="0" err="1">
                <a:solidFill>
                  <a:srgbClr val="000000"/>
                </a:solidFill>
                <a:latin typeface="DM Sans"/>
              </a:rPr>
              <a:t>Сообщество</a:t>
            </a:r>
            <a:r>
              <a:rPr lang="ru-RU" sz="1739" spc="17" dirty="0">
                <a:solidFill>
                  <a:srgbClr val="000000"/>
                </a:solidFill>
                <a:latin typeface="DM Sans"/>
              </a:rPr>
              <a:t>» 2017-</a:t>
            </a:r>
            <a:r>
              <a:rPr lang="en-US" sz="1739" spc="17" dirty="0">
                <a:solidFill>
                  <a:srgbClr val="000000"/>
                </a:solidFill>
                <a:latin typeface="DM Sans"/>
              </a:rPr>
              <a:t>2021</a:t>
            </a:r>
            <a:endParaRPr lang="ru-RU" sz="1740" spc="17" dirty="0">
              <a:solidFill>
                <a:srgbClr val="000000"/>
              </a:solidFill>
              <a:latin typeface="DM Sans"/>
            </a:endParaRPr>
          </a:p>
        </p:txBody>
      </p:sp>
      <p:pic>
        <p:nvPicPr>
          <p:cNvPr id="30" name="Picture 10" descr="https://sun9-north.userapi.com/sun9-79/s/v1/ig2/ZiIv7WB9zpIJg-RyBbgNqWidGxS0O51tgVHz93eNwyyzaQBEQGY0kFloR2HFmwpk4JoKWAYyh1_AufyHgtg2kIjm.jpg?size=1280x960&amp;quality=95&amp;type=album">
            <a:extLst>
              <a:ext uri="{FF2B5EF4-FFF2-40B4-BE49-F238E27FC236}">
                <a16:creationId xmlns:a16="http://schemas.microsoft.com/office/drawing/2014/main" id="{D234003D-AD5A-4E4C-B4A1-2265608A74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" t="23" r="49" b="119"/>
          <a:stretch/>
        </p:blipFill>
        <p:spPr bwMode="auto">
          <a:xfrm>
            <a:off x="5859375" y="7484516"/>
            <a:ext cx="2172627" cy="162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s://sun9-west.userapi.com/sun9-3/s/v1/ig2/zmrauVqg3_ZWqZ1yeKEokBWE01nXWpJJLJ64YNhks73lqzXF_wFUWzUq52aGcZsj0WekeawFaLKueisGNVngy4O_.jpg?size=1170x780&amp;quality=95&amp;type=album">
            <a:extLst>
              <a:ext uri="{FF2B5EF4-FFF2-40B4-BE49-F238E27FC236}">
                <a16:creationId xmlns:a16="http://schemas.microsoft.com/office/drawing/2014/main" id="{4334EA5F-2545-4B1F-B2AC-94EF51052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59" y="7480168"/>
            <a:ext cx="2474014" cy="164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s://sun9-west.userapi.com/sun9-12/s/v1/ig2/PwNzA24vDxDvJiU2d1mcRmOJX4nvyrO4yon6xYUGYHneyMcSN0ZXlGf9hTbzT9Pc9N2B660abOV3hddYsgQqsF1u.jpg?size=1170x780&amp;quality=95&amp;type=album">
            <a:extLst>
              <a:ext uri="{FF2B5EF4-FFF2-40B4-BE49-F238E27FC236}">
                <a16:creationId xmlns:a16="http://schemas.microsoft.com/office/drawing/2014/main" id="{B3F533FD-0316-4D22-B6F5-ABDEC3F84A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" r="38" b="186"/>
          <a:stretch/>
        </p:blipFill>
        <p:spPr bwMode="auto">
          <a:xfrm>
            <a:off x="3797973" y="7484515"/>
            <a:ext cx="1958202" cy="163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s://sun9-west.userapi.com/sun9-9/s/v1/ig2/3oDImLmNJOxGHicymBbJBotKsHDCYHJvs3m1Jekcx8txmX85u8XqQDUxMMoZyOW8GRLtUIskdVZnDwamFZTfjOFh.jpg?size=1600x1200&amp;quality=95&amp;type=album">
            <a:extLst>
              <a:ext uri="{FF2B5EF4-FFF2-40B4-BE49-F238E27FC236}">
                <a16:creationId xmlns:a16="http://schemas.microsoft.com/office/drawing/2014/main" id="{102B89BF-97FC-4982-9A49-94FBDF243C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"/>
          <a:stretch/>
        </p:blipFill>
        <p:spPr bwMode="auto">
          <a:xfrm>
            <a:off x="10619326" y="7480168"/>
            <a:ext cx="2335802" cy="158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6" descr="https://sun9-west.userapi.com/sun9-15/s/v1/ig2/aoSIBilGHOZ6NZ2Y6907qOdR1eq7d7BkDWUcMb3IFtabXf95jLA4no3GXASPHJ-8hgO1-XbGWHIWkr_ZqJOzlxTv.jpg?size=1280x960&amp;quality=95&amp;type=album">
            <a:extLst>
              <a:ext uri="{FF2B5EF4-FFF2-40B4-BE49-F238E27FC236}">
                <a16:creationId xmlns:a16="http://schemas.microsoft.com/office/drawing/2014/main" id="{D8B6906B-D04A-4EE8-9DBF-E87FF5A76D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"/>
          <a:stretch/>
        </p:blipFill>
        <p:spPr bwMode="auto">
          <a:xfrm>
            <a:off x="13028761" y="7495532"/>
            <a:ext cx="2005622" cy="156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0" descr="https://sun9-east.userapi.com/sun9-32/s/v1/ig2/ldvUd1m-LKKGQrw53sT6CSJhjp1pIPtXoTgEvifNVdNMorf3fa5PCAFe53XrVd7VQ7iBYskyQITojsPs7bXtoI80.jpg?size=1920x1440&amp;quality=95&amp;type=album">
            <a:extLst>
              <a:ext uri="{FF2B5EF4-FFF2-40B4-BE49-F238E27FC236}">
                <a16:creationId xmlns:a16="http://schemas.microsoft.com/office/drawing/2014/main" id="{48BEBDD2-7910-4044-B8B2-52DA68259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t="203" r="102"/>
          <a:stretch/>
        </p:blipFill>
        <p:spPr bwMode="auto">
          <a:xfrm>
            <a:off x="15108017" y="7458136"/>
            <a:ext cx="1919535" cy="158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8" descr="https://sun9-west.userapi.com/sun9-11/s/v1/ig2/0HSfkovVE2TbDYNTQW4OiEbGpM_pkx94BiSlmFCzG42LQrxKLKynvvloP1xg5VF-9VAuWWGssAnfWqAiJSyLL1B0.jpg?size=1200x800&amp;quality=95&amp;type=album">
            <a:extLst>
              <a:ext uri="{FF2B5EF4-FFF2-40B4-BE49-F238E27FC236}">
                <a16:creationId xmlns:a16="http://schemas.microsoft.com/office/drawing/2014/main" id="{9590C340-0FA0-4157-BB5F-4A15D8593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202" y="7484516"/>
            <a:ext cx="2380923" cy="158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34">
            <a:extLst>
              <a:ext uri="{FF2B5EF4-FFF2-40B4-BE49-F238E27FC236}">
                <a16:creationId xmlns:a16="http://schemas.microsoft.com/office/drawing/2014/main" id="{F8EE0540-BCD6-EC99-75AE-C9FCCCBE15B2}"/>
              </a:ext>
            </a:extLst>
          </p:cNvPr>
          <p:cNvSpPr txBox="1"/>
          <p:nvPr/>
        </p:nvSpPr>
        <p:spPr>
          <a:xfrm>
            <a:off x="1027755" y="173497"/>
            <a:ext cx="16230600" cy="8724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86"/>
              </a:lnSpc>
              <a:spcBef>
                <a:spcPct val="0"/>
              </a:spcBef>
            </a:pPr>
            <a:r>
              <a:rPr lang="en-US" sz="2490" spc="24" dirty="0" err="1">
                <a:solidFill>
                  <a:srgbClr val="000000"/>
                </a:solidFill>
                <a:latin typeface="DM Sans"/>
              </a:rPr>
              <a:t>Опыт</a:t>
            </a:r>
            <a:r>
              <a:rPr lang="en-US" sz="2490" spc="24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490" spc="24" dirty="0" err="1">
                <a:solidFill>
                  <a:srgbClr val="000000"/>
                </a:solidFill>
                <a:latin typeface="DM Sans"/>
              </a:rPr>
              <a:t>участия</a:t>
            </a:r>
            <a:r>
              <a:rPr lang="en-US" sz="2490" spc="24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490" spc="24" dirty="0" err="1">
                <a:solidFill>
                  <a:srgbClr val="000000"/>
                </a:solidFill>
                <a:latin typeface="DM Sans"/>
              </a:rPr>
              <a:t>в</a:t>
            </a:r>
            <a:r>
              <a:rPr lang="en-US" sz="2490" spc="24" dirty="0">
                <a:solidFill>
                  <a:srgbClr val="000000"/>
                </a:solidFill>
                <a:latin typeface="DM Sans"/>
              </a:rPr>
              <a:t> </a:t>
            </a:r>
            <a:r>
              <a:rPr lang="ru-RU" sz="2490" spc="24" dirty="0">
                <a:solidFill>
                  <a:srgbClr val="000000"/>
                </a:solidFill>
                <a:latin typeface="DM Sans"/>
              </a:rPr>
              <a:t>отборе кандидатов в волонтеры крупных мероприятий и реализации волонтерских программ спортивных и иных мероприятий</a:t>
            </a:r>
            <a:endParaRPr lang="en-US" sz="2490" spc="24" dirty="0">
              <a:solidFill>
                <a:srgbClr val="000000"/>
              </a:solidFill>
              <a:latin typeface="DM Sans"/>
            </a:endParaRPr>
          </a:p>
        </p:txBody>
      </p:sp>
      <p:sp>
        <p:nvSpPr>
          <p:cNvPr id="11" name="TextBox 23">
            <a:extLst>
              <a:ext uri="{FF2B5EF4-FFF2-40B4-BE49-F238E27FC236}">
                <a16:creationId xmlns:a16="http://schemas.microsoft.com/office/drawing/2014/main" id="{EF649E1B-01D4-D99E-FF3E-09F2BF42DCE0}"/>
              </a:ext>
            </a:extLst>
          </p:cNvPr>
          <p:cNvSpPr txBox="1"/>
          <p:nvPr/>
        </p:nvSpPr>
        <p:spPr>
          <a:xfrm>
            <a:off x="2785445" y="4108937"/>
            <a:ext cx="1818656" cy="4850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900"/>
              </a:lnSpc>
              <a:spcBef>
                <a:spcPct val="0"/>
              </a:spcBef>
            </a:pPr>
            <a:r>
              <a:rPr lang="ru-RU" sz="3000" u="none" dirty="0">
                <a:solidFill>
                  <a:srgbClr val="6C49B7"/>
                </a:solidFill>
                <a:latin typeface="DM Sans Bold"/>
              </a:rPr>
              <a:t>2021</a:t>
            </a:r>
            <a:endParaRPr lang="en-US" sz="3000" u="none" dirty="0">
              <a:solidFill>
                <a:srgbClr val="6C49B7"/>
              </a:solidFill>
              <a:latin typeface="DM Sans Bold"/>
            </a:endParaRPr>
          </a:p>
        </p:txBody>
      </p:sp>
      <p:sp>
        <p:nvSpPr>
          <p:cNvPr id="12" name="TextBox 23">
            <a:extLst>
              <a:ext uri="{FF2B5EF4-FFF2-40B4-BE49-F238E27FC236}">
                <a16:creationId xmlns:a16="http://schemas.microsoft.com/office/drawing/2014/main" id="{C7C30346-FF48-2125-D8C2-71210EE0D2EC}"/>
              </a:ext>
            </a:extLst>
          </p:cNvPr>
          <p:cNvSpPr txBox="1"/>
          <p:nvPr/>
        </p:nvSpPr>
        <p:spPr>
          <a:xfrm>
            <a:off x="8032002" y="4108936"/>
            <a:ext cx="1818656" cy="4850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900"/>
              </a:lnSpc>
              <a:spcBef>
                <a:spcPct val="0"/>
              </a:spcBef>
            </a:pPr>
            <a:r>
              <a:rPr lang="ru-RU" sz="3000" u="none" dirty="0">
                <a:solidFill>
                  <a:srgbClr val="6C49B7"/>
                </a:solidFill>
                <a:latin typeface="DM Sans Bold"/>
              </a:rPr>
              <a:t>2022</a:t>
            </a:r>
            <a:endParaRPr lang="en-US" sz="3000" u="none" dirty="0">
              <a:solidFill>
                <a:srgbClr val="6C49B7"/>
              </a:solidFill>
              <a:latin typeface="DM Sans Bold"/>
            </a:endParaRPr>
          </a:p>
        </p:txBody>
      </p:sp>
      <p:sp>
        <p:nvSpPr>
          <p:cNvPr id="13" name="TextBox 23">
            <a:extLst>
              <a:ext uri="{FF2B5EF4-FFF2-40B4-BE49-F238E27FC236}">
                <a16:creationId xmlns:a16="http://schemas.microsoft.com/office/drawing/2014/main" id="{54A7BED5-E97E-CD0C-FB90-223654E85D8F}"/>
              </a:ext>
            </a:extLst>
          </p:cNvPr>
          <p:cNvSpPr txBox="1"/>
          <p:nvPr/>
        </p:nvSpPr>
        <p:spPr>
          <a:xfrm>
            <a:off x="13415499" y="4108935"/>
            <a:ext cx="1818656" cy="4850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900"/>
              </a:lnSpc>
              <a:spcBef>
                <a:spcPct val="0"/>
              </a:spcBef>
            </a:pPr>
            <a:r>
              <a:rPr lang="ru-RU" sz="3000" u="none" dirty="0">
                <a:solidFill>
                  <a:srgbClr val="6C49B7"/>
                </a:solidFill>
                <a:latin typeface="DM Sans Bold"/>
              </a:rPr>
              <a:t>2023</a:t>
            </a:r>
            <a:endParaRPr lang="en-US" sz="3000" u="none" dirty="0">
              <a:solidFill>
                <a:srgbClr val="6C49B7"/>
              </a:solidFill>
              <a:latin typeface="DM Sans Bold"/>
            </a:endParaRPr>
          </a:p>
        </p:txBody>
      </p:sp>
      <p:sp>
        <p:nvSpPr>
          <p:cNvPr id="28" name="TextBox 33"/>
          <p:cNvSpPr txBox="1"/>
          <p:nvPr/>
        </p:nvSpPr>
        <p:spPr>
          <a:xfrm>
            <a:off x="17586546" y="9737372"/>
            <a:ext cx="518725" cy="312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en-US" sz="2399" spc="24" dirty="0">
                <a:solidFill>
                  <a:srgbClr val="6C49B7"/>
                </a:solidFill>
                <a:latin typeface="Telegraf Bold Bold"/>
              </a:rPr>
              <a:t>0</a:t>
            </a:r>
            <a:r>
              <a:rPr lang="ru-RU" sz="2399" spc="24" dirty="0">
                <a:solidFill>
                  <a:srgbClr val="6C49B7"/>
                </a:solidFill>
                <a:latin typeface="Telegraf Bold Bold"/>
              </a:rPr>
              <a:t>5</a:t>
            </a:r>
            <a:endParaRPr lang="en-US" sz="2399" spc="24" dirty="0">
              <a:solidFill>
                <a:srgbClr val="6C49B7"/>
              </a:solidFill>
              <a:latin typeface="Telegraf Bold Bold"/>
            </a:endParaRPr>
          </a:p>
        </p:txBody>
      </p:sp>
      <p:sp>
        <p:nvSpPr>
          <p:cNvPr id="8" name="TextBox 37">
            <a:extLst>
              <a:ext uri="{FF2B5EF4-FFF2-40B4-BE49-F238E27FC236}">
                <a16:creationId xmlns:a16="http://schemas.microsoft.com/office/drawing/2014/main" id="{807149C5-076B-4DD9-E5E3-84BFA1F5DED9}"/>
              </a:ext>
            </a:extLst>
          </p:cNvPr>
          <p:cNvSpPr txBox="1"/>
          <p:nvPr/>
        </p:nvSpPr>
        <p:spPr>
          <a:xfrm>
            <a:off x="1075673" y="9587524"/>
            <a:ext cx="16494308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Всероссийский конкурс на выбор сертифицированных центров привлечения и отбора </a:t>
            </a:r>
          </a:p>
          <a:p>
            <a:pPr>
              <a:spcBef>
                <a:spcPct val="0"/>
              </a:spcBef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кандидатов в волонтеры Всемирных Игр Дружбы 2024 года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"/>
            </a:endParaRPr>
          </a:p>
        </p:txBody>
      </p:sp>
      <p:sp>
        <p:nvSpPr>
          <p:cNvPr id="29" name="TextBox 23">
            <a:extLst>
              <a:ext uri="{FF2B5EF4-FFF2-40B4-BE49-F238E27FC236}">
                <a16:creationId xmlns:a16="http://schemas.microsoft.com/office/drawing/2014/main" id="{B9EE557F-8408-4124-B666-7A27F12A7E37}"/>
              </a:ext>
            </a:extLst>
          </p:cNvPr>
          <p:cNvSpPr txBox="1"/>
          <p:nvPr/>
        </p:nvSpPr>
        <p:spPr>
          <a:xfrm>
            <a:off x="13415499" y="5976088"/>
            <a:ext cx="1818656" cy="4850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900"/>
              </a:lnSpc>
              <a:spcBef>
                <a:spcPct val="0"/>
              </a:spcBef>
            </a:pPr>
            <a:r>
              <a:rPr lang="ru-RU" sz="3000" u="none" dirty="0">
                <a:solidFill>
                  <a:srgbClr val="6C49B7"/>
                </a:solidFill>
                <a:latin typeface="DM Sans Bold"/>
              </a:rPr>
              <a:t>2024</a:t>
            </a:r>
            <a:endParaRPr lang="en-US" sz="3000" u="none" dirty="0">
              <a:solidFill>
                <a:srgbClr val="6C49B7"/>
              </a:solidFill>
              <a:latin typeface="DM Sans Bold"/>
            </a:endParaRPr>
          </a:p>
        </p:txBody>
      </p:sp>
      <p:sp>
        <p:nvSpPr>
          <p:cNvPr id="34" name="TextBox 26">
            <a:extLst>
              <a:ext uri="{FF2B5EF4-FFF2-40B4-BE49-F238E27FC236}">
                <a16:creationId xmlns:a16="http://schemas.microsoft.com/office/drawing/2014/main" id="{2B2DC842-041B-41A4-AC08-66B4992B685C}"/>
              </a:ext>
            </a:extLst>
          </p:cNvPr>
          <p:cNvSpPr txBox="1"/>
          <p:nvPr/>
        </p:nvSpPr>
        <p:spPr>
          <a:xfrm>
            <a:off x="11416362" y="6425758"/>
            <a:ext cx="5816930" cy="12178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75666" lvl="1" indent="-187833">
              <a:lnSpc>
                <a:spcPts val="2435"/>
              </a:lnSpc>
              <a:buFont typeface="Arial"/>
              <a:buChar char="•"/>
            </a:pPr>
            <a:r>
              <a:rPr lang="ru-RU" sz="1740" spc="17" dirty="0">
                <a:solidFill>
                  <a:srgbClr val="000000"/>
                </a:solidFill>
                <a:latin typeface="DM Sans"/>
              </a:rPr>
              <a:t>Всемирный фестиваль молодежи 2024</a:t>
            </a:r>
          </a:p>
          <a:p>
            <a:pPr marL="375666" lvl="1" indent="-187833">
              <a:lnSpc>
                <a:spcPts val="2435"/>
              </a:lnSpc>
              <a:buFont typeface="Arial"/>
              <a:buChar char="•"/>
            </a:pPr>
            <a:r>
              <a:rPr lang="ru-RU" sz="1740" spc="17" dirty="0">
                <a:solidFill>
                  <a:srgbClr val="000000"/>
                </a:solidFill>
                <a:latin typeface="DM Sans"/>
              </a:rPr>
              <a:t>Международный </a:t>
            </a:r>
            <a:r>
              <a:rPr lang="ru-RU" sz="1740" spc="17" dirty="0" err="1">
                <a:solidFill>
                  <a:srgbClr val="000000"/>
                </a:solidFill>
                <a:latin typeface="DM Sans"/>
              </a:rPr>
              <a:t>мультиспортивный</a:t>
            </a:r>
            <a:r>
              <a:rPr lang="ru-RU" sz="1740" spc="17" dirty="0">
                <a:solidFill>
                  <a:srgbClr val="000000"/>
                </a:solidFill>
                <a:latin typeface="DM Sans"/>
              </a:rPr>
              <a:t> турнир «Игры Будущего» 2024</a:t>
            </a:r>
          </a:p>
          <a:p>
            <a:pPr marL="375666" lvl="1" indent="-187833">
              <a:lnSpc>
                <a:spcPts val="2435"/>
              </a:lnSpc>
              <a:buFont typeface="Arial"/>
              <a:buChar char="•"/>
            </a:pPr>
            <a:endParaRPr lang="ru-RU" sz="1740" spc="17" dirty="0">
              <a:solidFill>
                <a:srgbClr val="000000"/>
              </a:solidFill>
              <a:latin typeface="DM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699" y="849626"/>
            <a:ext cx="5359473" cy="1904432"/>
            <a:chOff x="0" y="0"/>
            <a:chExt cx="29026144" cy="1259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026145" cy="12593034"/>
            </a:xfrm>
            <a:custGeom>
              <a:avLst/>
              <a:gdLst/>
              <a:ahLst/>
              <a:cxnLst/>
              <a:rect l="l" t="t" r="r" b="b"/>
              <a:pathLst>
                <a:path w="29026145" h="12593034">
                  <a:moveTo>
                    <a:pt x="0" y="0"/>
                  </a:moveTo>
                  <a:lnTo>
                    <a:pt x="0" y="12593034"/>
                  </a:lnTo>
                  <a:lnTo>
                    <a:pt x="29026145" y="12593034"/>
                  </a:lnTo>
                  <a:lnTo>
                    <a:pt x="29026145" y="0"/>
                  </a:lnTo>
                  <a:lnTo>
                    <a:pt x="0" y="0"/>
                  </a:lnTo>
                  <a:close/>
                  <a:moveTo>
                    <a:pt x="28965184" y="12532073"/>
                  </a:moveTo>
                  <a:lnTo>
                    <a:pt x="59690" y="12532073"/>
                  </a:lnTo>
                  <a:lnTo>
                    <a:pt x="59690" y="59690"/>
                  </a:lnTo>
                  <a:lnTo>
                    <a:pt x="28965184" y="59690"/>
                  </a:lnTo>
                  <a:lnTo>
                    <a:pt x="28965184" y="12532073"/>
                  </a:lnTo>
                  <a:close/>
                </a:path>
              </a:pathLst>
            </a:custGeom>
            <a:solidFill>
              <a:srgbClr val="6C49B7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0" y="9457618"/>
            <a:ext cx="18288000" cy="9525"/>
          </a:xfrm>
          <a:prstGeom prst="rect">
            <a:avLst/>
          </a:prstGeom>
          <a:solidFill>
            <a:srgbClr val="6C49B7"/>
          </a:solidFill>
        </p:spPr>
      </p:sp>
      <p:sp>
        <p:nvSpPr>
          <p:cNvPr id="5" name="AutoShape 5"/>
          <p:cNvSpPr/>
          <p:nvPr/>
        </p:nvSpPr>
        <p:spPr>
          <a:xfrm>
            <a:off x="896846" y="9467143"/>
            <a:ext cx="9525" cy="829382"/>
          </a:xfrm>
          <a:prstGeom prst="rect">
            <a:avLst/>
          </a:prstGeom>
          <a:solidFill>
            <a:srgbClr val="6C49B7"/>
          </a:solidFill>
        </p:spPr>
      </p:sp>
      <p:sp>
        <p:nvSpPr>
          <p:cNvPr id="6" name="AutoShape 6"/>
          <p:cNvSpPr/>
          <p:nvPr/>
        </p:nvSpPr>
        <p:spPr>
          <a:xfrm>
            <a:off x="17391154" y="9476668"/>
            <a:ext cx="9525" cy="819857"/>
          </a:xfrm>
          <a:prstGeom prst="rect">
            <a:avLst/>
          </a:prstGeom>
          <a:solidFill>
            <a:srgbClr val="6C49B7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5585" y="9551066"/>
            <a:ext cx="652011" cy="652011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028700" y="2952393"/>
            <a:ext cx="5359474" cy="6039428"/>
            <a:chOff x="0" y="0"/>
            <a:chExt cx="32978636" cy="3716261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978635" cy="37162618"/>
            </a:xfrm>
            <a:custGeom>
              <a:avLst/>
              <a:gdLst/>
              <a:ahLst/>
              <a:cxnLst/>
              <a:rect l="l" t="t" r="r" b="b"/>
              <a:pathLst>
                <a:path w="32978635" h="37162618">
                  <a:moveTo>
                    <a:pt x="0" y="0"/>
                  </a:moveTo>
                  <a:lnTo>
                    <a:pt x="0" y="37162618"/>
                  </a:lnTo>
                  <a:lnTo>
                    <a:pt x="32978635" y="37162618"/>
                  </a:lnTo>
                  <a:lnTo>
                    <a:pt x="32978635" y="0"/>
                  </a:lnTo>
                  <a:lnTo>
                    <a:pt x="0" y="0"/>
                  </a:lnTo>
                  <a:close/>
                  <a:moveTo>
                    <a:pt x="32917674" y="37101658"/>
                  </a:moveTo>
                  <a:lnTo>
                    <a:pt x="59690" y="37101658"/>
                  </a:lnTo>
                  <a:lnTo>
                    <a:pt x="59690" y="59690"/>
                  </a:lnTo>
                  <a:lnTo>
                    <a:pt x="32917674" y="59690"/>
                  </a:lnTo>
                  <a:lnTo>
                    <a:pt x="32917674" y="37101658"/>
                  </a:lnTo>
                  <a:close/>
                </a:path>
              </a:pathLst>
            </a:custGeom>
            <a:solidFill>
              <a:srgbClr val="6C49B7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70728" y="3069637"/>
            <a:ext cx="463287" cy="463287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6489351" y="847952"/>
            <a:ext cx="10769949" cy="1904432"/>
            <a:chOff x="0" y="0"/>
            <a:chExt cx="58263846" cy="125930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8263848" cy="12593034"/>
            </a:xfrm>
            <a:custGeom>
              <a:avLst/>
              <a:gdLst/>
              <a:ahLst/>
              <a:cxnLst/>
              <a:rect l="l" t="t" r="r" b="b"/>
              <a:pathLst>
                <a:path w="58263848" h="12593034">
                  <a:moveTo>
                    <a:pt x="0" y="0"/>
                  </a:moveTo>
                  <a:lnTo>
                    <a:pt x="0" y="12593034"/>
                  </a:lnTo>
                  <a:lnTo>
                    <a:pt x="58263848" y="12593034"/>
                  </a:lnTo>
                  <a:lnTo>
                    <a:pt x="58263848" y="0"/>
                  </a:lnTo>
                  <a:lnTo>
                    <a:pt x="0" y="0"/>
                  </a:lnTo>
                  <a:close/>
                  <a:moveTo>
                    <a:pt x="58202885" y="12532073"/>
                  </a:moveTo>
                  <a:lnTo>
                    <a:pt x="59690" y="12532073"/>
                  </a:lnTo>
                  <a:lnTo>
                    <a:pt x="59690" y="59690"/>
                  </a:lnTo>
                  <a:lnTo>
                    <a:pt x="58202885" y="59690"/>
                  </a:lnTo>
                  <a:lnTo>
                    <a:pt x="58202885" y="12532073"/>
                  </a:lnTo>
                  <a:close/>
                </a:path>
              </a:pathLst>
            </a:custGeom>
            <a:solidFill>
              <a:srgbClr val="6C49B7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6489351" y="2952393"/>
            <a:ext cx="5334386" cy="6039428"/>
            <a:chOff x="0" y="0"/>
            <a:chExt cx="32824261" cy="3716261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2824260" cy="37162618"/>
            </a:xfrm>
            <a:custGeom>
              <a:avLst/>
              <a:gdLst/>
              <a:ahLst/>
              <a:cxnLst/>
              <a:rect l="l" t="t" r="r" b="b"/>
              <a:pathLst>
                <a:path w="32824260" h="37162618">
                  <a:moveTo>
                    <a:pt x="0" y="0"/>
                  </a:moveTo>
                  <a:lnTo>
                    <a:pt x="0" y="37162618"/>
                  </a:lnTo>
                  <a:lnTo>
                    <a:pt x="32824260" y="37162618"/>
                  </a:lnTo>
                  <a:lnTo>
                    <a:pt x="32824260" y="0"/>
                  </a:lnTo>
                  <a:lnTo>
                    <a:pt x="0" y="0"/>
                  </a:lnTo>
                  <a:close/>
                  <a:moveTo>
                    <a:pt x="32763299" y="37101658"/>
                  </a:moveTo>
                  <a:lnTo>
                    <a:pt x="59690" y="37101658"/>
                  </a:lnTo>
                  <a:lnTo>
                    <a:pt x="59690" y="59690"/>
                  </a:lnTo>
                  <a:lnTo>
                    <a:pt x="32763299" y="59690"/>
                  </a:lnTo>
                  <a:lnTo>
                    <a:pt x="32763299" y="37101658"/>
                  </a:lnTo>
                  <a:close/>
                </a:path>
              </a:pathLst>
            </a:custGeom>
            <a:solidFill>
              <a:srgbClr val="6C49B7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725837" y="3065528"/>
            <a:ext cx="467396" cy="46739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/>
          <a:srcRect t="14" b="322"/>
          <a:stretch>
            <a:fillRect/>
          </a:stretch>
        </p:blipFill>
        <p:spPr>
          <a:xfrm>
            <a:off x="2807868" y="5612929"/>
            <a:ext cx="1720603" cy="170886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7"/>
          <a:srcRect t="79" b="255"/>
          <a:stretch>
            <a:fillRect/>
          </a:stretch>
        </p:blipFill>
        <p:spPr>
          <a:xfrm>
            <a:off x="4660711" y="5582850"/>
            <a:ext cx="1720603" cy="1708864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/>
          <a:srcRect l="6" r="6"/>
          <a:stretch>
            <a:fillRect/>
          </a:stretch>
        </p:blipFill>
        <p:spPr>
          <a:xfrm>
            <a:off x="6501945" y="5582850"/>
            <a:ext cx="1705996" cy="1708864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9"/>
          <a:srcRect l="134" r="55"/>
          <a:stretch>
            <a:fillRect/>
          </a:stretch>
        </p:blipFill>
        <p:spPr>
          <a:xfrm>
            <a:off x="8291456" y="5582850"/>
            <a:ext cx="1705996" cy="1708864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0"/>
          <a:srcRect t="97" b="97"/>
          <a:stretch>
            <a:fillRect/>
          </a:stretch>
        </p:blipFill>
        <p:spPr>
          <a:xfrm>
            <a:off x="10080968" y="5582850"/>
            <a:ext cx="1705996" cy="1708864"/>
          </a:xfrm>
          <a:prstGeom prst="rect">
            <a:avLst/>
          </a:prstGeom>
        </p:spPr>
      </p:pic>
      <p:grpSp>
        <p:nvGrpSpPr>
          <p:cNvPr id="29" name="Group 29"/>
          <p:cNvGrpSpPr/>
          <p:nvPr/>
        </p:nvGrpSpPr>
        <p:grpSpPr>
          <a:xfrm>
            <a:off x="11944369" y="2952393"/>
            <a:ext cx="5314931" cy="6039428"/>
            <a:chOff x="0" y="0"/>
            <a:chExt cx="35144921" cy="3993565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5144921" cy="39935652"/>
            </a:xfrm>
            <a:custGeom>
              <a:avLst/>
              <a:gdLst/>
              <a:ahLst/>
              <a:cxnLst/>
              <a:rect l="l" t="t" r="r" b="b"/>
              <a:pathLst>
                <a:path w="35144921" h="39935652">
                  <a:moveTo>
                    <a:pt x="0" y="0"/>
                  </a:moveTo>
                  <a:lnTo>
                    <a:pt x="0" y="39935652"/>
                  </a:lnTo>
                  <a:lnTo>
                    <a:pt x="35144921" y="39935652"/>
                  </a:lnTo>
                  <a:lnTo>
                    <a:pt x="35144921" y="0"/>
                  </a:lnTo>
                  <a:lnTo>
                    <a:pt x="0" y="0"/>
                  </a:lnTo>
                  <a:close/>
                  <a:moveTo>
                    <a:pt x="35083961" y="39874692"/>
                  </a:moveTo>
                  <a:lnTo>
                    <a:pt x="59690" y="39874692"/>
                  </a:lnTo>
                  <a:lnTo>
                    <a:pt x="59690" y="59690"/>
                  </a:lnTo>
                  <a:lnTo>
                    <a:pt x="35083961" y="59690"/>
                  </a:lnTo>
                  <a:lnTo>
                    <a:pt x="35083961" y="39874692"/>
                  </a:lnTo>
                  <a:close/>
                </a:path>
              </a:pathLst>
            </a:custGeom>
            <a:solidFill>
              <a:srgbClr val="6C49B7"/>
            </a:solidFill>
          </p:spPr>
        </p:sp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2060223" y="3078666"/>
            <a:ext cx="470984" cy="470984"/>
          </a:xfrm>
          <a:prstGeom prst="rect">
            <a:avLst/>
          </a:prstGeom>
        </p:spPr>
      </p:pic>
      <p:sp>
        <p:nvSpPr>
          <p:cNvPr id="38" name="TextBox 38"/>
          <p:cNvSpPr txBox="1"/>
          <p:nvPr/>
        </p:nvSpPr>
        <p:spPr>
          <a:xfrm>
            <a:off x="17586546" y="9737372"/>
            <a:ext cx="518725" cy="337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en-US" sz="2399" spc="24" dirty="0">
                <a:solidFill>
                  <a:srgbClr val="6C49B7"/>
                </a:solidFill>
                <a:latin typeface="Telegraf Bold Bold"/>
              </a:rPr>
              <a:t>06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490781" y="3646059"/>
            <a:ext cx="5187378" cy="1676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36028" lvl="1" indent="-168014">
              <a:lnSpc>
                <a:spcPts val="2178"/>
              </a:lnSpc>
              <a:buFont typeface="Arial"/>
              <a:buChar char="•"/>
            </a:pPr>
            <a:r>
              <a:rPr lang="ru-RU" sz="1556" dirty="0">
                <a:solidFill>
                  <a:srgbClr val="0F0E0C"/>
                </a:solidFill>
                <a:latin typeface="DM Sans"/>
              </a:rPr>
              <a:t>За 2 года собрано 4010 кг макулатуры, 570 кг пластика, 1000 кг электронных сигарет и др.</a:t>
            </a:r>
          </a:p>
          <a:p>
            <a:pPr marL="336028" lvl="1" indent="-168014">
              <a:lnSpc>
                <a:spcPts val="2178"/>
              </a:lnSpc>
              <a:buFont typeface="Arial"/>
              <a:buChar char="•"/>
            </a:pPr>
            <a:r>
              <a:rPr lang="ru-RU" sz="1556" dirty="0">
                <a:solidFill>
                  <a:srgbClr val="0F0E0C"/>
                </a:solidFill>
                <a:latin typeface="DM Sans"/>
              </a:rPr>
              <a:t>Более 20 контейнеров для вторсырья на территории университета и общежитий;</a:t>
            </a:r>
          </a:p>
          <a:p>
            <a:pPr marL="336028" lvl="1" indent="-168014">
              <a:lnSpc>
                <a:spcPts val="2178"/>
              </a:lnSpc>
              <a:buFont typeface="Arial"/>
              <a:buChar char="•"/>
            </a:pPr>
            <a:r>
              <a:rPr lang="ru-RU" sz="1556" dirty="0">
                <a:solidFill>
                  <a:srgbClr val="0F0E0C"/>
                </a:solidFill>
                <a:latin typeface="DM Sans"/>
              </a:rPr>
              <a:t>Выиграли 2 гранта на общую сумму 780 тысяч рублей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14748" y="3604169"/>
            <a:ext cx="5187378" cy="1676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36028" lvl="1" indent="-168014">
              <a:lnSpc>
                <a:spcPts val="2178"/>
              </a:lnSpc>
              <a:buFont typeface="Arial"/>
              <a:buChar char="•"/>
            </a:pPr>
            <a:r>
              <a:rPr lang="en-US" sz="1556" dirty="0" err="1">
                <a:solidFill>
                  <a:srgbClr val="0F0E0C"/>
                </a:solidFill>
                <a:latin typeface="DM Sans"/>
              </a:rPr>
              <a:t>Помогаем</a:t>
            </a:r>
            <a:r>
              <a:rPr lang="en-US" sz="1556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556" dirty="0" err="1">
                <a:solidFill>
                  <a:srgbClr val="0F0E0C"/>
                </a:solidFill>
                <a:latin typeface="DM Sans"/>
              </a:rPr>
              <a:t>приютам</a:t>
            </a:r>
            <a:r>
              <a:rPr lang="en-US" sz="1556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556" dirty="0" err="1">
                <a:solidFill>
                  <a:srgbClr val="0F0E0C"/>
                </a:solidFill>
                <a:latin typeface="DM Sans"/>
              </a:rPr>
              <a:t>животных</a:t>
            </a:r>
            <a:r>
              <a:rPr lang="en-US" sz="1556" dirty="0">
                <a:solidFill>
                  <a:srgbClr val="0F0E0C"/>
                </a:solidFill>
                <a:latin typeface="DM Sans"/>
              </a:rPr>
              <a:t>, </a:t>
            </a:r>
            <a:r>
              <a:rPr lang="en-US" sz="1556" dirty="0" err="1">
                <a:solidFill>
                  <a:srgbClr val="0F0E0C"/>
                </a:solidFill>
                <a:latin typeface="DM Sans"/>
              </a:rPr>
              <a:t>домам</a:t>
            </a:r>
            <a:r>
              <a:rPr lang="en-US" sz="1556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556" dirty="0" err="1">
                <a:solidFill>
                  <a:srgbClr val="0F0E0C"/>
                </a:solidFill>
                <a:latin typeface="DM Sans"/>
              </a:rPr>
              <a:t>престарелых</a:t>
            </a:r>
            <a:r>
              <a:rPr lang="en-US" sz="1556" dirty="0">
                <a:solidFill>
                  <a:srgbClr val="0F0E0C"/>
                </a:solidFill>
                <a:latin typeface="DM Sans"/>
              </a:rPr>
              <a:t>, </a:t>
            </a:r>
            <a:r>
              <a:rPr lang="en-US" sz="1556" dirty="0" err="1">
                <a:solidFill>
                  <a:srgbClr val="0F0E0C"/>
                </a:solidFill>
                <a:latin typeface="DM Sans"/>
              </a:rPr>
              <a:t>лицам</a:t>
            </a:r>
            <a:r>
              <a:rPr lang="en-US" sz="1556" dirty="0">
                <a:solidFill>
                  <a:srgbClr val="0F0E0C"/>
                </a:solidFill>
                <a:latin typeface="DM Sans"/>
              </a:rPr>
              <a:t> с ОВЗ.</a:t>
            </a:r>
            <a:endParaRPr lang="ru-RU" sz="1556" dirty="0">
              <a:solidFill>
                <a:srgbClr val="0F0E0C"/>
              </a:solidFill>
              <a:latin typeface="DM Sans"/>
            </a:endParaRPr>
          </a:p>
          <a:p>
            <a:pPr marL="336028" lvl="1" indent="-168014">
              <a:lnSpc>
                <a:spcPts val="2178"/>
              </a:lnSpc>
              <a:buFont typeface="Arial"/>
              <a:buChar char="•"/>
            </a:pPr>
            <a:r>
              <a:rPr lang="ru-RU" sz="1556" dirty="0">
                <a:solidFill>
                  <a:srgbClr val="0F0E0C"/>
                </a:solidFill>
                <a:latin typeface="DM Sans"/>
              </a:rPr>
              <a:t>4 обучения для волонтеров,</a:t>
            </a:r>
            <a:endParaRPr lang="en-US" sz="1556" dirty="0">
              <a:solidFill>
                <a:srgbClr val="0F0E0C"/>
              </a:solidFill>
              <a:latin typeface="DM Sans"/>
            </a:endParaRPr>
          </a:p>
          <a:p>
            <a:pPr marL="336028" lvl="1" indent="-168014">
              <a:lnSpc>
                <a:spcPts val="2178"/>
              </a:lnSpc>
              <a:buFont typeface="Arial"/>
              <a:buChar char="•"/>
            </a:pPr>
            <a:r>
              <a:rPr lang="ru-RU" sz="1556" dirty="0">
                <a:solidFill>
                  <a:srgbClr val="0F0E0C"/>
                </a:solidFill>
                <a:latin typeface="DM Sans"/>
              </a:rPr>
              <a:t>Более 150 задействованных студентов и волонтеров,</a:t>
            </a:r>
            <a:endParaRPr lang="en-US" sz="1556" dirty="0">
              <a:solidFill>
                <a:srgbClr val="0F0E0C"/>
              </a:solidFill>
              <a:latin typeface="DM Sans"/>
            </a:endParaRPr>
          </a:p>
          <a:p>
            <a:pPr marL="336028" lvl="1" indent="-168014" algn="l">
              <a:lnSpc>
                <a:spcPts val="2178"/>
              </a:lnSpc>
              <a:spcBef>
                <a:spcPct val="0"/>
              </a:spcBef>
              <a:buFont typeface="Arial"/>
              <a:buChar char="•"/>
            </a:pPr>
            <a:r>
              <a:rPr lang="ru-RU" sz="1556" dirty="0">
                <a:solidFill>
                  <a:srgbClr val="0F0E0C"/>
                </a:solidFill>
                <a:latin typeface="DM Sans"/>
              </a:rPr>
              <a:t>Собрано более 150 кг одежды для фонда «Второе дыхание»</a:t>
            </a:r>
            <a:endParaRPr lang="en-US" sz="1556" dirty="0">
              <a:solidFill>
                <a:srgbClr val="0F0E0C"/>
              </a:solidFill>
              <a:latin typeface="DM Sans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2322631" y="3026063"/>
            <a:ext cx="2943708" cy="570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56"/>
              </a:lnSpc>
              <a:spcBef>
                <a:spcPct val="0"/>
              </a:spcBef>
            </a:pPr>
            <a:r>
              <a:rPr lang="en-US" sz="1611" dirty="0" err="1">
                <a:solidFill>
                  <a:srgbClr val="6C49B7"/>
                </a:solidFill>
                <a:latin typeface="DM Sans Bold"/>
              </a:rPr>
              <a:t>Социальное</a:t>
            </a:r>
            <a:r>
              <a:rPr lang="en-US" sz="1611" dirty="0">
                <a:solidFill>
                  <a:srgbClr val="6C49B7"/>
                </a:solidFill>
                <a:latin typeface="DM Sans Bold"/>
              </a:rPr>
              <a:t> </a:t>
            </a:r>
            <a:r>
              <a:rPr lang="ru-RU" sz="1611" dirty="0">
                <a:solidFill>
                  <a:srgbClr val="6C49B7"/>
                </a:solidFill>
                <a:latin typeface="DM Sans Bold"/>
              </a:rPr>
              <a:t>направление</a:t>
            </a:r>
            <a:r>
              <a:rPr lang="en-US" sz="1611" dirty="0">
                <a:solidFill>
                  <a:srgbClr val="6C49B7"/>
                </a:solidFill>
                <a:latin typeface="DM Sans Bold"/>
              </a:rPr>
              <a:t>: </a:t>
            </a:r>
            <a:endParaRPr lang="ru-RU" sz="1611" dirty="0">
              <a:solidFill>
                <a:srgbClr val="6C49B7"/>
              </a:solidFill>
              <a:latin typeface="DM Sans Bold"/>
            </a:endParaRPr>
          </a:p>
          <a:p>
            <a:pPr marL="0" lvl="0" indent="0" algn="ctr">
              <a:lnSpc>
                <a:spcPts val="2256"/>
              </a:lnSpc>
              <a:spcBef>
                <a:spcPct val="0"/>
              </a:spcBef>
            </a:pPr>
            <a:r>
              <a:rPr lang="en-US" sz="1611" dirty="0">
                <a:solidFill>
                  <a:srgbClr val="6C49B7"/>
                </a:solidFill>
                <a:latin typeface="DM Sans Bold"/>
              </a:rPr>
              <a:t>100 </a:t>
            </a:r>
            <a:r>
              <a:rPr lang="en-US" sz="1611" dirty="0" err="1">
                <a:solidFill>
                  <a:srgbClr val="6C49B7"/>
                </a:solidFill>
                <a:latin typeface="DM Sans Bold"/>
              </a:rPr>
              <a:t>друзей</a:t>
            </a:r>
            <a:endParaRPr lang="en-US" sz="1611" dirty="0">
              <a:solidFill>
                <a:srgbClr val="6C49B7"/>
              </a:solidFill>
              <a:latin typeface="DM Sans Bold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1314777" y="1272904"/>
            <a:ext cx="4787319" cy="1024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6C49B7"/>
                </a:solidFill>
                <a:latin typeface="DM Sans Bold"/>
              </a:rPr>
              <a:t>Проектная</a:t>
            </a:r>
            <a:r>
              <a:rPr lang="en-US" sz="3600" dirty="0">
                <a:solidFill>
                  <a:srgbClr val="6C49B7"/>
                </a:solidFill>
                <a:latin typeface="DM Sans Bold"/>
              </a:rPr>
              <a:t> </a:t>
            </a:r>
          </a:p>
          <a:p>
            <a:pPr>
              <a:lnSpc>
                <a:spcPts val="3900"/>
              </a:lnSpc>
              <a:spcBef>
                <a:spcPct val="0"/>
              </a:spcBef>
            </a:pPr>
            <a:r>
              <a:rPr lang="ru-RU" sz="3600" dirty="0">
                <a:solidFill>
                  <a:srgbClr val="6C49B7"/>
                </a:solidFill>
                <a:latin typeface="DM Sans Bold"/>
              </a:rPr>
              <a:t>деятельность</a:t>
            </a:r>
            <a:endParaRPr lang="en-US" sz="3600" dirty="0">
              <a:solidFill>
                <a:srgbClr val="6C49B7"/>
              </a:solidFill>
              <a:latin typeface="DM Sans Bold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1114748" y="7258976"/>
            <a:ext cx="5187378" cy="1649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8"/>
              </a:lnSpc>
            </a:pPr>
            <a:r>
              <a:rPr lang="en-US" sz="1556" dirty="0" err="1">
                <a:solidFill>
                  <a:srgbClr val="0F0E0C"/>
                </a:solidFill>
                <a:latin typeface="DM Sans"/>
              </a:rPr>
              <a:t>Партнеры</a:t>
            </a:r>
            <a:r>
              <a:rPr lang="en-US" sz="1556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556" dirty="0" err="1">
                <a:solidFill>
                  <a:srgbClr val="0F0E0C"/>
                </a:solidFill>
                <a:latin typeface="DM Sans"/>
              </a:rPr>
              <a:t>направления</a:t>
            </a:r>
            <a:r>
              <a:rPr lang="en-US" sz="1556" dirty="0">
                <a:solidFill>
                  <a:srgbClr val="0F0E0C"/>
                </a:solidFill>
                <a:latin typeface="DM Sans"/>
              </a:rPr>
              <a:t>:</a:t>
            </a:r>
          </a:p>
          <a:p>
            <a:pPr marL="336028" lvl="1" indent="-168014">
              <a:lnSpc>
                <a:spcPts val="2178"/>
              </a:lnSpc>
              <a:buFont typeface="Arial"/>
              <a:buChar char="•"/>
            </a:pPr>
            <a:r>
              <a:rPr lang="en-US" sz="1556" dirty="0" err="1">
                <a:solidFill>
                  <a:srgbClr val="0F0E0C"/>
                </a:solidFill>
                <a:latin typeface="DM Sans"/>
              </a:rPr>
              <a:t>Социальный</a:t>
            </a:r>
            <a:r>
              <a:rPr lang="en-US" sz="1556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556" dirty="0" err="1">
                <a:solidFill>
                  <a:srgbClr val="0F0E0C"/>
                </a:solidFill>
                <a:latin typeface="DM Sans"/>
              </a:rPr>
              <a:t>гериатрический</a:t>
            </a:r>
            <a:r>
              <a:rPr lang="en-US" sz="1556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556" dirty="0" err="1">
                <a:solidFill>
                  <a:srgbClr val="0F0E0C"/>
                </a:solidFill>
                <a:latin typeface="DM Sans"/>
              </a:rPr>
              <a:t>центр</a:t>
            </a:r>
            <a:r>
              <a:rPr lang="en-US" sz="1556" dirty="0">
                <a:solidFill>
                  <a:srgbClr val="0F0E0C"/>
                </a:solidFill>
                <a:latin typeface="DM Sans"/>
              </a:rPr>
              <a:t> «</a:t>
            </a:r>
            <a:r>
              <a:rPr lang="en-US" sz="1556" dirty="0" err="1">
                <a:solidFill>
                  <a:srgbClr val="0F0E0C"/>
                </a:solidFill>
                <a:latin typeface="DM Sans"/>
              </a:rPr>
              <a:t>Опека</a:t>
            </a:r>
            <a:r>
              <a:rPr lang="en-US" sz="1556" dirty="0">
                <a:solidFill>
                  <a:srgbClr val="0F0E0C"/>
                </a:solidFill>
                <a:latin typeface="DM Sans"/>
              </a:rPr>
              <a:t>»;</a:t>
            </a:r>
          </a:p>
          <a:p>
            <a:pPr marL="336028" lvl="1" indent="-168014">
              <a:lnSpc>
                <a:spcPts val="2178"/>
              </a:lnSpc>
              <a:buFont typeface="Arial"/>
              <a:buChar char="•"/>
            </a:pPr>
            <a:r>
              <a:rPr lang="en-US" sz="1556" dirty="0" err="1">
                <a:solidFill>
                  <a:srgbClr val="0F0E0C"/>
                </a:solidFill>
                <a:latin typeface="DM Sans"/>
              </a:rPr>
              <a:t>Фонд</a:t>
            </a:r>
            <a:r>
              <a:rPr lang="en-US" sz="1556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556" dirty="0" err="1">
                <a:solidFill>
                  <a:srgbClr val="0F0E0C"/>
                </a:solidFill>
                <a:latin typeface="DM Sans"/>
              </a:rPr>
              <a:t>поддержки</a:t>
            </a:r>
            <a:r>
              <a:rPr lang="en-US" sz="1556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556" dirty="0" err="1">
                <a:solidFill>
                  <a:srgbClr val="0F0E0C"/>
                </a:solidFill>
                <a:latin typeface="DM Sans"/>
              </a:rPr>
              <a:t>лиц</a:t>
            </a:r>
            <a:r>
              <a:rPr lang="en-US" sz="1556" dirty="0">
                <a:solidFill>
                  <a:srgbClr val="0F0E0C"/>
                </a:solidFill>
                <a:latin typeface="DM Sans"/>
              </a:rPr>
              <a:t> с </a:t>
            </a:r>
            <a:r>
              <a:rPr lang="en-US" sz="1556" dirty="0" err="1">
                <a:solidFill>
                  <a:srgbClr val="0F0E0C"/>
                </a:solidFill>
                <a:latin typeface="DM Sans"/>
              </a:rPr>
              <a:t>нарушением</a:t>
            </a:r>
            <a:r>
              <a:rPr lang="en-US" sz="1556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556" dirty="0" err="1">
                <a:solidFill>
                  <a:srgbClr val="0F0E0C"/>
                </a:solidFill>
                <a:latin typeface="DM Sans"/>
              </a:rPr>
              <a:t>развития</a:t>
            </a:r>
            <a:r>
              <a:rPr lang="en-US" sz="1556" dirty="0">
                <a:solidFill>
                  <a:srgbClr val="0F0E0C"/>
                </a:solidFill>
                <a:latin typeface="DM Sans"/>
              </a:rPr>
              <a:t> и </a:t>
            </a:r>
            <a:r>
              <a:rPr lang="en-US" sz="1556" dirty="0" err="1">
                <a:solidFill>
                  <a:srgbClr val="0F0E0C"/>
                </a:solidFill>
                <a:latin typeface="DM Sans"/>
              </a:rPr>
              <a:t>интеллекта</a:t>
            </a:r>
            <a:r>
              <a:rPr lang="en-US" sz="1556" dirty="0">
                <a:solidFill>
                  <a:srgbClr val="0F0E0C"/>
                </a:solidFill>
                <a:latin typeface="DM Sans"/>
              </a:rPr>
              <a:t> «</a:t>
            </a:r>
            <a:r>
              <a:rPr lang="en-US" sz="1556" dirty="0" err="1">
                <a:solidFill>
                  <a:srgbClr val="0F0E0C"/>
                </a:solidFill>
                <a:latin typeface="DM Sans"/>
              </a:rPr>
              <a:t>Лучшие</a:t>
            </a:r>
            <a:r>
              <a:rPr lang="en-US" sz="1556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556" dirty="0" err="1">
                <a:solidFill>
                  <a:srgbClr val="0F0E0C"/>
                </a:solidFill>
                <a:latin typeface="DM Sans"/>
              </a:rPr>
              <a:t>друзья</a:t>
            </a:r>
            <a:r>
              <a:rPr lang="en-US" sz="1556" dirty="0">
                <a:solidFill>
                  <a:srgbClr val="0F0E0C"/>
                </a:solidFill>
                <a:latin typeface="DM Sans"/>
              </a:rPr>
              <a:t>»;</a:t>
            </a:r>
          </a:p>
          <a:p>
            <a:pPr marL="336028" lvl="1" indent="-168014">
              <a:lnSpc>
                <a:spcPts val="2178"/>
              </a:lnSpc>
              <a:buFont typeface="Arial"/>
              <a:buChar char="•"/>
            </a:pPr>
            <a:r>
              <a:rPr lang="en-US" sz="1556" dirty="0" err="1">
                <a:solidFill>
                  <a:srgbClr val="0F0E0C"/>
                </a:solidFill>
                <a:latin typeface="DM Sans"/>
              </a:rPr>
              <a:t>Благотворительный</a:t>
            </a:r>
            <a:r>
              <a:rPr lang="en-US" sz="1556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556" dirty="0" err="1">
                <a:solidFill>
                  <a:srgbClr val="0F0E0C"/>
                </a:solidFill>
                <a:latin typeface="DM Sans"/>
              </a:rPr>
              <a:t>проект</a:t>
            </a:r>
            <a:r>
              <a:rPr lang="en-US" sz="1556" dirty="0">
                <a:solidFill>
                  <a:srgbClr val="0F0E0C"/>
                </a:solidFill>
                <a:latin typeface="DM Sans"/>
              </a:rPr>
              <a:t> «</a:t>
            </a:r>
            <a:r>
              <a:rPr lang="en-US" sz="1556" dirty="0" err="1">
                <a:solidFill>
                  <a:srgbClr val="0F0E0C"/>
                </a:solidFill>
                <a:latin typeface="DM Sans"/>
              </a:rPr>
              <a:t>Дари</a:t>
            </a:r>
            <a:r>
              <a:rPr lang="en-US" sz="1556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556" dirty="0" err="1">
                <a:solidFill>
                  <a:srgbClr val="0F0E0C"/>
                </a:solidFill>
                <a:latin typeface="DM Sans"/>
              </a:rPr>
              <a:t>Еду</a:t>
            </a:r>
            <a:r>
              <a:rPr lang="en-US" sz="1556" dirty="0">
                <a:solidFill>
                  <a:srgbClr val="0F0E0C"/>
                </a:solidFill>
                <a:latin typeface="DM Sans"/>
              </a:rPr>
              <a:t>»;</a:t>
            </a:r>
          </a:p>
          <a:p>
            <a:pPr marL="336028" lvl="1" indent="-168014">
              <a:lnSpc>
                <a:spcPts val="2178"/>
              </a:lnSpc>
              <a:spcBef>
                <a:spcPct val="0"/>
              </a:spcBef>
              <a:buFont typeface="Arial"/>
              <a:buChar char="•"/>
            </a:pPr>
            <a:r>
              <a:rPr lang="en-US" sz="1556" dirty="0" err="1">
                <a:solidFill>
                  <a:srgbClr val="0F0E0C"/>
                </a:solidFill>
                <a:latin typeface="DM Sans"/>
              </a:rPr>
              <a:t>Приют</a:t>
            </a:r>
            <a:r>
              <a:rPr lang="en-US" sz="1556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556" dirty="0" err="1">
                <a:solidFill>
                  <a:srgbClr val="0F0E0C"/>
                </a:solidFill>
                <a:latin typeface="DM Sans"/>
              </a:rPr>
              <a:t>для</a:t>
            </a:r>
            <a:r>
              <a:rPr lang="en-US" sz="1556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556" dirty="0" err="1">
                <a:solidFill>
                  <a:srgbClr val="0F0E0C"/>
                </a:solidFill>
                <a:latin typeface="DM Sans"/>
              </a:rPr>
              <a:t>собак</a:t>
            </a:r>
            <a:r>
              <a:rPr lang="en-US" sz="1556" dirty="0">
                <a:solidFill>
                  <a:srgbClr val="0F0E0C"/>
                </a:solidFill>
                <a:latin typeface="DM Sans"/>
              </a:rPr>
              <a:t> «</a:t>
            </a:r>
            <a:r>
              <a:rPr lang="en-US" sz="1556" dirty="0" err="1">
                <a:solidFill>
                  <a:srgbClr val="0F0E0C"/>
                </a:solidFill>
                <a:latin typeface="DM Sans"/>
              </a:rPr>
              <a:t>Бескудниково</a:t>
            </a:r>
            <a:r>
              <a:rPr lang="en-US" sz="1556" dirty="0">
                <a:solidFill>
                  <a:srgbClr val="0F0E0C"/>
                </a:solidFill>
                <a:latin typeface="DM Sans"/>
              </a:rPr>
              <a:t>» и </a:t>
            </a:r>
            <a:r>
              <a:rPr lang="en-US" sz="1556" dirty="0" err="1">
                <a:solidFill>
                  <a:srgbClr val="0F0E0C"/>
                </a:solidFill>
                <a:latin typeface="DM Sans"/>
              </a:rPr>
              <a:t>другие</a:t>
            </a:r>
            <a:r>
              <a:rPr lang="en-US" sz="1556" dirty="0">
                <a:solidFill>
                  <a:srgbClr val="0F0E0C"/>
                </a:solidFill>
                <a:latin typeface="DM Sans"/>
              </a:rPr>
              <a:t>. 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7471340" y="3026063"/>
            <a:ext cx="3345320" cy="570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56"/>
              </a:lnSpc>
              <a:spcBef>
                <a:spcPct val="0"/>
              </a:spcBef>
            </a:pPr>
            <a:r>
              <a:rPr lang="en-US" sz="1611" dirty="0" err="1">
                <a:solidFill>
                  <a:srgbClr val="6C49B7"/>
                </a:solidFill>
                <a:latin typeface="DM Sans Bold"/>
              </a:rPr>
              <a:t>Экологическое</a:t>
            </a:r>
            <a:r>
              <a:rPr lang="en-US" sz="1611" dirty="0">
                <a:solidFill>
                  <a:srgbClr val="6C49B7"/>
                </a:solidFill>
                <a:latin typeface="DM Sans Bold"/>
              </a:rPr>
              <a:t> </a:t>
            </a:r>
            <a:r>
              <a:rPr lang="ru-RU" sz="1611" dirty="0">
                <a:solidFill>
                  <a:srgbClr val="6C49B7"/>
                </a:solidFill>
                <a:latin typeface="DM Sans Bold"/>
              </a:rPr>
              <a:t>направление</a:t>
            </a:r>
            <a:r>
              <a:rPr lang="en-US" sz="1611" dirty="0">
                <a:solidFill>
                  <a:srgbClr val="6C49B7"/>
                </a:solidFill>
                <a:latin typeface="DM Sans Bold"/>
              </a:rPr>
              <a:t>: </a:t>
            </a:r>
            <a:r>
              <a:rPr lang="en-US" sz="1611" dirty="0" err="1">
                <a:solidFill>
                  <a:srgbClr val="6C49B7"/>
                </a:solidFill>
                <a:latin typeface="DM Sans Bold"/>
              </a:rPr>
              <a:t>Создай</a:t>
            </a:r>
            <a:r>
              <a:rPr lang="en-US" sz="1611" dirty="0">
                <a:solidFill>
                  <a:srgbClr val="6C49B7"/>
                </a:solidFill>
                <a:latin typeface="DM Sans Bold"/>
              </a:rPr>
              <a:t> ЭКО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6637604" y="7258976"/>
            <a:ext cx="4093625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8"/>
              </a:lnSpc>
            </a:pPr>
            <a:r>
              <a:rPr lang="en-US" sz="1556" spc="15" dirty="0" err="1">
                <a:solidFill>
                  <a:srgbClr val="000000"/>
                </a:solidFill>
                <a:latin typeface="DM Sans"/>
              </a:rPr>
              <a:t>Партнеры</a:t>
            </a:r>
            <a:r>
              <a:rPr lang="en-US" sz="1556" spc="15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556" spc="15" dirty="0" err="1">
                <a:solidFill>
                  <a:srgbClr val="000000"/>
                </a:solidFill>
                <a:latin typeface="DM Sans"/>
              </a:rPr>
              <a:t>направления</a:t>
            </a:r>
            <a:r>
              <a:rPr lang="en-US" sz="1556" spc="15" dirty="0">
                <a:solidFill>
                  <a:srgbClr val="000000"/>
                </a:solidFill>
                <a:latin typeface="DM Sans"/>
              </a:rPr>
              <a:t>:</a:t>
            </a:r>
          </a:p>
          <a:p>
            <a:pPr marL="336028" lvl="1" indent="-168014">
              <a:lnSpc>
                <a:spcPts val="2178"/>
              </a:lnSpc>
              <a:spcBef>
                <a:spcPct val="0"/>
              </a:spcBef>
              <a:buFont typeface="Arial"/>
              <a:buChar char="•"/>
            </a:pPr>
            <a:r>
              <a:rPr lang="en-US" sz="1556" spc="15" dirty="0" err="1">
                <a:solidFill>
                  <a:srgbClr val="000000"/>
                </a:solidFill>
                <a:latin typeface="DM Sans"/>
              </a:rPr>
              <a:t>Экоцентр</a:t>
            </a:r>
            <a:r>
              <a:rPr lang="en-US" sz="1556" spc="15" dirty="0">
                <a:solidFill>
                  <a:srgbClr val="000000"/>
                </a:solidFill>
                <a:latin typeface="DM Sans"/>
              </a:rPr>
              <a:t> «</a:t>
            </a:r>
            <a:r>
              <a:rPr lang="en-US" sz="1556" spc="15" dirty="0" err="1">
                <a:solidFill>
                  <a:srgbClr val="000000"/>
                </a:solidFill>
                <a:latin typeface="DM Sans"/>
              </a:rPr>
              <a:t>Сборка</a:t>
            </a:r>
            <a:r>
              <a:rPr lang="en-US" sz="1556" spc="15" dirty="0">
                <a:solidFill>
                  <a:srgbClr val="000000"/>
                </a:solidFill>
                <a:latin typeface="DM Sans"/>
              </a:rPr>
              <a:t>»;</a:t>
            </a:r>
          </a:p>
          <a:p>
            <a:pPr marL="336028" lvl="1" indent="-168014">
              <a:lnSpc>
                <a:spcPts val="2178"/>
              </a:lnSpc>
              <a:spcBef>
                <a:spcPct val="0"/>
              </a:spcBef>
              <a:buFont typeface="Arial"/>
              <a:buChar char="•"/>
            </a:pPr>
            <a:r>
              <a:rPr lang="en-US" sz="1556" spc="15" dirty="0" err="1">
                <a:solidFill>
                  <a:srgbClr val="000000"/>
                </a:solidFill>
                <a:latin typeface="DM Sans"/>
              </a:rPr>
              <a:t>Экоцентр</a:t>
            </a:r>
            <a:r>
              <a:rPr lang="en-US" sz="1556" spc="15" dirty="0">
                <a:solidFill>
                  <a:srgbClr val="000000"/>
                </a:solidFill>
                <a:latin typeface="DM Sans"/>
              </a:rPr>
              <a:t> «</a:t>
            </a:r>
            <a:r>
              <a:rPr lang="en-US" sz="1556" spc="15" dirty="0" err="1">
                <a:solidFill>
                  <a:srgbClr val="000000"/>
                </a:solidFill>
                <a:latin typeface="DM Sans"/>
              </a:rPr>
              <a:t>Собиратор</a:t>
            </a:r>
            <a:r>
              <a:rPr lang="en-US" sz="1556" spc="15" dirty="0">
                <a:solidFill>
                  <a:srgbClr val="000000"/>
                </a:solidFill>
                <a:latin typeface="DM Sans"/>
              </a:rPr>
              <a:t>»;</a:t>
            </a:r>
          </a:p>
          <a:p>
            <a:pPr marL="336028" lvl="1" indent="-168014">
              <a:lnSpc>
                <a:spcPts val="2178"/>
              </a:lnSpc>
              <a:spcBef>
                <a:spcPct val="0"/>
              </a:spcBef>
              <a:buFont typeface="Arial"/>
              <a:buChar char="•"/>
            </a:pPr>
            <a:r>
              <a:rPr lang="en-US" sz="1556" spc="15" dirty="0">
                <a:solidFill>
                  <a:srgbClr val="000000"/>
                </a:solidFill>
                <a:latin typeface="DM Sans"/>
              </a:rPr>
              <a:t>#МосЭко;</a:t>
            </a:r>
          </a:p>
          <a:p>
            <a:pPr marL="336028" lvl="1" indent="-168014">
              <a:lnSpc>
                <a:spcPts val="2178"/>
              </a:lnSpc>
              <a:spcBef>
                <a:spcPct val="0"/>
              </a:spcBef>
              <a:buFont typeface="Arial"/>
              <a:buChar char="•"/>
            </a:pPr>
            <a:r>
              <a:rPr lang="en-US" sz="1556" spc="15" dirty="0">
                <a:solidFill>
                  <a:srgbClr val="000000"/>
                </a:solidFill>
                <a:latin typeface="DM Sans"/>
              </a:rPr>
              <a:t>«</a:t>
            </a:r>
            <a:r>
              <a:rPr lang="en-US" sz="1556" spc="15" dirty="0" err="1">
                <a:solidFill>
                  <a:srgbClr val="000000"/>
                </a:solidFill>
                <a:latin typeface="DM Sans"/>
              </a:rPr>
              <a:t>ЭкоТехнологии</a:t>
            </a:r>
            <a:r>
              <a:rPr lang="en-US" sz="1556" spc="15" dirty="0">
                <a:solidFill>
                  <a:srgbClr val="000000"/>
                </a:solidFill>
                <a:latin typeface="DM Sans"/>
              </a:rPr>
              <a:t>»;</a:t>
            </a:r>
          </a:p>
          <a:p>
            <a:pPr marL="336028" lvl="1" indent="-168014">
              <a:lnSpc>
                <a:spcPts val="2178"/>
              </a:lnSpc>
              <a:spcBef>
                <a:spcPct val="0"/>
              </a:spcBef>
              <a:buFont typeface="Arial"/>
              <a:buChar char="•"/>
            </a:pPr>
            <a:r>
              <a:rPr lang="en-US" sz="1556" spc="15" dirty="0" err="1">
                <a:solidFill>
                  <a:srgbClr val="000000"/>
                </a:solidFill>
                <a:latin typeface="DM Sans"/>
              </a:rPr>
              <a:t>Ассоциация</a:t>
            </a:r>
            <a:r>
              <a:rPr lang="en-US" sz="1556" spc="15" dirty="0">
                <a:solidFill>
                  <a:srgbClr val="000000"/>
                </a:solidFill>
                <a:latin typeface="DM Sans"/>
              </a:rPr>
              <a:t> «</a:t>
            </a:r>
            <a:r>
              <a:rPr lang="en-US" sz="1556" spc="15" dirty="0" err="1">
                <a:solidFill>
                  <a:srgbClr val="000000"/>
                </a:solidFill>
                <a:latin typeface="DM Sans"/>
              </a:rPr>
              <a:t>зеленых</a:t>
            </a:r>
            <a:r>
              <a:rPr lang="en-US" sz="1556" spc="15" dirty="0">
                <a:solidFill>
                  <a:srgbClr val="000000"/>
                </a:solidFill>
                <a:latin typeface="DM Sans"/>
              </a:rPr>
              <a:t>» </a:t>
            </a:r>
            <a:r>
              <a:rPr lang="en-US" sz="1556" spc="15" dirty="0" err="1">
                <a:solidFill>
                  <a:srgbClr val="000000"/>
                </a:solidFill>
                <a:latin typeface="DM Sans"/>
              </a:rPr>
              <a:t>вузов</a:t>
            </a:r>
            <a:r>
              <a:rPr lang="en-US" sz="1556" spc="15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556" spc="15" dirty="0" err="1">
                <a:solidFill>
                  <a:srgbClr val="000000"/>
                </a:solidFill>
                <a:latin typeface="DM Sans"/>
              </a:rPr>
              <a:t>России</a:t>
            </a:r>
            <a:r>
              <a:rPr lang="en-US" sz="1556" spc="15" dirty="0">
                <a:solidFill>
                  <a:srgbClr val="000000"/>
                </a:solidFill>
                <a:latin typeface="DM Sans"/>
              </a:rPr>
              <a:t>.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2060223" y="7321793"/>
            <a:ext cx="5187293" cy="160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 spc="15" dirty="0" err="1">
                <a:solidFill>
                  <a:srgbClr val="000000"/>
                </a:solidFill>
                <a:latin typeface="DM Sans"/>
              </a:rPr>
              <a:t>Партнеры</a:t>
            </a:r>
            <a:r>
              <a:rPr lang="en-US" sz="1500" spc="15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1500" spc="15" dirty="0" err="1">
                <a:solidFill>
                  <a:srgbClr val="000000"/>
                </a:solidFill>
                <a:latin typeface="DM Sans"/>
              </a:rPr>
              <a:t>направления</a:t>
            </a:r>
            <a:r>
              <a:rPr lang="en-US" sz="1500" spc="15" dirty="0">
                <a:solidFill>
                  <a:srgbClr val="000000"/>
                </a:solidFill>
                <a:latin typeface="DM Sans"/>
              </a:rPr>
              <a:t>:</a:t>
            </a:r>
          </a:p>
          <a:p>
            <a:pPr marL="323850" lvl="1" indent="-161925">
              <a:lnSpc>
                <a:spcPts val="2100"/>
              </a:lnSpc>
              <a:buFont typeface="Arial"/>
              <a:buChar char="•"/>
            </a:pPr>
            <a:r>
              <a:rPr lang="ru-RU" sz="1500" spc="15" dirty="0">
                <a:solidFill>
                  <a:srgbClr val="000000"/>
                </a:solidFill>
                <a:latin typeface="DM Sans"/>
              </a:rPr>
              <a:t>Федеральное агентство по делам молодежи (Росмолодёжь)</a:t>
            </a:r>
          </a:p>
          <a:p>
            <a:pPr marL="323850" lvl="1" indent="-161925">
              <a:lnSpc>
                <a:spcPts val="2100"/>
              </a:lnSpc>
              <a:buFont typeface="Arial"/>
              <a:buChar char="•"/>
            </a:pPr>
            <a:r>
              <a:rPr lang="ru-RU" sz="1500" spc="15" dirty="0">
                <a:solidFill>
                  <a:srgbClr val="000000"/>
                </a:solidFill>
                <a:latin typeface="DM Sans"/>
              </a:rPr>
              <a:t>Ассоциация волонтерских центров</a:t>
            </a:r>
          </a:p>
          <a:p>
            <a:pPr marL="323850" lvl="1" indent="-161925">
              <a:lnSpc>
                <a:spcPts val="2100"/>
              </a:lnSpc>
              <a:buFont typeface="Arial"/>
              <a:buChar char="•"/>
            </a:pPr>
            <a:r>
              <a:rPr lang="ru-RU" sz="1500" spc="15" dirty="0">
                <a:solidFill>
                  <a:srgbClr val="000000"/>
                </a:solidFill>
                <a:latin typeface="DM Sans"/>
              </a:rPr>
              <a:t>Общероссийский народный фронт</a:t>
            </a:r>
            <a:endParaRPr lang="en-US" sz="1500" spc="15" dirty="0">
              <a:solidFill>
                <a:srgbClr val="000000"/>
              </a:solidFill>
              <a:latin typeface="DM Sans"/>
            </a:endParaRPr>
          </a:p>
          <a:p>
            <a:pPr marL="323850" lvl="1" indent="-161925">
              <a:lnSpc>
                <a:spcPts val="2100"/>
              </a:lnSpc>
              <a:buFont typeface="Arial"/>
              <a:buChar char="•"/>
            </a:pPr>
            <a:r>
              <a:rPr lang="ru-RU" sz="1500" spc="15" dirty="0">
                <a:solidFill>
                  <a:srgbClr val="000000"/>
                </a:solidFill>
                <a:latin typeface="DM Sans"/>
              </a:rPr>
              <a:t>Акция «Москва помогает» (ГБУ </a:t>
            </a:r>
            <a:r>
              <a:rPr lang="ru-RU" sz="1500" spc="15" dirty="0" err="1">
                <a:solidFill>
                  <a:srgbClr val="000000"/>
                </a:solidFill>
                <a:latin typeface="DM Sans"/>
              </a:rPr>
              <a:t>Мосволонтёр</a:t>
            </a:r>
            <a:r>
              <a:rPr lang="ru-RU" sz="1500" spc="15" dirty="0">
                <a:solidFill>
                  <a:srgbClr val="000000"/>
                </a:solidFill>
                <a:latin typeface="DM Sans"/>
              </a:rPr>
              <a:t>)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2441135" y="3041062"/>
            <a:ext cx="4611239" cy="5480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74"/>
              </a:lnSpc>
            </a:pPr>
            <a:r>
              <a:rPr lang="ru-RU" sz="1553" dirty="0">
                <a:solidFill>
                  <a:srgbClr val="6C49B7"/>
                </a:solidFill>
                <a:latin typeface="DM Sans Bold"/>
              </a:rPr>
              <a:t>Региональный штаб акции взаимопомощи #</a:t>
            </a:r>
            <a:r>
              <a:rPr lang="ru-RU" sz="1553" dirty="0" err="1">
                <a:solidFill>
                  <a:srgbClr val="6C49B7"/>
                </a:solidFill>
                <a:latin typeface="DM Sans Bold"/>
              </a:rPr>
              <a:t>МыВместе</a:t>
            </a:r>
            <a:r>
              <a:rPr lang="ru-RU" sz="1553" dirty="0">
                <a:solidFill>
                  <a:srgbClr val="6C49B7"/>
                </a:solidFill>
                <a:latin typeface="DM Sans Bold"/>
              </a:rPr>
              <a:t>  </a:t>
            </a:r>
            <a:endParaRPr lang="en-US" sz="1553" dirty="0">
              <a:solidFill>
                <a:srgbClr val="6C49B7"/>
              </a:solidFill>
              <a:latin typeface="DM Sans Bold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1028700" y="266700"/>
            <a:ext cx="11412435" cy="422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86"/>
              </a:lnSpc>
              <a:spcBef>
                <a:spcPct val="0"/>
              </a:spcBef>
            </a:pPr>
            <a:r>
              <a:rPr lang="en-US" sz="2490" spc="24" dirty="0" err="1">
                <a:solidFill>
                  <a:srgbClr val="000000"/>
                </a:solidFill>
                <a:latin typeface="DM Sans"/>
              </a:rPr>
              <a:t>Опыт</a:t>
            </a:r>
            <a:r>
              <a:rPr lang="en-US" sz="2490" spc="24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490" spc="24" dirty="0" err="1">
                <a:solidFill>
                  <a:srgbClr val="000000"/>
                </a:solidFill>
                <a:latin typeface="DM Sans"/>
              </a:rPr>
              <a:t>разработки</a:t>
            </a:r>
            <a:r>
              <a:rPr lang="en-US" sz="2490" spc="24" dirty="0">
                <a:solidFill>
                  <a:srgbClr val="000000"/>
                </a:solidFill>
                <a:latin typeface="DM Sans"/>
              </a:rPr>
              <a:t> и </a:t>
            </a:r>
            <a:r>
              <a:rPr lang="en-US" sz="2490" spc="24" dirty="0" err="1">
                <a:solidFill>
                  <a:srgbClr val="000000"/>
                </a:solidFill>
                <a:latin typeface="DM Sans"/>
              </a:rPr>
              <a:t>реализации</a:t>
            </a:r>
            <a:r>
              <a:rPr lang="en-US" sz="2490" spc="24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490" spc="24" dirty="0" err="1">
                <a:solidFill>
                  <a:srgbClr val="000000"/>
                </a:solidFill>
                <a:latin typeface="DM Sans"/>
              </a:rPr>
              <a:t>волонтерских</a:t>
            </a:r>
            <a:r>
              <a:rPr lang="en-US" sz="2490" spc="24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490" spc="24" dirty="0" err="1">
                <a:solidFill>
                  <a:srgbClr val="000000"/>
                </a:solidFill>
                <a:latin typeface="DM Sans"/>
              </a:rPr>
              <a:t>проектов</a:t>
            </a:r>
            <a:r>
              <a:rPr lang="ru-RU" sz="2490" spc="24" dirty="0">
                <a:solidFill>
                  <a:srgbClr val="000000"/>
                </a:solidFill>
                <a:latin typeface="DM Sans"/>
              </a:rPr>
              <a:t> в регионе</a:t>
            </a:r>
            <a:endParaRPr lang="en-US" sz="2490" spc="24" dirty="0">
              <a:solidFill>
                <a:srgbClr val="000000"/>
              </a:solidFill>
              <a:latin typeface="DM Sans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F66A9597-9125-F1BA-F825-5E390FADBEDC}"/>
              </a:ext>
            </a:extLst>
          </p:cNvPr>
          <p:cNvSpPr/>
          <p:nvPr/>
        </p:nvSpPr>
        <p:spPr>
          <a:xfrm>
            <a:off x="6733857" y="1098706"/>
            <a:ext cx="10318517" cy="1347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39500"/>
              </a:lnSpc>
              <a:spcBef>
                <a:spcPts val="135"/>
              </a:spcBef>
            </a:pPr>
            <a:r>
              <a:rPr lang="ru-RU" sz="2000" spc="24" dirty="0">
                <a:solidFill>
                  <a:srgbClr val="000000"/>
                </a:solidFill>
                <a:latin typeface="DM Sans"/>
              </a:rPr>
              <a:t>Проектная деятельность центра реализуется по направлениям добровольческой деятельности, а также в рамках реализации целей популяризации и развития добровольчества.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" t="145" r="97" b="139"/>
          <a:stretch/>
        </p:blipFill>
        <p:spPr>
          <a:xfrm>
            <a:off x="1040483" y="5594985"/>
            <a:ext cx="1651531" cy="1631915"/>
          </a:xfrm>
          <a:prstGeom prst="rect">
            <a:avLst/>
          </a:prstGeom>
        </p:spPr>
      </p:pic>
      <p:sp>
        <p:nvSpPr>
          <p:cNvPr id="15" name="TextBox 37">
            <a:extLst>
              <a:ext uri="{FF2B5EF4-FFF2-40B4-BE49-F238E27FC236}">
                <a16:creationId xmlns:a16="http://schemas.microsoft.com/office/drawing/2014/main" id="{BB0BE5CD-7A3B-7F70-904D-7B9626422E8E}"/>
              </a:ext>
            </a:extLst>
          </p:cNvPr>
          <p:cNvSpPr txBox="1"/>
          <p:nvPr/>
        </p:nvSpPr>
        <p:spPr>
          <a:xfrm>
            <a:off x="1075673" y="9587524"/>
            <a:ext cx="16494308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Всероссийский конкурс на выбор сертифицированных центров привлечения и отбора </a:t>
            </a:r>
          </a:p>
          <a:p>
            <a:pPr>
              <a:spcBef>
                <a:spcPct val="0"/>
              </a:spcBef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кандидатов в волонтеры Всемирных Игр Дружбы 2024 года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"/>
            </a:endParaRPr>
          </a:p>
        </p:txBody>
      </p:sp>
      <p:sp>
        <p:nvSpPr>
          <p:cNvPr id="44" name="TextBox 39">
            <a:extLst>
              <a:ext uri="{FF2B5EF4-FFF2-40B4-BE49-F238E27FC236}">
                <a16:creationId xmlns:a16="http://schemas.microsoft.com/office/drawing/2014/main" id="{E120259C-156E-4270-961A-5BA697F9232C}"/>
              </a:ext>
            </a:extLst>
          </p:cNvPr>
          <p:cNvSpPr txBox="1"/>
          <p:nvPr/>
        </p:nvSpPr>
        <p:spPr>
          <a:xfrm>
            <a:off x="12003459" y="3670031"/>
            <a:ext cx="5187378" cy="1679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36028" lvl="1" indent="-168014">
              <a:lnSpc>
                <a:spcPts val="2178"/>
              </a:lnSpc>
              <a:buFont typeface="Arial"/>
              <a:buChar char="•"/>
            </a:pPr>
            <a:r>
              <a:rPr lang="ru-RU" sz="1556" dirty="0">
                <a:solidFill>
                  <a:srgbClr val="0F0E0C"/>
                </a:solidFill>
                <a:latin typeface="DM Sans"/>
              </a:rPr>
              <a:t>Собрали более 880 кг гуманитарной помощи за 2022-2023 гг.</a:t>
            </a:r>
          </a:p>
          <a:p>
            <a:pPr marL="336028" lvl="1" indent="-168014">
              <a:lnSpc>
                <a:spcPts val="2178"/>
              </a:lnSpc>
              <a:buFont typeface="Arial"/>
              <a:buChar char="•"/>
            </a:pPr>
            <a:r>
              <a:rPr lang="ru-RU" sz="1556" dirty="0">
                <a:solidFill>
                  <a:srgbClr val="0F0E0C"/>
                </a:solidFill>
                <a:latin typeface="DM Sans"/>
              </a:rPr>
              <a:t>Привлекли к участию более 900 волонтеров: 623 – старше 18 лет и 296 в возрасте 14-17 лет </a:t>
            </a:r>
          </a:p>
          <a:p>
            <a:pPr marL="336028" lvl="1" indent="-168014">
              <a:lnSpc>
                <a:spcPts val="2178"/>
              </a:lnSpc>
              <a:buFont typeface="Arial"/>
              <a:buChar char="•"/>
            </a:pPr>
            <a:r>
              <a:rPr lang="ru-RU" sz="1556" dirty="0">
                <a:solidFill>
                  <a:srgbClr val="0F0E0C"/>
                </a:solidFill>
                <a:latin typeface="DM Sans"/>
              </a:rPr>
              <a:t>Обработано 487 заявок о помощи</a:t>
            </a:r>
          </a:p>
          <a:p>
            <a:pPr marL="336028" lvl="1" indent="-168014">
              <a:lnSpc>
                <a:spcPts val="2178"/>
              </a:lnSpc>
              <a:buFont typeface="Arial"/>
              <a:buChar char="•"/>
            </a:pPr>
            <a:endParaRPr lang="en-US" sz="1556" dirty="0">
              <a:solidFill>
                <a:srgbClr val="0F0E0C"/>
              </a:solidFill>
              <a:latin typeface="DM Sans"/>
            </a:endParaRPr>
          </a:p>
        </p:txBody>
      </p:sp>
      <p:pic>
        <p:nvPicPr>
          <p:cNvPr id="1030" name="Picture 6" descr="https://sun9-52.userapi.com/impg/rLARI-WBjCm2Ek5JYWdOhtF1bGtBl_v7J9zCew/o6DXWfRhFPg.jpg?size=983x658&amp;quality=95&amp;sign=da948d0a91d6f49b1714dc82f98262a1&amp;type=album">
            <a:extLst>
              <a:ext uri="{FF2B5EF4-FFF2-40B4-BE49-F238E27FC236}">
                <a16:creationId xmlns:a16="http://schemas.microsoft.com/office/drawing/2014/main" id="{3E56B5FF-3B89-4D8B-9EA9-5D7E6321CF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" r="244" b="125"/>
          <a:stretch/>
        </p:blipFill>
        <p:spPr bwMode="auto">
          <a:xfrm>
            <a:off x="12041442" y="5595672"/>
            <a:ext cx="1683219" cy="168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39.userapi.com/impg/v-8NXk7KYrD3ZhkcaEXUqMvK91yyAK_Wu-URWQ/HkJOGbZGqek.jpg?size=1170x852&amp;quality=95&amp;sign=197b275b34e8672bacd20c8f33a11f43&amp;type=album">
            <a:extLst>
              <a:ext uri="{FF2B5EF4-FFF2-40B4-BE49-F238E27FC236}">
                <a16:creationId xmlns:a16="http://schemas.microsoft.com/office/drawing/2014/main" id="{5729D915-33C1-4CBA-B00D-F06BA82278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t="127" r="66" b="75"/>
          <a:stretch/>
        </p:blipFill>
        <p:spPr bwMode="auto">
          <a:xfrm>
            <a:off x="15564297" y="5595672"/>
            <a:ext cx="1683219" cy="168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un9-43.userapi.com/impg/ZZxWa5F41bYVYB28i_zwZnnkWLFdRRIUQ0ye0A/Kd-i6iz-Fq8.jpg?size=1920x1244&amp;quality=95&amp;sign=b0513b19f85ed2ae47ea356e9f55eae2&amp;type=album">
            <a:extLst>
              <a:ext uri="{FF2B5EF4-FFF2-40B4-BE49-F238E27FC236}">
                <a16:creationId xmlns:a16="http://schemas.microsoft.com/office/drawing/2014/main" id="{88E2C14B-9EF1-4EF8-8570-47277E64D4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5" r="153" b="35"/>
          <a:stretch/>
        </p:blipFill>
        <p:spPr bwMode="auto">
          <a:xfrm>
            <a:off x="13796310" y="5595370"/>
            <a:ext cx="1683822" cy="168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699" y="849626"/>
            <a:ext cx="5359473" cy="1904432"/>
            <a:chOff x="0" y="0"/>
            <a:chExt cx="29026144" cy="1259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026145" cy="12593034"/>
            </a:xfrm>
            <a:custGeom>
              <a:avLst/>
              <a:gdLst/>
              <a:ahLst/>
              <a:cxnLst/>
              <a:rect l="l" t="t" r="r" b="b"/>
              <a:pathLst>
                <a:path w="29026145" h="12593034">
                  <a:moveTo>
                    <a:pt x="0" y="0"/>
                  </a:moveTo>
                  <a:lnTo>
                    <a:pt x="0" y="12593034"/>
                  </a:lnTo>
                  <a:lnTo>
                    <a:pt x="29026145" y="12593034"/>
                  </a:lnTo>
                  <a:lnTo>
                    <a:pt x="29026145" y="0"/>
                  </a:lnTo>
                  <a:lnTo>
                    <a:pt x="0" y="0"/>
                  </a:lnTo>
                  <a:close/>
                  <a:moveTo>
                    <a:pt x="28965184" y="12532073"/>
                  </a:moveTo>
                  <a:lnTo>
                    <a:pt x="59690" y="12532073"/>
                  </a:lnTo>
                  <a:lnTo>
                    <a:pt x="59690" y="59690"/>
                  </a:lnTo>
                  <a:lnTo>
                    <a:pt x="28965184" y="59690"/>
                  </a:lnTo>
                  <a:lnTo>
                    <a:pt x="28965184" y="12532073"/>
                  </a:lnTo>
                  <a:close/>
                </a:path>
              </a:pathLst>
            </a:custGeom>
            <a:solidFill>
              <a:srgbClr val="6C49B7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0" y="9457618"/>
            <a:ext cx="18288000" cy="9525"/>
          </a:xfrm>
          <a:prstGeom prst="rect">
            <a:avLst/>
          </a:prstGeom>
          <a:solidFill>
            <a:srgbClr val="6C49B7"/>
          </a:solidFill>
        </p:spPr>
      </p:sp>
      <p:sp>
        <p:nvSpPr>
          <p:cNvPr id="5" name="AutoShape 5"/>
          <p:cNvSpPr/>
          <p:nvPr/>
        </p:nvSpPr>
        <p:spPr>
          <a:xfrm>
            <a:off x="896846" y="9467143"/>
            <a:ext cx="9525" cy="829382"/>
          </a:xfrm>
          <a:prstGeom prst="rect">
            <a:avLst/>
          </a:prstGeom>
          <a:solidFill>
            <a:srgbClr val="6C49B7"/>
          </a:solidFill>
        </p:spPr>
      </p:sp>
      <p:sp>
        <p:nvSpPr>
          <p:cNvPr id="6" name="AutoShape 6"/>
          <p:cNvSpPr/>
          <p:nvPr/>
        </p:nvSpPr>
        <p:spPr>
          <a:xfrm>
            <a:off x="17391154" y="9476668"/>
            <a:ext cx="9525" cy="819857"/>
          </a:xfrm>
          <a:prstGeom prst="rect">
            <a:avLst/>
          </a:prstGeom>
          <a:solidFill>
            <a:srgbClr val="6C49B7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5585" y="9551066"/>
            <a:ext cx="652011" cy="652011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028700" y="2952393"/>
            <a:ext cx="5359474" cy="6039428"/>
            <a:chOff x="0" y="0"/>
            <a:chExt cx="32978636" cy="3716261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978635" cy="37162618"/>
            </a:xfrm>
            <a:custGeom>
              <a:avLst/>
              <a:gdLst/>
              <a:ahLst/>
              <a:cxnLst/>
              <a:rect l="l" t="t" r="r" b="b"/>
              <a:pathLst>
                <a:path w="32978635" h="37162618">
                  <a:moveTo>
                    <a:pt x="0" y="0"/>
                  </a:moveTo>
                  <a:lnTo>
                    <a:pt x="0" y="37162618"/>
                  </a:lnTo>
                  <a:lnTo>
                    <a:pt x="32978635" y="37162618"/>
                  </a:lnTo>
                  <a:lnTo>
                    <a:pt x="32978635" y="0"/>
                  </a:lnTo>
                  <a:lnTo>
                    <a:pt x="0" y="0"/>
                  </a:lnTo>
                  <a:close/>
                  <a:moveTo>
                    <a:pt x="32917674" y="37101658"/>
                  </a:moveTo>
                  <a:lnTo>
                    <a:pt x="59690" y="37101658"/>
                  </a:lnTo>
                  <a:lnTo>
                    <a:pt x="59690" y="59690"/>
                  </a:lnTo>
                  <a:lnTo>
                    <a:pt x="32917674" y="59690"/>
                  </a:lnTo>
                  <a:lnTo>
                    <a:pt x="32917674" y="37101658"/>
                  </a:lnTo>
                  <a:close/>
                </a:path>
              </a:pathLst>
            </a:custGeom>
            <a:solidFill>
              <a:srgbClr val="6C49B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6489351" y="847952"/>
            <a:ext cx="10769949" cy="1904432"/>
            <a:chOff x="0" y="0"/>
            <a:chExt cx="58263846" cy="125930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8263848" cy="12593034"/>
            </a:xfrm>
            <a:custGeom>
              <a:avLst/>
              <a:gdLst/>
              <a:ahLst/>
              <a:cxnLst/>
              <a:rect l="l" t="t" r="r" b="b"/>
              <a:pathLst>
                <a:path w="58263848" h="12593034">
                  <a:moveTo>
                    <a:pt x="0" y="0"/>
                  </a:moveTo>
                  <a:lnTo>
                    <a:pt x="0" y="12593034"/>
                  </a:lnTo>
                  <a:lnTo>
                    <a:pt x="58263848" y="12593034"/>
                  </a:lnTo>
                  <a:lnTo>
                    <a:pt x="58263848" y="0"/>
                  </a:lnTo>
                  <a:lnTo>
                    <a:pt x="0" y="0"/>
                  </a:lnTo>
                  <a:close/>
                  <a:moveTo>
                    <a:pt x="58202885" y="12532073"/>
                  </a:moveTo>
                  <a:lnTo>
                    <a:pt x="59690" y="12532073"/>
                  </a:lnTo>
                  <a:lnTo>
                    <a:pt x="59690" y="59690"/>
                  </a:lnTo>
                  <a:lnTo>
                    <a:pt x="58202885" y="59690"/>
                  </a:lnTo>
                  <a:lnTo>
                    <a:pt x="58202885" y="12532073"/>
                  </a:lnTo>
                  <a:close/>
                </a:path>
              </a:pathLst>
            </a:custGeom>
            <a:solidFill>
              <a:srgbClr val="6C49B7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6489351" y="2952393"/>
            <a:ext cx="5334386" cy="6039428"/>
            <a:chOff x="0" y="0"/>
            <a:chExt cx="32824261" cy="3716261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2824260" cy="37162618"/>
            </a:xfrm>
            <a:custGeom>
              <a:avLst/>
              <a:gdLst/>
              <a:ahLst/>
              <a:cxnLst/>
              <a:rect l="l" t="t" r="r" b="b"/>
              <a:pathLst>
                <a:path w="32824260" h="37162618">
                  <a:moveTo>
                    <a:pt x="0" y="0"/>
                  </a:moveTo>
                  <a:lnTo>
                    <a:pt x="0" y="37162618"/>
                  </a:lnTo>
                  <a:lnTo>
                    <a:pt x="32824260" y="37162618"/>
                  </a:lnTo>
                  <a:lnTo>
                    <a:pt x="32824260" y="0"/>
                  </a:lnTo>
                  <a:lnTo>
                    <a:pt x="0" y="0"/>
                  </a:lnTo>
                  <a:close/>
                  <a:moveTo>
                    <a:pt x="32763299" y="37101658"/>
                  </a:moveTo>
                  <a:lnTo>
                    <a:pt x="59690" y="37101658"/>
                  </a:lnTo>
                  <a:lnTo>
                    <a:pt x="59690" y="59690"/>
                  </a:lnTo>
                  <a:lnTo>
                    <a:pt x="32763299" y="59690"/>
                  </a:lnTo>
                  <a:lnTo>
                    <a:pt x="32763299" y="37101658"/>
                  </a:lnTo>
                  <a:close/>
                </a:path>
              </a:pathLst>
            </a:custGeom>
            <a:solidFill>
              <a:srgbClr val="6C49B7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11944369" y="2952393"/>
            <a:ext cx="5314931" cy="6039428"/>
            <a:chOff x="0" y="0"/>
            <a:chExt cx="35144921" cy="3993565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5144921" cy="39935652"/>
            </a:xfrm>
            <a:custGeom>
              <a:avLst/>
              <a:gdLst/>
              <a:ahLst/>
              <a:cxnLst/>
              <a:rect l="l" t="t" r="r" b="b"/>
              <a:pathLst>
                <a:path w="35144921" h="39935652">
                  <a:moveTo>
                    <a:pt x="0" y="0"/>
                  </a:moveTo>
                  <a:lnTo>
                    <a:pt x="0" y="39935652"/>
                  </a:lnTo>
                  <a:lnTo>
                    <a:pt x="35144921" y="39935652"/>
                  </a:lnTo>
                  <a:lnTo>
                    <a:pt x="35144921" y="0"/>
                  </a:lnTo>
                  <a:lnTo>
                    <a:pt x="0" y="0"/>
                  </a:lnTo>
                  <a:close/>
                  <a:moveTo>
                    <a:pt x="35083961" y="39874692"/>
                  </a:moveTo>
                  <a:lnTo>
                    <a:pt x="59690" y="39874692"/>
                  </a:lnTo>
                  <a:lnTo>
                    <a:pt x="59690" y="59690"/>
                  </a:lnTo>
                  <a:lnTo>
                    <a:pt x="35083961" y="59690"/>
                  </a:lnTo>
                  <a:lnTo>
                    <a:pt x="35083961" y="39874692"/>
                  </a:lnTo>
                  <a:close/>
                </a:path>
              </a:pathLst>
            </a:custGeom>
            <a:solidFill>
              <a:srgbClr val="6C49B7"/>
            </a:solidFill>
          </p:spPr>
        </p:sp>
      </p:grpSp>
      <p:sp>
        <p:nvSpPr>
          <p:cNvPr id="38" name="TextBox 38"/>
          <p:cNvSpPr txBox="1"/>
          <p:nvPr/>
        </p:nvSpPr>
        <p:spPr>
          <a:xfrm>
            <a:off x="17586546" y="9737372"/>
            <a:ext cx="518725" cy="312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en-US" sz="2399" spc="24" dirty="0">
                <a:solidFill>
                  <a:srgbClr val="6C49B7"/>
                </a:solidFill>
                <a:latin typeface="Telegraf Bold Bold"/>
              </a:rPr>
              <a:t>0</a:t>
            </a:r>
            <a:r>
              <a:rPr lang="ru-RU" sz="2399" spc="24" dirty="0">
                <a:solidFill>
                  <a:srgbClr val="6C49B7"/>
                </a:solidFill>
                <a:latin typeface="Telegraf Bold Bold"/>
              </a:rPr>
              <a:t>7</a:t>
            </a:r>
            <a:endParaRPr lang="en-US" sz="2399" spc="24" dirty="0">
              <a:solidFill>
                <a:srgbClr val="6C49B7"/>
              </a:solidFill>
              <a:latin typeface="Telegraf Bold Bold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6502596" y="3580555"/>
            <a:ext cx="5355092" cy="27051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3850" lvl="1" indent="-161925">
              <a:lnSpc>
                <a:spcPts val="2100"/>
              </a:lnSpc>
              <a:buFont typeface="Arial"/>
              <a:buChar char="•"/>
            </a:pPr>
            <a:r>
              <a:rPr lang="en-US" sz="1500" dirty="0" err="1">
                <a:solidFill>
                  <a:srgbClr val="0F0E0C"/>
                </a:solidFill>
                <a:latin typeface="DM Sans"/>
              </a:rPr>
              <a:t>Помогаем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 в </a:t>
            </a:r>
            <a:r>
              <a:rPr lang="en-US" sz="1500" dirty="0" err="1">
                <a:solidFill>
                  <a:srgbClr val="0F0E0C"/>
                </a:solidFill>
                <a:latin typeface="DM Sans"/>
              </a:rPr>
              <a:t>проведении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500" dirty="0" err="1">
                <a:solidFill>
                  <a:srgbClr val="0F0E0C"/>
                </a:solidFill>
                <a:latin typeface="DM Sans"/>
              </a:rPr>
              <a:t>спортивных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500" dirty="0" err="1">
                <a:solidFill>
                  <a:srgbClr val="0F0E0C"/>
                </a:solidFill>
                <a:latin typeface="DM Sans"/>
              </a:rPr>
              <a:t>событий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, </a:t>
            </a:r>
            <a:r>
              <a:rPr lang="en-US" sz="1500" dirty="0" err="1">
                <a:solidFill>
                  <a:srgbClr val="0F0E0C"/>
                </a:solidFill>
                <a:latin typeface="DM Sans"/>
              </a:rPr>
              <a:t>развиваем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 ЗОЖ в </a:t>
            </a:r>
            <a:r>
              <a:rPr lang="en-US" sz="1500" dirty="0" err="1">
                <a:solidFill>
                  <a:srgbClr val="0F0E0C"/>
                </a:solidFill>
                <a:latin typeface="DM Sans"/>
              </a:rPr>
              <a:t>университете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.</a:t>
            </a:r>
            <a:endParaRPr lang="ru-RU" sz="1500" dirty="0">
              <a:solidFill>
                <a:srgbClr val="0F0E0C"/>
              </a:solidFill>
              <a:latin typeface="DM Sans"/>
            </a:endParaRPr>
          </a:p>
          <a:p>
            <a:pPr marL="323850" lvl="1" indent="-161925">
              <a:lnSpc>
                <a:spcPts val="2100"/>
              </a:lnSpc>
              <a:buFont typeface="Arial"/>
              <a:buChar char="•"/>
            </a:pPr>
            <a:r>
              <a:rPr lang="ru-RU" sz="1500" dirty="0">
                <a:solidFill>
                  <a:srgbClr val="0F0E0C"/>
                </a:solidFill>
                <a:latin typeface="DM Sans"/>
              </a:rPr>
              <a:t>Региональный оператор «Игр Будущего» 2024</a:t>
            </a:r>
          </a:p>
          <a:p>
            <a:pPr marL="323850" lvl="1" indent="-161925">
              <a:lnSpc>
                <a:spcPts val="2100"/>
              </a:lnSpc>
              <a:buFont typeface="Arial"/>
              <a:buChar char="•"/>
            </a:pPr>
            <a:r>
              <a:rPr lang="ru-RU" sz="1500" dirty="0">
                <a:solidFill>
                  <a:srgbClr val="0F0E0C"/>
                </a:solidFill>
                <a:latin typeface="DM Sans"/>
              </a:rPr>
              <a:t>Всероссийский фестиваль адаптивной физической культуры и спорта «Стирая грани»</a:t>
            </a:r>
          </a:p>
          <a:p>
            <a:pPr marL="323850" lvl="1" indent="-161925">
              <a:lnSpc>
                <a:spcPts val="2100"/>
              </a:lnSpc>
              <a:buFont typeface="Arial"/>
              <a:buChar char="•"/>
            </a:pPr>
            <a:r>
              <a:rPr lang="ru-RU" sz="1500" dirty="0">
                <a:solidFill>
                  <a:srgbClr val="0F0E0C"/>
                </a:solidFill>
                <a:latin typeface="DM Sans"/>
              </a:rPr>
              <a:t>Межрегиональный этап Всероссийского Чемпионата по </a:t>
            </a:r>
            <a:r>
              <a:rPr lang="ru-RU" sz="1500" dirty="0" err="1">
                <a:solidFill>
                  <a:srgbClr val="0F0E0C"/>
                </a:solidFill>
                <a:latin typeface="DM Sans"/>
              </a:rPr>
              <a:t>фиджитал</a:t>
            </a:r>
            <a:r>
              <a:rPr lang="ru-RU" sz="1500" dirty="0">
                <a:solidFill>
                  <a:srgbClr val="0F0E0C"/>
                </a:solidFill>
                <a:latin typeface="DM Sans"/>
              </a:rPr>
              <a:t>-спорту</a:t>
            </a:r>
          </a:p>
          <a:p>
            <a:pPr marL="323850" lvl="1" indent="-161925">
              <a:lnSpc>
                <a:spcPts val="2100"/>
              </a:lnSpc>
              <a:buFont typeface="Arial"/>
              <a:buChar char="•"/>
            </a:pPr>
            <a:endParaRPr lang="en-US" sz="1500" dirty="0">
              <a:solidFill>
                <a:srgbClr val="0F0E0C"/>
              </a:solidFill>
              <a:latin typeface="DM Sans"/>
            </a:endParaRPr>
          </a:p>
          <a:p>
            <a:pPr marL="336028" lvl="1" indent="-168014">
              <a:lnSpc>
                <a:spcPts val="2178"/>
              </a:lnSpc>
              <a:buFont typeface="Arial"/>
              <a:buChar char="•"/>
            </a:pPr>
            <a:endParaRPr lang="ru-RU" sz="1556" dirty="0">
              <a:solidFill>
                <a:srgbClr val="0F0E0C"/>
              </a:solidFill>
              <a:latin typeface="DM Sans"/>
            </a:endParaRPr>
          </a:p>
          <a:p>
            <a:pPr marL="336028" lvl="1" indent="-168014" algn="l">
              <a:lnSpc>
                <a:spcPts val="2178"/>
              </a:lnSpc>
              <a:spcBef>
                <a:spcPct val="0"/>
              </a:spcBef>
              <a:buFont typeface="Arial"/>
              <a:buChar char="•"/>
            </a:pPr>
            <a:endParaRPr lang="en-US" sz="1556" dirty="0">
              <a:solidFill>
                <a:srgbClr val="0F0E0C"/>
              </a:solidFill>
              <a:latin typeface="DM Sans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2322631" y="3026063"/>
            <a:ext cx="2943708" cy="277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56"/>
              </a:lnSpc>
              <a:spcBef>
                <a:spcPct val="0"/>
              </a:spcBef>
            </a:pPr>
            <a:r>
              <a:rPr lang="ru-RU" sz="1611" dirty="0">
                <a:solidFill>
                  <a:srgbClr val="6C49B7"/>
                </a:solidFill>
                <a:latin typeface="DM Sans Bold"/>
              </a:rPr>
              <a:t>Событийное</a:t>
            </a:r>
            <a:r>
              <a:rPr lang="en-US" sz="1611" dirty="0">
                <a:solidFill>
                  <a:srgbClr val="6C49B7"/>
                </a:solidFill>
                <a:latin typeface="DM Sans Bold"/>
              </a:rPr>
              <a:t> </a:t>
            </a:r>
            <a:r>
              <a:rPr lang="ru-RU" sz="1611" dirty="0">
                <a:solidFill>
                  <a:srgbClr val="6C49B7"/>
                </a:solidFill>
                <a:latin typeface="DM Sans Bold"/>
              </a:rPr>
              <a:t>направление</a:t>
            </a:r>
            <a:r>
              <a:rPr lang="en-US" sz="1611" dirty="0">
                <a:solidFill>
                  <a:srgbClr val="6C49B7"/>
                </a:solidFill>
                <a:latin typeface="DM Sans Bold"/>
              </a:rPr>
              <a:t>: </a:t>
            </a:r>
            <a:endParaRPr lang="ru-RU" sz="1611" dirty="0">
              <a:solidFill>
                <a:srgbClr val="6C49B7"/>
              </a:solidFill>
              <a:latin typeface="DM Sans Bold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1114748" y="7305900"/>
            <a:ext cx="5187378" cy="1961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78"/>
              </a:lnSpc>
            </a:pPr>
            <a:r>
              <a:rPr lang="en-US" sz="1556" dirty="0" err="1">
                <a:solidFill>
                  <a:srgbClr val="0F0E0C"/>
                </a:solidFill>
                <a:latin typeface="DM Sans"/>
              </a:rPr>
              <a:t>Партнеры</a:t>
            </a:r>
            <a:r>
              <a:rPr lang="en-US" sz="1556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556" dirty="0" err="1">
                <a:solidFill>
                  <a:srgbClr val="0F0E0C"/>
                </a:solidFill>
                <a:latin typeface="DM Sans"/>
              </a:rPr>
              <a:t>направления</a:t>
            </a:r>
            <a:r>
              <a:rPr lang="en-US" sz="1556" dirty="0">
                <a:solidFill>
                  <a:srgbClr val="0F0E0C"/>
                </a:solidFill>
                <a:latin typeface="DM Sans"/>
              </a:rPr>
              <a:t>:</a:t>
            </a:r>
          </a:p>
          <a:p>
            <a:pPr marL="336028" lvl="1" indent="-168014">
              <a:lnSpc>
                <a:spcPts val="2178"/>
              </a:lnSpc>
              <a:buFont typeface="Arial"/>
              <a:buChar char="•"/>
            </a:pPr>
            <a:r>
              <a:rPr lang="en-US" sz="1556" dirty="0" err="1">
                <a:solidFill>
                  <a:srgbClr val="0F0E0C"/>
                </a:solidFill>
                <a:latin typeface="DM Sans"/>
              </a:rPr>
              <a:t>Общественная</a:t>
            </a:r>
            <a:r>
              <a:rPr lang="en-US" sz="1556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556" dirty="0" err="1">
                <a:solidFill>
                  <a:srgbClr val="0F0E0C"/>
                </a:solidFill>
                <a:latin typeface="DM Sans"/>
              </a:rPr>
              <a:t>палата</a:t>
            </a:r>
            <a:r>
              <a:rPr lang="en-US" sz="1556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556" dirty="0" err="1">
                <a:solidFill>
                  <a:srgbClr val="0F0E0C"/>
                </a:solidFill>
                <a:latin typeface="DM Sans"/>
              </a:rPr>
              <a:t>Российской</a:t>
            </a:r>
            <a:r>
              <a:rPr lang="en-US" sz="1556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556" dirty="0" err="1">
                <a:solidFill>
                  <a:srgbClr val="0F0E0C"/>
                </a:solidFill>
                <a:latin typeface="DM Sans"/>
              </a:rPr>
              <a:t>Федерации</a:t>
            </a:r>
            <a:r>
              <a:rPr lang="en-US" sz="1556" dirty="0">
                <a:solidFill>
                  <a:srgbClr val="0F0E0C"/>
                </a:solidFill>
                <a:latin typeface="DM Sans"/>
              </a:rPr>
              <a:t>; </a:t>
            </a:r>
          </a:p>
          <a:p>
            <a:pPr marL="336028" lvl="1" indent="-168014">
              <a:lnSpc>
                <a:spcPts val="2178"/>
              </a:lnSpc>
              <a:buFont typeface="Arial"/>
              <a:buChar char="•"/>
            </a:pPr>
            <a:r>
              <a:rPr lang="en-US" sz="1556" dirty="0">
                <a:solidFill>
                  <a:srgbClr val="0F0E0C"/>
                </a:solidFill>
                <a:latin typeface="DM Sans"/>
              </a:rPr>
              <a:t>ЦИК «</a:t>
            </a:r>
            <a:r>
              <a:rPr lang="en-US" sz="1556" dirty="0" err="1">
                <a:solidFill>
                  <a:srgbClr val="0F0E0C"/>
                </a:solidFill>
                <a:latin typeface="DM Sans"/>
              </a:rPr>
              <a:t>Единая</a:t>
            </a:r>
            <a:r>
              <a:rPr lang="en-US" sz="1556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556" dirty="0" err="1">
                <a:solidFill>
                  <a:srgbClr val="0F0E0C"/>
                </a:solidFill>
                <a:latin typeface="DM Sans"/>
              </a:rPr>
              <a:t>Россия</a:t>
            </a:r>
            <a:r>
              <a:rPr lang="en-US" sz="1556" dirty="0">
                <a:solidFill>
                  <a:srgbClr val="0F0E0C"/>
                </a:solidFill>
                <a:latin typeface="DM Sans"/>
              </a:rPr>
              <a:t>»;</a:t>
            </a:r>
          </a:p>
          <a:p>
            <a:pPr marL="336028" lvl="1" indent="-168014">
              <a:lnSpc>
                <a:spcPts val="2178"/>
              </a:lnSpc>
              <a:buFont typeface="Arial"/>
              <a:buChar char="•"/>
            </a:pPr>
            <a:r>
              <a:rPr lang="en-US" sz="1556" dirty="0" err="1">
                <a:solidFill>
                  <a:srgbClr val="0F0E0C"/>
                </a:solidFill>
                <a:latin typeface="DM Sans"/>
              </a:rPr>
              <a:t>Инновационный</a:t>
            </a:r>
            <a:r>
              <a:rPr lang="en-US" sz="1556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556" dirty="0" err="1">
                <a:solidFill>
                  <a:srgbClr val="0F0E0C"/>
                </a:solidFill>
                <a:latin typeface="DM Sans"/>
              </a:rPr>
              <a:t>центр</a:t>
            </a:r>
            <a:r>
              <a:rPr lang="en-US" sz="1556" dirty="0">
                <a:solidFill>
                  <a:srgbClr val="0F0E0C"/>
                </a:solidFill>
                <a:latin typeface="DM Sans"/>
              </a:rPr>
              <a:t> «</a:t>
            </a:r>
            <a:r>
              <a:rPr lang="en-US" sz="1556" dirty="0" err="1">
                <a:solidFill>
                  <a:srgbClr val="0F0E0C"/>
                </a:solidFill>
                <a:latin typeface="DM Sans"/>
              </a:rPr>
              <a:t>Сколково</a:t>
            </a:r>
            <a:r>
              <a:rPr lang="en-US" sz="1556" dirty="0">
                <a:solidFill>
                  <a:srgbClr val="0F0E0C"/>
                </a:solidFill>
                <a:latin typeface="DM Sans"/>
              </a:rPr>
              <a:t>»;</a:t>
            </a:r>
            <a:endParaRPr lang="ru-RU" sz="1556" dirty="0">
              <a:solidFill>
                <a:srgbClr val="0F0E0C"/>
              </a:solidFill>
              <a:latin typeface="DM Sans"/>
            </a:endParaRPr>
          </a:p>
          <a:p>
            <a:pPr marL="336028" lvl="1" indent="-168014">
              <a:lnSpc>
                <a:spcPts val="2178"/>
              </a:lnSpc>
              <a:buFont typeface="Arial"/>
              <a:buChar char="•"/>
            </a:pPr>
            <a:r>
              <a:rPr lang="ru-RU" sz="1556" dirty="0">
                <a:solidFill>
                  <a:srgbClr val="0F0E0C"/>
                </a:solidFill>
                <a:latin typeface="DM Sans"/>
              </a:rPr>
              <a:t>Дирекция Всемирного фестиваля молодежи;</a:t>
            </a:r>
            <a:endParaRPr lang="en-US" sz="1556" dirty="0">
              <a:solidFill>
                <a:srgbClr val="0F0E0C"/>
              </a:solidFill>
              <a:latin typeface="DM Sans"/>
            </a:endParaRPr>
          </a:p>
          <a:p>
            <a:pPr marL="336028" lvl="1" indent="-168014">
              <a:lnSpc>
                <a:spcPts val="2178"/>
              </a:lnSpc>
              <a:spcBef>
                <a:spcPct val="0"/>
              </a:spcBef>
              <a:buFont typeface="Arial"/>
              <a:buChar char="•"/>
            </a:pPr>
            <a:r>
              <a:rPr lang="ru-RU" sz="1556" dirty="0">
                <a:solidFill>
                  <a:srgbClr val="0F0E0C"/>
                </a:solidFill>
                <a:latin typeface="DM Sans"/>
              </a:rPr>
              <a:t>Дирекция спортивных и социальных проектов </a:t>
            </a:r>
            <a:r>
              <a:rPr lang="en-US" sz="1556" dirty="0">
                <a:solidFill>
                  <a:srgbClr val="0F0E0C"/>
                </a:solidFill>
                <a:latin typeface="DM Sans"/>
              </a:rPr>
              <a:t>и </a:t>
            </a:r>
            <a:r>
              <a:rPr lang="en-US" sz="1556" dirty="0" err="1">
                <a:solidFill>
                  <a:srgbClr val="0F0E0C"/>
                </a:solidFill>
                <a:latin typeface="DM Sans"/>
              </a:rPr>
              <a:t>др</a:t>
            </a:r>
            <a:r>
              <a:rPr lang="en-US" sz="1556" dirty="0">
                <a:solidFill>
                  <a:srgbClr val="0F0E0C"/>
                </a:solidFill>
                <a:latin typeface="DM Sans"/>
              </a:rPr>
              <a:t>.</a:t>
            </a:r>
          </a:p>
          <a:p>
            <a:pPr>
              <a:lnSpc>
                <a:spcPts val="2178"/>
              </a:lnSpc>
            </a:pPr>
            <a:endParaRPr lang="en-US" sz="1556" dirty="0">
              <a:solidFill>
                <a:srgbClr val="0F0E0C"/>
              </a:solidFill>
              <a:latin typeface="DM Sans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7471340" y="3026063"/>
            <a:ext cx="3345320" cy="278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56"/>
              </a:lnSpc>
              <a:spcBef>
                <a:spcPct val="0"/>
              </a:spcBef>
            </a:pPr>
            <a:r>
              <a:rPr lang="en-US" sz="1600" dirty="0" err="1">
                <a:solidFill>
                  <a:srgbClr val="6C49B7"/>
                </a:solidFill>
                <a:latin typeface="DM Sans Bold"/>
              </a:rPr>
              <a:t>Спортивное</a:t>
            </a:r>
            <a:r>
              <a:rPr lang="en-US" sz="1611" dirty="0">
                <a:solidFill>
                  <a:srgbClr val="6C49B7"/>
                </a:solidFill>
                <a:latin typeface="DM Sans Bold"/>
              </a:rPr>
              <a:t> </a:t>
            </a:r>
            <a:r>
              <a:rPr lang="ru-RU" sz="1611" dirty="0">
                <a:solidFill>
                  <a:srgbClr val="6C49B7"/>
                </a:solidFill>
                <a:latin typeface="DM Sans Bold"/>
              </a:rPr>
              <a:t>направление</a:t>
            </a:r>
            <a:endParaRPr lang="en-US" sz="1611" dirty="0">
              <a:solidFill>
                <a:srgbClr val="6C49B7"/>
              </a:solidFill>
              <a:latin typeface="DM Sans Bold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1044290" y="252400"/>
            <a:ext cx="11396845" cy="422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86"/>
              </a:lnSpc>
              <a:spcBef>
                <a:spcPct val="0"/>
              </a:spcBef>
            </a:pPr>
            <a:r>
              <a:rPr lang="en-US" sz="2490" spc="24" dirty="0" err="1">
                <a:solidFill>
                  <a:srgbClr val="000000"/>
                </a:solidFill>
                <a:latin typeface="DM Sans"/>
              </a:rPr>
              <a:t>Опыт</a:t>
            </a:r>
            <a:r>
              <a:rPr lang="en-US" sz="2490" spc="24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490" spc="24" dirty="0" err="1">
                <a:solidFill>
                  <a:srgbClr val="000000"/>
                </a:solidFill>
                <a:latin typeface="DM Sans"/>
              </a:rPr>
              <a:t>разработки</a:t>
            </a:r>
            <a:r>
              <a:rPr lang="en-US" sz="2490" spc="24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490" spc="24" dirty="0" err="1">
                <a:solidFill>
                  <a:srgbClr val="000000"/>
                </a:solidFill>
                <a:latin typeface="DM Sans"/>
              </a:rPr>
              <a:t>и</a:t>
            </a:r>
            <a:r>
              <a:rPr lang="en-US" sz="2490" spc="24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490" spc="24" dirty="0" err="1">
                <a:solidFill>
                  <a:srgbClr val="000000"/>
                </a:solidFill>
                <a:latin typeface="DM Sans"/>
              </a:rPr>
              <a:t>реализации</a:t>
            </a:r>
            <a:r>
              <a:rPr lang="en-US" sz="2490" spc="24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490" spc="24" dirty="0" err="1">
                <a:solidFill>
                  <a:srgbClr val="000000"/>
                </a:solidFill>
                <a:latin typeface="DM Sans"/>
              </a:rPr>
              <a:t>волонтерских</a:t>
            </a:r>
            <a:r>
              <a:rPr lang="en-US" sz="2490" spc="24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490" spc="24" dirty="0" err="1">
                <a:solidFill>
                  <a:srgbClr val="000000"/>
                </a:solidFill>
                <a:latin typeface="DM Sans"/>
              </a:rPr>
              <a:t>проектов</a:t>
            </a:r>
            <a:r>
              <a:rPr lang="ru-RU" sz="2490" spc="24" dirty="0">
                <a:solidFill>
                  <a:srgbClr val="000000"/>
                </a:solidFill>
                <a:latin typeface="DM Sans"/>
              </a:rPr>
              <a:t> в регионе</a:t>
            </a:r>
            <a:endParaRPr lang="en-US" sz="2490" spc="24" dirty="0">
              <a:solidFill>
                <a:srgbClr val="000000"/>
              </a:solidFill>
              <a:latin typeface="DM Sans"/>
            </a:endParaRPr>
          </a:p>
        </p:txBody>
      </p:sp>
      <p:pic>
        <p:nvPicPr>
          <p:cNvPr id="13" name="Picture 19">
            <a:extLst>
              <a:ext uri="{FF2B5EF4-FFF2-40B4-BE49-F238E27FC236}">
                <a16:creationId xmlns:a16="http://schemas.microsoft.com/office/drawing/2014/main" id="{4B6E0A70-45F3-18F1-6F05-D86AC91A500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082" b="6062"/>
          <a:stretch>
            <a:fillRect/>
          </a:stretch>
        </p:blipFill>
        <p:spPr>
          <a:xfrm>
            <a:off x="1384881" y="3066398"/>
            <a:ext cx="463185" cy="463287"/>
          </a:xfrm>
          <a:prstGeom prst="rect">
            <a:avLst/>
          </a:prstGeom>
        </p:spPr>
      </p:pic>
      <p:sp>
        <p:nvSpPr>
          <p:cNvPr id="14" name="TextBox 37">
            <a:extLst>
              <a:ext uri="{FF2B5EF4-FFF2-40B4-BE49-F238E27FC236}">
                <a16:creationId xmlns:a16="http://schemas.microsoft.com/office/drawing/2014/main" id="{4B99D8BC-E2A1-C73D-5A39-88805431897B}"/>
              </a:ext>
            </a:extLst>
          </p:cNvPr>
          <p:cNvSpPr txBox="1"/>
          <p:nvPr/>
        </p:nvSpPr>
        <p:spPr>
          <a:xfrm>
            <a:off x="1126711" y="3560315"/>
            <a:ext cx="5217062" cy="1870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3850" lvl="1" indent="-161925">
              <a:lnSpc>
                <a:spcPts val="2100"/>
              </a:lnSpc>
              <a:buFont typeface="Arial"/>
              <a:buChar char="•"/>
            </a:pPr>
            <a:r>
              <a:rPr lang="en-US" sz="1500" dirty="0" err="1">
                <a:solidFill>
                  <a:srgbClr val="0F0E0C"/>
                </a:solidFill>
                <a:latin typeface="DM Sans"/>
              </a:rPr>
              <a:t>Помогаем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500" dirty="0" err="1">
                <a:solidFill>
                  <a:srgbClr val="0F0E0C"/>
                </a:solidFill>
                <a:latin typeface="DM Sans"/>
              </a:rPr>
              <a:t>на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500" dirty="0" err="1">
                <a:solidFill>
                  <a:srgbClr val="0F0E0C"/>
                </a:solidFill>
                <a:latin typeface="DM Sans"/>
              </a:rPr>
              <a:t>университетских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, </a:t>
            </a:r>
            <a:r>
              <a:rPr lang="en-US" sz="1500" dirty="0" err="1">
                <a:solidFill>
                  <a:srgbClr val="0F0E0C"/>
                </a:solidFill>
                <a:latin typeface="DM Sans"/>
              </a:rPr>
              <a:t>городских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, </a:t>
            </a:r>
            <a:r>
              <a:rPr lang="en-US" sz="1500" dirty="0" err="1">
                <a:solidFill>
                  <a:srgbClr val="0F0E0C"/>
                </a:solidFill>
                <a:latin typeface="DM Sans"/>
              </a:rPr>
              <a:t>всероссийских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 и </a:t>
            </a:r>
            <a:r>
              <a:rPr lang="en-US" sz="1500" dirty="0" err="1">
                <a:solidFill>
                  <a:srgbClr val="0F0E0C"/>
                </a:solidFill>
                <a:latin typeface="DM Sans"/>
              </a:rPr>
              <a:t>международных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500" dirty="0" err="1">
                <a:solidFill>
                  <a:srgbClr val="0F0E0C"/>
                </a:solidFill>
                <a:latin typeface="DM Sans"/>
              </a:rPr>
              <a:t>мероприятиях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.</a:t>
            </a:r>
            <a:r>
              <a:rPr lang="en-US" sz="1500" dirty="0">
                <a:solidFill>
                  <a:srgbClr val="0F0E0C"/>
                </a:solidFill>
                <a:latin typeface="Arimo"/>
              </a:rPr>
              <a:t> </a:t>
            </a:r>
          </a:p>
          <a:p>
            <a:pPr marL="323850" lvl="1" indent="-161925">
              <a:lnSpc>
                <a:spcPts val="2100"/>
              </a:lnSpc>
              <a:buFont typeface="Arial"/>
              <a:buChar char="•"/>
            </a:pPr>
            <a:r>
              <a:rPr lang="en-US" sz="1500" dirty="0" err="1">
                <a:solidFill>
                  <a:srgbClr val="0F0E0C"/>
                </a:solidFill>
                <a:latin typeface="DM Sans"/>
              </a:rPr>
              <a:t>Отбираем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 и </a:t>
            </a:r>
            <a:r>
              <a:rPr lang="en-US" sz="1500" dirty="0" err="1">
                <a:solidFill>
                  <a:srgbClr val="0F0E0C"/>
                </a:solidFill>
                <a:latin typeface="DM Sans"/>
              </a:rPr>
              <a:t>обучаем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500" dirty="0" err="1">
                <a:solidFill>
                  <a:srgbClr val="0F0E0C"/>
                </a:solidFill>
                <a:latin typeface="DM Sans"/>
              </a:rPr>
              <a:t>волонтеров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, </a:t>
            </a:r>
            <a:r>
              <a:rPr lang="en-US" sz="1500" dirty="0" err="1">
                <a:solidFill>
                  <a:srgbClr val="0F0E0C"/>
                </a:solidFill>
                <a:latin typeface="DM Sans"/>
              </a:rPr>
              <a:t>сами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500" dirty="0" err="1">
                <a:solidFill>
                  <a:srgbClr val="0F0E0C"/>
                </a:solidFill>
                <a:latin typeface="DM Sans"/>
              </a:rPr>
              <a:t>участвуем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 в </a:t>
            </a:r>
            <a:r>
              <a:rPr lang="en-US" sz="1500" dirty="0" err="1">
                <a:solidFill>
                  <a:srgbClr val="0F0E0C"/>
                </a:solidFill>
                <a:latin typeface="DM Sans"/>
              </a:rPr>
              <a:t>событиях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. </a:t>
            </a:r>
          </a:p>
          <a:p>
            <a:pPr marL="323850" lvl="1" indent="-161925">
              <a:lnSpc>
                <a:spcPts val="2100"/>
              </a:lnSpc>
              <a:buFont typeface="Arial"/>
              <a:buChar char="•"/>
            </a:pPr>
            <a:r>
              <a:rPr lang="en-US" sz="1500" dirty="0">
                <a:solidFill>
                  <a:srgbClr val="0F0E0C"/>
                </a:solidFill>
                <a:latin typeface="DM Sans"/>
              </a:rPr>
              <a:t>&gt; </a:t>
            </a:r>
            <a:r>
              <a:rPr lang="ru-RU" sz="1500" dirty="0">
                <a:solidFill>
                  <a:srgbClr val="0F0E0C"/>
                </a:solidFill>
                <a:latin typeface="DM Sans"/>
              </a:rPr>
              <a:t>170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500" dirty="0" err="1">
                <a:solidFill>
                  <a:srgbClr val="0F0E0C"/>
                </a:solidFill>
                <a:latin typeface="DM Sans"/>
              </a:rPr>
              <a:t>мероприятий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500" dirty="0" err="1">
                <a:solidFill>
                  <a:srgbClr val="0F0E0C"/>
                </a:solidFill>
                <a:latin typeface="DM Sans"/>
              </a:rPr>
              <a:t>за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 202</a:t>
            </a:r>
            <a:r>
              <a:rPr lang="ru-RU" sz="1500" dirty="0">
                <a:solidFill>
                  <a:srgbClr val="0F0E0C"/>
                </a:solidFill>
                <a:latin typeface="DM Sans"/>
              </a:rPr>
              <a:t>2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\202</a:t>
            </a:r>
            <a:r>
              <a:rPr lang="ru-RU" sz="1500" dirty="0">
                <a:solidFill>
                  <a:srgbClr val="0F0E0C"/>
                </a:solidFill>
                <a:latin typeface="DM Sans"/>
              </a:rPr>
              <a:t>3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500" dirty="0" err="1">
                <a:solidFill>
                  <a:srgbClr val="0F0E0C"/>
                </a:solidFill>
                <a:latin typeface="DM Sans"/>
              </a:rPr>
              <a:t>учебный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500" dirty="0" err="1">
                <a:solidFill>
                  <a:srgbClr val="0F0E0C"/>
                </a:solidFill>
                <a:latin typeface="DM Sans"/>
              </a:rPr>
              <a:t>год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.</a:t>
            </a:r>
          </a:p>
          <a:p>
            <a:pPr marL="323850" lvl="1" indent="-161925" algn="l">
              <a:lnSpc>
                <a:spcPts val="2100"/>
              </a:lnSpc>
              <a:spcBef>
                <a:spcPct val="0"/>
              </a:spcBef>
              <a:buFont typeface="Arial"/>
              <a:buChar char="•"/>
            </a:pPr>
            <a:r>
              <a:rPr lang="en-US" sz="1500" dirty="0">
                <a:solidFill>
                  <a:srgbClr val="0F0E0C"/>
                </a:solidFill>
                <a:latin typeface="DM Sans"/>
              </a:rPr>
              <a:t>В </a:t>
            </a:r>
            <a:r>
              <a:rPr lang="en-US" sz="1500" dirty="0" err="1">
                <a:solidFill>
                  <a:srgbClr val="0F0E0C"/>
                </a:solidFill>
                <a:latin typeface="DM Sans"/>
              </a:rPr>
              <a:t>рамках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500" dirty="0" err="1">
                <a:solidFill>
                  <a:srgbClr val="0F0E0C"/>
                </a:solidFill>
                <a:latin typeface="DM Sans"/>
              </a:rPr>
              <a:t>него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500" dirty="0" err="1">
                <a:solidFill>
                  <a:srgbClr val="0F0E0C"/>
                </a:solidFill>
                <a:latin typeface="DM Sans"/>
              </a:rPr>
              <a:t>также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500" dirty="0" err="1">
                <a:solidFill>
                  <a:srgbClr val="0F0E0C"/>
                </a:solidFill>
                <a:latin typeface="DM Sans"/>
              </a:rPr>
              <a:t>осуществляется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500" dirty="0" err="1">
                <a:solidFill>
                  <a:srgbClr val="0F0E0C"/>
                </a:solidFill>
                <a:latin typeface="DM Sans"/>
              </a:rPr>
              <a:t>работа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500" dirty="0" err="1">
                <a:solidFill>
                  <a:srgbClr val="0F0E0C"/>
                </a:solidFill>
                <a:latin typeface="DM Sans"/>
              </a:rPr>
              <a:t>патриотического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 и </a:t>
            </a:r>
            <a:r>
              <a:rPr lang="en-US" sz="1500" dirty="0" err="1">
                <a:solidFill>
                  <a:srgbClr val="0F0E0C"/>
                </a:solidFill>
                <a:latin typeface="DM Sans"/>
              </a:rPr>
              <a:t>спортивного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500" dirty="0" err="1">
                <a:solidFill>
                  <a:srgbClr val="0F0E0C"/>
                </a:solidFill>
                <a:latin typeface="DM Sans"/>
              </a:rPr>
              <a:t>добровольчества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.</a:t>
            </a: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C56CA3BC-9B12-30A6-158F-28A9AF4C46B2}"/>
              </a:ext>
            </a:extLst>
          </p:cNvPr>
          <p:cNvGrpSpPr/>
          <p:nvPr/>
        </p:nvGrpSpPr>
        <p:grpSpPr>
          <a:xfrm>
            <a:off x="1044290" y="5607430"/>
            <a:ext cx="5299483" cy="1708864"/>
            <a:chOff x="0" y="0"/>
            <a:chExt cx="7145966" cy="2278485"/>
          </a:xfrm>
        </p:grpSpPr>
        <p:pic>
          <p:nvPicPr>
            <p:cNvPr id="16" name="Picture 14">
              <a:extLst>
                <a:ext uri="{FF2B5EF4-FFF2-40B4-BE49-F238E27FC236}">
                  <a16:creationId xmlns:a16="http://schemas.microsoft.com/office/drawing/2014/main" id="{2AB5F90C-7660-4AB8-6E1A-089D726E2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238" b="238"/>
            <a:stretch>
              <a:fillRect/>
            </a:stretch>
          </p:blipFill>
          <p:spPr>
            <a:xfrm>
              <a:off x="0" y="0"/>
              <a:ext cx="2294138" cy="2278485"/>
            </a:xfrm>
            <a:prstGeom prst="rect">
              <a:avLst/>
            </a:prstGeom>
          </p:spPr>
        </p:pic>
        <p:pic>
          <p:nvPicPr>
            <p:cNvPr id="17" name="Picture 15">
              <a:extLst>
                <a:ext uri="{FF2B5EF4-FFF2-40B4-BE49-F238E27FC236}">
                  <a16:creationId xmlns:a16="http://schemas.microsoft.com/office/drawing/2014/main" id="{EBD0C003-2C68-2303-4F26-0AF216B67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270" r="270"/>
            <a:stretch>
              <a:fillRect/>
            </a:stretch>
          </p:blipFill>
          <p:spPr>
            <a:xfrm>
              <a:off x="2425914" y="0"/>
              <a:ext cx="2294138" cy="2278485"/>
            </a:xfrm>
            <a:prstGeom prst="rect">
              <a:avLst/>
            </a:prstGeom>
          </p:spPr>
        </p:pic>
        <p:pic>
          <p:nvPicPr>
            <p:cNvPr id="32" name="Picture 16">
              <a:extLst>
                <a:ext uri="{FF2B5EF4-FFF2-40B4-BE49-F238E27FC236}">
                  <a16:creationId xmlns:a16="http://schemas.microsoft.com/office/drawing/2014/main" id="{8E8A3BAE-7E40-DA4B-AC2B-8924F5977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32" b="32"/>
            <a:stretch>
              <a:fillRect/>
            </a:stretch>
          </p:blipFill>
          <p:spPr>
            <a:xfrm>
              <a:off x="4851828" y="0"/>
              <a:ext cx="2294138" cy="2278485"/>
            </a:xfrm>
            <a:prstGeom prst="rect">
              <a:avLst/>
            </a:prstGeom>
          </p:spPr>
        </p:pic>
      </p:grpSp>
      <p:sp>
        <p:nvSpPr>
          <p:cNvPr id="33" name="TextBox 44">
            <a:extLst>
              <a:ext uri="{FF2B5EF4-FFF2-40B4-BE49-F238E27FC236}">
                <a16:creationId xmlns:a16="http://schemas.microsoft.com/office/drawing/2014/main" id="{A80BA3B3-83BF-095F-D1CE-7DC2D400E890}"/>
              </a:ext>
            </a:extLst>
          </p:cNvPr>
          <p:cNvSpPr txBox="1"/>
          <p:nvPr/>
        </p:nvSpPr>
        <p:spPr>
          <a:xfrm>
            <a:off x="6628217" y="1305579"/>
            <a:ext cx="2238561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899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6C49B7"/>
                </a:solidFill>
                <a:latin typeface="DM Sans Bold"/>
              </a:rPr>
              <a:t>Ключевые</a:t>
            </a:r>
            <a:r>
              <a:rPr lang="en-US" sz="2800" dirty="0">
                <a:solidFill>
                  <a:srgbClr val="6C49B7"/>
                </a:solidFill>
                <a:latin typeface="DM Sans Bold"/>
              </a:rPr>
              <a:t> </a:t>
            </a:r>
            <a:r>
              <a:rPr lang="en-US" sz="2800" dirty="0" err="1">
                <a:solidFill>
                  <a:srgbClr val="6C49B7"/>
                </a:solidFill>
                <a:latin typeface="DM Sans Bold"/>
              </a:rPr>
              <a:t>партнеры</a:t>
            </a:r>
            <a:endParaRPr lang="en-US" sz="2800" dirty="0">
              <a:solidFill>
                <a:srgbClr val="6C49B7"/>
              </a:solidFill>
              <a:latin typeface="DM Sans Bold"/>
            </a:endParaRPr>
          </a:p>
        </p:txBody>
      </p:sp>
      <p:pic>
        <p:nvPicPr>
          <p:cNvPr id="34" name="Picture 36">
            <a:extLst>
              <a:ext uri="{FF2B5EF4-FFF2-40B4-BE49-F238E27FC236}">
                <a16:creationId xmlns:a16="http://schemas.microsoft.com/office/drawing/2014/main" id="{CC32C261-3112-1351-4A89-A55857C79B3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437375" y="875626"/>
            <a:ext cx="1872388" cy="1872388"/>
          </a:xfrm>
          <a:prstGeom prst="rect">
            <a:avLst/>
          </a:prstGeom>
        </p:spPr>
      </p:pic>
      <p:pic>
        <p:nvPicPr>
          <p:cNvPr id="35" name="Picture 17">
            <a:extLst>
              <a:ext uri="{FF2B5EF4-FFF2-40B4-BE49-F238E27FC236}">
                <a16:creationId xmlns:a16="http://schemas.microsoft.com/office/drawing/2014/main" id="{92B01052-C65F-04E0-1D0E-4D3A3509FDC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118112" y="1186785"/>
            <a:ext cx="2356121" cy="1253653"/>
          </a:xfrm>
          <a:prstGeom prst="rect">
            <a:avLst/>
          </a:prstGeom>
        </p:spPr>
      </p:pic>
      <p:pic>
        <p:nvPicPr>
          <p:cNvPr id="36" name="Picture 13">
            <a:extLst>
              <a:ext uri="{FF2B5EF4-FFF2-40B4-BE49-F238E27FC236}">
                <a16:creationId xmlns:a16="http://schemas.microsoft.com/office/drawing/2014/main" id="{84D9CF96-E7EB-AFD4-8F9A-C04A42E4BE15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b="-191"/>
          <a:stretch>
            <a:fillRect/>
          </a:stretch>
        </p:blipFill>
        <p:spPr>
          <a:xfrm>
            <a:off x="12531207" y="1276523"/>
            <a:ext cx="3016869" cy="988262"/>
          </a:xfrm>
          <a:prstGeom prst="rect">
            <a:avLst/>
          </a:prstGeom>
        </p:spPr>
      </p:pic>
      <p:pic>
        <p:nvPicPr>
          <p:cNvPr id="37" name="Picture 16">
            <a:extLst>
              <a:ext uri="{FF2B5EF4-FFF2-40B4-BE49-F238E27FC236}">
                <a16:creationId xmlns:a16="http://schemas.microsoft.com/office/drawing/2014/main" id="{0EB78617-B773-F009-12A1-DFC31F4DCA1B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5308896" y="1141090"/>
            <a:ext cx="1897512" cy="1341459"/>
          </a:xfrm>
          <a:prstGeom prst="rect">
            <a:avLst/>
          </a:prstGeom>
        </p:spPr>
      </p:pic>
      <p:pic>
        <p:nvPicPr>
          <p:cNvPr id="44" name="Picture 21">
            <a:extLst>
              <a:ext uri="{FF2B5EF4-FFF2-40B4-BE49-F238E27FC236}">
                <a16:creationId xmlns:a16="http://schemas.microsoft.com/office/drawing/2014/main" id="{281B784A-2519-969C-0945-7A14FBDAE8DE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6769086" y="3007713"/>
            <a:ext cx="556676" cy="556676"/>
          </a:xfrm>
          <a:prstGeom prst="rect">
            <a:avLst/>
          </a:prstGeom>
        </p:spPr>
      </p:pic>
      <p:grpSp>
        <p:nvGrpSpPr>
          <p:cNvPr id="51" name="Group 26">
            <a:extLst>
              <a:ext uri="{FF2B5EF4-FFF2-40B4-BE49-F238E27FC236}">
                <a16:creationId xmlns:a16="http://schemas.microsoft.com/office/drawing/2014/main" id="{AD05C811-4036-E084-0EBD-DDD36E60719B}"/>
              </a:ext>
            </a:extLst>
          </p:cNvPr>
          <p:cNvGrpSpPr/>
          <p:nvPr/>
        </p:nvGrpSpPr>
        <p:grpSpPr>
          <a:xfrm>
            <a:off x="11990629" y="5635975"/>
            <a:ext cx="5280980" cy="1708864"/>
            <a:chOff x="0" y="0"/>
            <a:chExt cx="7130515" cy="2278485"/>
          </a:xfrm>
        </p:grpSpPr>
        <p:pic>
          <p:nvPicPr>
            <p:cNvPr id="54" name="Picture 27">
              <a:extLst>
                <a:ext uri="{FF2B5EF4-FFF2-40B4-BE49-F238E27FC236}">
                  <a16:creationId xmlns:a16="http://schemas.microsoft.com/office/drawing/2014/main" id="{5BBA54C8-F562-04C1-4288-D90DDE6EF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 l="1" r="1"/>
            <a:stretch>
              <a:fillRect/>
            </a:stretch>
          </p:blipFill>
          <p:spPr>
            <a:xfrm>
              <a:off x="0" y="0"/>
              <a:ext cx="2288988" cy="2278485"/>
            </a:xfrm>
            <a:prstGeom prst="rect">
              <a:avLst/>
            </a:prstGeom>
          </p:spPr>
        </p:pic>
        <p:pic>
          <p:nvPicPr>
            <p:cNvPr id="55" name="Picture 28">
              <a:extLst>
                <a:ext uri="{FF2B5EF4-FFF2-40B4-BE49-F238E27FC236}">
                  <a16:creationId xmlns:a16="http://schemas.microsoft.com/office/drawing/2014/main" id="{FF95FE6B-42AF-3FE5-1EE9-55686879E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rcRect l="264" r="310"/>
            <a:stretch>
              <a:fillRect/>
            </a:stretch>
          </p:blipFill>
          <p:spPr>
            <a:xfrm>
              <a:off x="2420763" y="0"/>
              <a:ext cx="2288988" cy="2278485"/>
            </a:xfrm>
            <a:prstGeom prst="rect">
              <a:avLst/>
            </a:prstGeom>
          </p:spPr>
        </p:pic>
        <p:pic>
          <p:nvPicPr>
            <p:cNvPr id="56" name="Picture 29">
              <a:extLst>
                <a:ext uri="{FF2B5EF4-FFF2-40B4-BE49-F238E27FC236}">
                  <a16:creationId xmlns:a16="http://schemas.microsoft.com/office/drawing/2014/main" id="{1D04CF85-FFE7-33C9-E99D-4C2FCF13C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215" t="303" r="31" b="64"/>
            <a:stretch>
              <a:fillRect/>
            </a:stretch>
          </p:blipFill>
          <p:spPr>
            <a:xfrm>
              <a:off x="4841527" y="0"/>
              <a:ext cx="2288988" cy="2278485"/>
            </a:xfrm>
            <a:prstGeom prst="rect">
              <a:avLst/>
            </a:prstGeom>
          </p:spPr>
        </p:pic>
      </p:grpSp>
      <p:sp>
        <p:nvSpPr>
          <p:cNvPr id="57" name="TextBox 40">
            <a:extLst>
              <a:ext uri="{FF2B5EF4-FFF2-40B4-BE49-F238E27FC236}">
                <a16:creationId xmlns:a16="http://schemas.microsoft.com/office/drawing/2014/main" id="{46E1E20A-23AB-9F5B-A497-0DA0E189FFA7}"/>
              </a:ext>
            </a:extLst>
          </p:cNvPr>
          <p:cNvSpPr txBox="1"/>
          <p:nvPr/>
        </p:nvSpPr>
        <p:spPr>
          <a:xfrm>
            <a:off x="12966715" y="3020710"/>
            <a:ext cx="3297862" cy="265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74"/>
              </a:lnSpc>
              <a:spcBef>
                <a:spcPct val="0"/>
              </a:spcBef>
            </a:pPr>
            <a:r>
              <a:rPr lang="en-US" sz="1553" dirty="0" err="1">
                <a:solidFill>
                  <a:srgbClr val="6C49B7"/>
                </a:solidFill>
                <a:latin typeface="DM Sans Bold"/>
              </a:rPr>
              <a:t>Патриотическое</a:t>
            </a:r>
            <a:r>
              <a:rPr lang="en-US" sz="1553" dirty="0">
                <a:solidFill>
                  <a:srgbClr val="6C49B7"/>
                </a:solidFill>
                <a:latin typeface="DM Sans Bold"/>
              </a:rPr>
              <a:t> </a:t>
            </a:r>
            <a:r>
              <a:rPr lang="ru-RU" sz="1553" dirty="0">
                <a:solidFill>
                  <a:srgbClr val="6C49B7"/>
                </a:solidFill>
                <a:latin typeface="DM Sans Bold"/>
              </a:rPr>
              <a:t>направление</a:t>
            </a:r>
            <a:endParaRPr lang="en-US" sz="1553" dirty="0">
              <a:solidFill>
                <a:srgbClr val="6C49B7"/>
              </a:solidFill>
              <a:latin typeface="DM Sans Bold"/>
            </a:endParaRPr>
          </a:p>
        </p:txBody>
      </p:sp>
      <p:pic>
        <p:nvPicPr>
          <p:cNvPr id="58" name="Picture 20">
            <a:extLst>
              <a:ext uri="{FF2B5EF4-FFF2-40B4-BE49-F238E27FC236}">
                <a16:creationId xmlns:a16="http://schemas.microsoft.com/office/drawing/2014/main" id="{D29E156A-EC57-A105-FF0B-7092689F5A3E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2240072" y="3026063"/>
            <a:ext cx="470984" cy="470984"/>
          </a:xfrm>
          <a:prstGeom prst="rect">
            <a:avLst/>
          </a:prstGeom>
        </p:spPr>
      </p:pic>
      <p:sp>
        <p:nvSpPr>
          <p:cNvPr id="59" name="TextBox 39">
            <a:extLst>
              <a:ext uri="{FF2B5EF4-FFF2-40B4-BE49-F238E27FC236}">
                <a16:creationId xmlns:a16="http://schemas.microsoft.com/office/drawing/2014/main" id="{0045CF6A-28B0-2A3E-91F2-34293E29C1FA}"/>
              </a:ext>
            </a:extLst>
          </p:cNvPr>
          <p:cNvSpPr txBox="1"/>
          <p:nvPr/>
        </p:nvSpPr>
        <p:spPr>
          <a:xfrm>
            <a:off x="12007473" y="3486060"/>
            <a:ext cx="4999388" cy="2139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0" lvl="1" indent="-161925">
              <a:lnSpc>
                <a:spcPts val="2100"/>
              </a:lnSpc>
              <a:buFont typeface="Arial"/>
              <a:buChar char="•"/>
            </a:pPr>
            <a:r>
              <a:rPr lang="en-US" sz="1500" dirty="0" err="1">
                <a:solidFill>
                  <a:srgbClr val="0F0E0C"/>
                </a:solidFill>
                <a:latin typeface="DM Sans"/>
              </a:rPr>
              <a:t>Воспитываем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500" dirty="0" err="1">
                <a:solidFill>
                  <a:srgbClr val="0F0E0C"/>
                </a:solidFill>
                <a:latin typeface="DM Sans"/>
              </a:rPr>
              <a:t>патриотизм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 и </a:t>
            </a:r>
            <a:r>
              <a:rPr lang="en-US" sz="1500" dirty="0" err="1">
                <a:solidFill>
                  <a:srgbClr val="0F0E0C"/>
                </a:solidFill>
                <a:latin typeface="DM Sans"/>
              </a:rPr>
              <a:t>сохраняем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500" dirty="0" err="1">
                <a:solidFill>
                  <a:srgbClr val="0F0E0C"/>
                </a:solidFill>
                <a:latin typeface="DM Sans"/>
              </a:rPr>
              <a:t>историческую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500" dirty="0" err="1">
                <a:solidFill>
                  <a:srgbClr val="0F0E0C"/>
                </a:solidFill>
                <a:latin typeface="DM Sans"/>
              </a:rPr>
              <a:t>память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500" dirty="0" err="1">
                <a:solidFill>
                  <a:srgbClr val="0F0E0C"/>
                </a:solidFill>
                <a:latin typeface="DM Sans"/>
              </a:rPr>
              <a:t>через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500" dirty="0" err="1">
                <a:solidFill>
                  <a:srgbClr val="0F0E0C"/>
                </a:solidFill>
                <a:latin typeface="DM Sans"/>
              </a:rPr>
              <a:t>акции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 и </a:t>
            </a:r>
            <a:r>
              <a:rPr lang="en-US" sz="1500" dirty="0" err="1">
                <a:solidFill>
                  <a:srgbClr val="0F0E0C"/>
                </a:solidFill>
                <a:latin typeface="DM Sans"/>
              </a:rPr>
              <a:t>участие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 в </a:t>
            </a:r>
            <a:r>
              <a:rPr lang="en-US" sz="1500" dirty="0" err="1">
                <a:solidFill>
                  <a:srgbClr val="0F0E0C"/>
                </a:solidFill>
                <a:latin typeface="DM Sans"/>
              </a:rPr>
              <a:t>важных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500" dirty="0" err="1">
                <a:solidFill>
                  <a:srgbClr val="0F0E0C"/>
                </a:solidFill>
                <a:latin typeface="DM Sans"/>
              </a:rPr>
              <a:t>для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500" dirty="0" err="1">
                <a:solidFill>
                  <a:srgbClr val="0F0E0C"/>
                </a:solidFill>
                <a:latin typeface="DM Sans"/>
              </a:rPr>
              <a:t>страны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500" dirty="0" err="1">
                <a:solidFill>
                  <a:srgbClr val="0F0E0C"/>
                </a:solidFill>
                <a:latin typeface="DM Sans"/>
              </a:rPr>
              <a:t>событиях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.</a:t>
            </a:r>
            <a:endParaRPr lang="ru-RU" sz="1500" dirty="0">
              <a:solidFill>
                <a:srgbClr val="0F0E0C"/>
              </a:solidFill>
              <a:latin typeface="DM Sans"/>
            </a:endParaRPr>
          </a:p>
          <a:p>
            <a:pPr marL="323850" lvl="1" indent="-161925">
              <a:lnSpc>
                <a:spcPts val="2100"/>
              </a:lnSpc>
              <a:buFont typeface="Arial"/>
              <a:buChar char="•"/>
            </a:pPr>
            <a:r>
              <a:rPr lang="ru-RU" sz="1500" dirty="0">
                <a:solidFill>
                  <a:srgbClr val="0F0E0C"/>
                </a:solidFill>
                <a:latin typeface="DM Sans"/>
              </a:rPr>
              <a:t>Региональный штаб акции #МЫВМЕСТЕ</a:t>
            </a:r>
          </a:p>
          <a:p>
            <a:pPr marL="323850" lvl="1" indent="-161925">
              <a:lnSpc>
                <a:spcPts val="2100"/>
              </a:lnSpc>
              <a:buFont typeface="Arial"/>
              <a:buChar char="•"/>
            </a:pPr>
            <a:r>
              <a:rPr lang="ru-RU" sz="1500" dirty="0">
                <a:solidFill>
                  <a:srgbClr val="0F0E0C"/>
                </a:solidFill>
                <a:latin typeface="DM Sans"/>
              </a:rPr>
              <a:t>Парад Победы 2023</a:t>
            </a:r>
          </a:p>
          <a:p>
            <a:pPr marL="323850" lvl="1" indent="-161925">
              <a:lnSpc>
                <a:spcPts val="2100"/>
              </a:lnSpc>
              <a:buFont typeface="Arial"/>
              <a:buChar char="•"/>
            </a:pPr>
            <a:r>
              <a:rPr lang="ru-RU" sz="1500" dirty="0">
                <a:solidFill>
                  <a:srgbClr val="0F0E0C"/>
                </a:solidFill>
                <a:latin typeface="DM Sans"/>
              </a:rPr>
              <a:t>Акция Бессмертный полк</a:t>
            </a:r>
          </a:p>
          <a:p>
            <a:pPr marL="323850" lvl="1" indent="-161925">
              <a:lnSpc>
                <a:spcPts val="2100"/>
              </a:lnSpc>
              <a:buFont typeface="Arial"/>
              <a:buChar char="•"/>
            </a:pPr>
            <a:r>
              <a:rPr lang="ru-RU" sz="1500" dirty="0">
                <a:solidFill>
                  <a:srgbClr val="0F0E0C"/>
                </a:solidFill>
                <a:latin typeface="DM Sans"/>
              </a:rPr>
              <a:t>Торжественные возложения цветов к памятникам и обелискам Москвы.</a:t>
            </a:r>
          </a:p>
        </p:txBody>
      </p:sp>
      <p:pic>
        <p:nvPicPr>
          <p:cNvPr id="66" name="Picture 18">
            <a:extLst>
              <a:ext uri="{FF2B5EF4-FFF2-40B4-BE49-F238E27FC236}">
                <a16:creationId xmlns:a16="http://schemas.microsoft.com/office/drawing/2014/main" id="{1FAAAD17-C252-EE56-066C-0822AF5A8F27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4911" r="4911"/>
          <a:stretch/>
        </p:blipFill>
        <p:spPr>
          <a:xfrm>
            <a:off x="6524396" y="5619136"/>
            <a:ext cx="1695063" cy="1695063"/>
          </a:xfrm>
          <a:prstGeom prst="flowChartProcess">
            <a:avLst/>
          </a:prstGeom>
        </p:spPr>
      </p:pic>
      <p:pic>
        <p:nvPicPr>
          <p:cNvPr id="68" name="Picture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AF22B65-0EE1-FD1E-AD77-6E80BF6ADDFD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37" t="84" r="59" b="84"/>
          <a:stretch/>
        </p:blipFill>
        <p:spPr>
          <a:xfrm>
            <a:off x="8302067" y="5603921"/>
            <a:ext cx="1724677" cy="1724677"/>
          </a:xfrm>
          <a:prstGeom prst="actionButtonBlank">
            <a:avLst/>
          </a:prstGeom>
        </p:spPr>
      </p:pic>
      <p:pic>
        <p:nvPicPr>
          <p:cNvPr id="69" name="Picture 10" descr="https://sun9-north.userapi.com/sun9-79/s/v1/ig2/ZiIv7WB9zpIJg-RyBbgNqWidGxS0O51tgVHz93eNwyyzaQBEQGY0kFloR2HFmwpk4JoKWAYyh1_AufyHgtg2kIjm.jpg?size=1280x960&amp;quality=95&amp;type=album">
            <a:extLst>
              <a:ext uri="{FF2B5EF4-FFF2-40B4-BE49-F238E27FC236}">
                <a16:creationId xmlns:a16="http://schemas.microsoft.com/office/drawing/2014/main" id="{C421C542-42F2-6D67-E72D-D0584FB87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0" t="23" r="12669" b="119"/>
          <a:stretch/>
        </p:blipFill>
        <p:spPr bwMode="auto">
          <a:xfrm>
            <a:off x="10099060" y="5635975"/>
            <a:ext cx="1724677" cy="172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2"/>
          <p:cNvSpPr txBox="1"/>
          <p:nvPr/>
        </p:nvSpPr>
        <p:spPr>
          <a:xfrm>
            <a:off x="1314777" y="1272904"/>
            <a:ext cx="4787319" cy="1024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6C49B7"/>
                </a:solidFill>
                <a:latin typeface="DM Sans Bold"/>
              </a:rPr>
              <a:t>Проектная</a:t>
            </a:r>
            <a:r>
              <a:rPr lang="en-US" sz="3600" dirty="0">
                <a:solidFill>
                  <a:srgbClr val="6C49B7"/>
                </a:solidFill>
                <a:latin typeface="DM Sans Bold"/>
              </a:rPr>
              <a:t> </a:t>
            </a:r>
          </a:p>
          <a:p>
            <a:pPr>
              <a:lnSpc>
                <a:spcPts val="3900"/>
              </a:lnSpc>
              <a:spcBef>
                <a:spcPct val="0"/>
              </a:spcBef>
            </a:pPr>
            <a:r>
              <a:rPr lang="ru-RU" sz="3600" dirty="0">
                <a:solidFill>
                  <a:srgbClr val="6C49B7"/>
                </a:solidFill>
                <a:latin typeface="DM Sans Bold"/>
              </a:rPr>
              <a:t>деятельность</a:t>
            </a:r>
            <a:endParaRPr lang="en-US" sz="3600" dirty="0">
              <a:solidFill>
                <a:srgbClr val="6C49B7"/>
              </a:solidFill>
              <a:latin typeface="DM Sans Bold"/>
            </a:endParaRPr>
          </a:p>
        </p:txBody>
      </p:sp>
      <p:sp>
        <p:nvSpPr>
          <p:cNvPr id="20" name="TextBox 37">
            <a:extLst>
              <a:ext uri="{FF2B5EF4-FFF2-40B4-BE49-F238E27FC236}">
                <a16:creationId xmlns:a16="http://schemas.microsoft.com/office/drawing/2014/main" id="{A1FD9BD8-276B-D96E-E033-99E26400FC0A}"/>
              </a:ext>
            </a:extLst>
          </p:cNvPr>
          <p:cNvSpPr txBox="1"/>
          <p:nvPr/>
        </p:nvSpPr>
        <p:spPr>
          <a:xfrm>
            <a:off x="1075673" y="9587524"/>
            <a:ext cx="16494308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Всероссийский конкурс на выбор сертифицированных центров привлечения и отбора </a:t>
            </a:r>
          </a:p>
          <a:p>
            <a:pPr>
              <a:spcBef>
                <a:spcPct val="0"/>
              </a:spcBef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кандидатов в волонтеры Всемирных Игр Дружбы 2024 года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"/>
            </a:endParaRPr>
          </a:p>
        </p:txBody>
      </p:sp>
      <p:sp>
        <p:nvSpPr>
          <p:cNvPr id="52" name="TextBox 39">
            <a:extLst>
              <a:ext uri="{FF2B5EF4-FFF2-40B4-BE49-F238E27FC236}">
                <a16:creationId xmlns:a16="http://schemas.microsoft.com/office/drawing/2014/main" id="{81CFC969-2549-4241-B09F-930603CAEE1F}"/>
              </a:ext>
            </a:extLst>
          </p:cNvPr>
          <p:cNvSpPr txBox="1"/>
          <p:nvPr/>
        </p:nvSpPr>
        <p:spPr>
          <a:xfrm>
            <a:off x="6531749" y="7357334"/>
            <a:ext cx="5355092" cy="160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61925" lvl="1">
              <a:lnSpc>
                <a:spcPts val="2100"/>
              </a:lnSpc>
            </a:pPr>
            <a:r>
              <a:rPr lang="en-US" sz="1500" dirty="0" err="1">
                <a:solidFill>
                  <a:srgbClr val="0F0E0C"/>
                </a:solidFill>
                <a:latin typeface="DM Sans"/>
              </a:rPr>
              <a:t>Партнеры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500" dirty="0" err="1">
                <a:solidFill>
                  <a:srgbClr val="0F0E0C"/>
                </a:solidFill>
                <a:latin typeface="DM Sans"/>
              </a:rPr>
              <a:t>направления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:</a:t>
            </a:r>
          </a:p>
          <a:p>
            <a:pPr marL="323850" lvl="1" indent="-161925">
              <a:lnSpc>
                <a:spcPts val="2100"/>
              </a:lnSpc>
              <a:buFont typeface="Arial"/>
              <a:buChar char="•"/>
            </a:pPr>
            <a:r>
              <a:rPr lang="en-US" sz="1500" dirty="0" err="1">
                <a:solidFill>
                  <a:srgbClr val="0F0E0C"/>
                </a:solidFill>
                <a:latin typeface="DM Sans"/>
              </a:rPr>
              <a:t>Национальная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500" dirty="0" err="1">
                <a:solidFill>
                  <a:srgbClr val="0F0E0C"/>
                </a:solidFill>
                <a:latin typeface="DM Sans"/>
              </a:rPr>
              <a:t>студенческая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500" dirty="0" err="1">
                <a:solidFill>
                  <a:srgbClr val="0F0E0C"/>
                </a:solidFill>
                <a:latin typeface="DM Sans"/>
              </a:rPr>
              <a:t>футбольная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500" dirty="0" err="1">
                <a:solidFill>
                  <a:srgbClr val="0F0E0C"/>
                </a:solidFill>
                <a:latin typeface="DM Sans"/>
              </a:rPr>
              <a:t>лига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;</a:t>
            </a:r>
          </a:p>
          <a:p>
            <a:pPr marL="323850" lvl="1" indent="-161925">
              <a:lnSpc>
                <a:spcPts val="2100"/>
              </a:lnSpc>
              <a:buFont typeface="Arial"/>
              <a:buChar char="•"/>
            </a:pPr>
            <a:r>
              <a:rPr lang="en-US" sz="1500" dirty="0" err="1">
                <a:solidFill>
                  <a:srgbClr val="0F0E0C"/>
                </a:solidFill>
                <a:latin typeface="DM Sans"/>
              </a:rPr>
              <a:t>Международный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500" dirty="0" err="1">
                <a:solidFill>
                  <a:srgbClr val="0F0E0C"/>
                </a:solidFill>
                <a:latin typeface="DM Sans"/>
              </a:rPr>
              <a:t>студенческий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500" dirty="0" err="1">
                <a:solidFill>
                  <a:srgbClr val="0F0E0C"/>
                </a:solidFill>
                <a:latin typeface="DM Sans"/>
              </a:rPr>
              <a:t>футбольный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500" dirty="0" err="1">
                <a:solidFill>
                  <a:srgbClr val="0F0E0C"/>
                </a:solidFill>
                <a:latin typeface="DM Sans"/>
              </a:rPr>
              <a:t>союз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; </a:t>
            </a:r>
          </a:p>
          <a:p>
            <a:pPr marL="323850" lvl="1" indent="-161925">
              <a:lnSpc>
                <a:spcPts val="2100"/>
              </a:lnSpc>
              <a:buFont typeface="Arial"/>
              <a:buChar char="•"/>
            </a:pPr>
            <a:r>
              <a:rPr lang="en-US" sz="1500" dirty="0" err="1">
                <a:solidFill>
                  <a:srgbClr val="0F0E0C"/>
                </a:solidFill>
                <a:latin typeface="DM Sans"/>
              </a:rPr>
              <a:t>Ассоциация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500" dirty="0" err="1">
                <a:solidFill>
                  <a:srgbClr val="0F0E0C"/>
                </a:solidFill>
                <a:latin typeface="DM Sans"/>
              </a:rPr>
              <a:t>студенческого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500" dirty="0" err="1">
                <a:solidFill>
                  <a:srgbClr val="0F0E0C"/>
                </a:solidFill>
                <a:latin typeface="DM Sans"/>
              </a:rPr>
              <a:t>баскетбола</a:t>
            </a:r>
            <a:r>
              <a:rPr lang="ru-RU" sz="1500" dirty="0">
                <a:solidFill>
                  <a:srgbClr val="0F0E0C"/>
                </a:solidFill>
                <a:latin typeface="DM Sans"/>
              </a:rPr>
              <a:t> </a:t>
            </a:r>
          </a:p>
          <a:p>
            <a:pPr marL="323850" lvl="1" indent="-161925">
              <a:lnSpc>
                <a:spcPts val="2100"/>
              </a:lnSpc>
              <a:buFont typeface="Arial"/>
              <a:buChar char="•"/>
            </a:pPr>
            <a:r>
              <a:rPr lang="ru-RU" sz="1500" dirty="0">
                <a:solidFill>
                  <a:srgbClr val="0F0E0C"/>
                </a:solidFill>
                <a:latin typeface="DM Sans"/>
              </a:rPr>
              <a:t>Дирекция социальных и спортивных проектов </a:t>
            </a:r>
          </a:p>
          <a:p>
            <a:pPr marL="323850" lvl="1" indent="-161925">
              <a:lnSpc>
                <a:spcPts val="2100"/>
              </a:lnSpc>
              <a:buFont typeface="Arial"/>
              <a:buChar char="•"/>
            </a:pPr>
            <a:r>
              <a:rPr lang="ru-RU" sz="1500" dirty="0">
                <a:solidFill>
                  <a:srgbClr val="0F0E0C"/>
                </a:solidFill>
                <a:latin typeface="DM Sans"/>
              </a:rPr>
              <a:t>Всероссийская федерация </a:t>
            </a:r>
            <a:r>
              <a:rPr lang="ru-RU" sz="1500" dirty="0" err="1">
                <a:solidFill>
                  <a:srgbClr val="0F0E0C"/>
                </a:solidFill>
                <a:latin typeface="DM Sans"/>
              </a:rPr>
              <a:t>фиджитал</a:t>
            </a:r>
            <a:r>
              <a:rPr lang="ru-RU" sz="1500" dirty="0">
                <a:solidFill>
                  <a:srgbClr val="0F0E0C"/>
                </a:solidFill>
                <a:latin typeface="DM Sans"/>
              </a:rPr>
              <a:t>-спорта и др.</a:t>
            </a:r>
            <a:endParaRPr lang="ru-RU" sz="1556" dirty="0">
              <a:solidFill>
                <a:srgbClr val="0F0E0C"/>
              </a:solidFill>
              <a:latin typeface="DM San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F538733-038E-4A84-8D71-EB2E44D4177D}"/>
              </a:ext>
            </a:extLst>
          </p:cNvPr>
          <p:cNvSpPr/>
          <p:nvPr/>
        </p:nvSpPr>
        <p:spPr>
          <a:xfrm>
            <a:off x="12007473" y="7344839"/>
            <a:ext cx="5198935" cy="142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 dirty="0" err="1">
                <a:solidFill>
                  <a:srgbClr val="0F0E0C"/>
                </a:solidFill>
                <a:latin typeface="DM Sans"/>
              </a:rPr>
              <a:t>Партнеры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500" dirty="0" err="1">
                <a:solidFill>
                  <a:srgbClr val="0F0E0C"/>
                </a:solidFill>
                <a:latin typeface="DM Sans"/>
              </a:rPr>
              <a:t>направления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:</a:t>
            </a:r>
          </a:p>
          <a:p>
            <a:pPr marL="323850" lvl="1" indent="-161925">
              <a:lnSpc>
                <a:spcPts val="2100"/>
              </a:lnSpc>
              <a:buFont typeface="Arial"/>
              <a:buChar char="•"/>
            </a:pPr>
            <a:r>
              <a:rPr lang="en-US" sz="1500" dirty="0" err="1">
                <a:solidFill>
                  <a:srgbClr val="0F0E0C"/>
                </a:solidFill>
                <a:latin typeface="DM Sans"/>
              </a:rPr>
              <a:t>Волонтеры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500" dirty="0" err="1">
                <a:solidFill>
                  <a:srgbClr val="0F0E0C"/>
                </a:solidFill>
                <a:latin typeface="DM Sans"/>
              </a:rPr>
              <a:t>Победы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;</a:t>
            </a:r>
          </a:p>
          <a:p>
            <a:pPr marL="323850" lvl="1" indent="-161925">
              <a:lnSpc>
                <a:spcPts val="2100"/>
              </a:lnSpc>
              <a:spcBef>
                <a:spcPct val="0"/>
              </a:spcBef>
              <a:buFont typeface="Arial"/>
              <a:buChar char="•"/>
            </a:pPr>
            <a:r>
              <a:rPr lang="en-US" sz="1500" dirty="0" err="1">
                <a:solidFill>
                  <a:srgbClr val="0F0E0C"/>
                </a:solidFill>
                <a:latin typeface="DM Sans"/>
              </a:rPr>
              <a:t>Общероссийский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500" dirty="0" err="1">
                <a:solidFill>
                  <a:srgbClr val="0F0E0C"/>
                </a:solidFill>
                <a:latin typeface="DM Sans"/>
              </a:rPr>
              <a:t>народный</a:t>
            </a:r>
            <a:r>
              <a:rPr lang="en-US" sz="1500" dirty="0">
                <a:solidFill>
                  <a:srgbClr val="0F0E0C"/>
                </a:solidFill>
                <a:latin typeface="DM Sans"/>
              </a:rPr>
              <a:t> </a:t>
            </a:r>
            <a:r>
              <a:rPr lang="en-US" sz="1500" dirty="0" err="1">
                <a:solidFill>
                  <a:srgbClr val="0F0E0C"/>
                </a:solidFill>
                <a:latin typeface="DM Sans"/>
              </a:rPr>
              <a:t>фронт</a:t>
            </a:r>
            <a:r>
              <a:rPr lang="ru-RU" sz="1500" dirty="0">
                <a:solidFill>
                  <a:srgbClr val="0F0E0C"/>
                </a:solidFill>
                <a:latin typeface="DM Sans"/>
              </a:rPr>
              <a:t>; </a:t>
            </a:r>
          </a:p>
          <a:p>
            <a:pPr marL="323850" lvl="1" indent="-161925">
              <a:lnSpc>
                <a:spcPts val="2100"/>
              </a:lnSpc>
              <a:spcBef>
                <a:spcPct val="0"/>
              </a:spcBef>
              <a:buFont typeface="Arial"/>
              <a:buChar char="•"/>
            </a:pPr>
            <a:r>
              <a:rPr lang="ru-RU" sz="1500" dirty="0">
                <a:solidFill>
                  <a:srgbClr val="0F0E0C"/>
                </a:solidFill>
                <a:latin typeface="DM Sans"/>
              </a:rPr>
              <a:t>Ассоциация волонтерский центров; </a:t>
            </a:r>
          </a:p>
          <a:p>
            <a:pPr marL="323850" lvl="1" indent="-161925">
              <a:lnSpc>
                <a:spcPts val="2100"/>
              </a:lnSpc>
              <a:spcBef>
                <a:spcPct val="0"/>
              </a:spcBef>
              <a:buFont typeface="Arial"/>
              <a:buChar char="•"/>
            </a:pPr>
            <a:r>
              <a:rPr lang="ru-RU" sz="1500" dirty="0">
                <a:solidFill>
                  <a:srgbClr val="0F0E0C"/>
                </a:solidFill>
                <a:latin typeface="DM Sans"/>
              </a:rPr>
              <a:t>ГБУ города Москвы «</a:t>
            </a:r>
            <a:r>
              <a:rPr lang="ru-RU" sz="1500" dirty="0" err="1">
                <a:solidFill>
                  <a:srgbClr val="0F0E0C"/>
                </a:solidFill>
                <a:latin typeface="DM Sans"/>
              </a:rPr>
              <a:t>Мосволонтёр</a:t>
            </a:r>
            <a:r>
              <a:rPr lang="ru-RU" sz="1500" dirty="0">
                <a:solidFill>
                  <a:srgbClr val="0F0E0C"/>
                </a:solidFill>
                <a:latin typeface="DM Sans"/>
              </a:rPr>
              <a:t>» и др.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890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448093"/>
            <a:ext cx="18288000" cy="9525"/>
          </a:xfrm>
          <a:prstGeom prst="rect">
            <a:avLst/>
          </a:prstGeom>
          <a:solidFill>
            <a:srgbClr val="6C49B7"/>
          </a:solidFill>
        </p:spPr>
      </p:sp>
      <p:sp>
        <p:nvSpPr>
          <p:cNvPr id="3" name="AutoShape 3"/>
          <p:cNvSpPr/>
          <p:nvPr/>
        </p:nvSpPr>
        <p:spPr>
          <a:xfrm>
            <a:off x="896846" y="9457618"/>
            <a:ext cx="9525" cy="829382"/>
          </a:xfrm>
          <a:prstGeom prst="rect">
            <a:avLst/>
          </a:prstGeom>
          <a:solidFill>
            <a:srgbClr val="6C49B7"/>
          </a:solidFill>
        </p:spPr>
      </p:sp>
      <p:sp>
        <p:nvSpPr>
          <p:cNvPr id="4" name="AutoShape 4"/>
          <p:cNvSpPr/>
          <p:nvPr/>
        </p:nvSpPr>
        <p:spPr>
          <a:xfrm>
            <a:off x="17391154" y="9467143"/>
            <a:ext cx="9525" cy="819857"/>
          </a:xfrm>
          <a:prstGeom prst="rect">
            <a:avLst/>
          </a:prstGeom>
          <a:solidFill>
            <a:srgbClr val="6C49B7"/>
          </a:solidFill>
        </p:spPr>
      </p:sp>
      <p:sp>
        <p:nvSpPr>
          <p:cNvPr id="6" name="TextBox 6"/>
          <p:cNvSpPr txBox="1"/>
          <p:nvPr/>
        </p:nvSpPr>
        <p:spPr>
          <a:xfrm>
            <a:off x="17586546" y="9727847"/>
            <a:ext cx="518725" cy="312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ru-RU" sz="2399" b="1" spc="24" dirty="0">
                <a:solidFill>
                  <a:srgbClr val="6C49B7"/>
                </a:solidFill>
                <a:latin typeface="Telegraf Bold"/>
              </a:rPr>
              <a:t>08</a:t>
            </a:r>
            <a:endParaRPr lang="en-US" sz="2399" b="1" spc="24" dirty="0">
              <a:solidFill>
                <a:srgbClr val="6C49B7"/>
              </a:solidFill>
              <a:latin typeface="Telegraf Bold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4451" y="9541541"/>
            <a:ext cx="652011" cy="652011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558088" y="4315680"/>
            <a:ext cx="17171824" cy="0"/>
          </a:xfrm>
          <a:prstGeom prst="line">
            <a:avLst/>
          </a:prstGeom>
          <a:ln w="47625" cap="rnd">
            <a:solidFill>
              <a:srgbClr val="6C49B7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9" name="AutoShape 9"/>
          <p:cNvSpPr/>
          <p:nvPr/>
        </p:nvSpPr>
        <p:spPr>
          <a:xfrm rot="-5400000">
            <a:off x="3658329" y="4339493"/>
            <a:ext cx="781872" cy="0"/>
          </a:xfrm>
          <a:prstGeom prst="line">
            <a:avLst/>
          </a:prstGeom>
          <a:ln w="47625" cap="rnd">
            <a:solidFill>
              <a:srgbClr val="6C49B7"/>
            </a:solidFill>
            <a:prstDash val="solid"/>
            <a:headEnd type="diamond" w="lg" len="lg"/>
            <a:tailEnd type="diamond" w="lg" len="lg"/>
          </a:ln>
        </p:spPr>
      </p:sp>
      <p:grpSp>
        <p:nvGrpSpPr>
          <p:cNvPr id="10" name="Group 10"/>
          <p:cNvGrpSpPr/>
          <p:nvPr/>
        </p:nvGrpSpPr>
        <p:grpSpPr>
          <a:xfrm>
            <a:off x="7130689" y="427322"/>
            <a:ext cx="4866900" cy="1074737"/>
            <a:chOff x="0" y="0"/>
            <a:chExt cx="32182326" cy="795321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2182327" cy="7953214"/>
            </a:xfrm>
            <a:custGeom>
              <a:avLst/>
              <a:gdLst/>
              <a:ahLst/>
              <a:cxnLst/>
              <a:rect l="l" t="t" r="r" b="b"/>
              <a:pathLst>
                <a:path w="32182327" h="7953214">
                  <a:moveTo>
                    <a:pt x="0" y="0"/>
                  </a:moveTo>
                  <a:lnTo>
                    <a:pt x="0" y="7953214"/>
                  </a:lnTo>
                  <a:lnTo>
                    <a:pt x="32182327" y="7953214"/>
                  </a:lnTo>
                  <a:lnTo>
                    <a:pt x="32182327" y="0"/>
                  </a:lnTo>
                  <a:lnTo>
                    <a:pt x="0" y="0"/>
                  </a:lnTo>
                  <a:close/>
                  <a:moveTo>
                    <a:pt x="32121366" y="7892254"/>
                  </a:moveTo>
                  <a:lnTo>
                    <a:pt x="59690" y="7892254"/>
                  </a:lnTo>
                  <a:lnTo>
                    <a:pt x="59690" y="59690"/>
                  </a:lnTo>
                  <a:lnTo>
                    <a:pt x="32121366" y="59690"/>
                  </a:lnTo>
                  <a:lnTo>
                    <a:pt x="32121366" y="7892254"/>
                  </a:lnTo>
                  <a:close/>
                </a:path>
              </a:pathLst>
            </a:custGeom>
            <a:solidFill>
              <a:srgbClr val="6C49B7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2765477" y="5032347"/>
            <a:ext cx="2519950" cy="807216"/>
            <a:chOff x="0" y="0"/>
            <a:chExt cx="852428" cy="27305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52428" cy="273058"/>
            </a:xfrm>
            <a:custGeom>
              <a:avLst/>
              <a:gdLst/>
              <a:ahLst/>
              <a:cxnLst/>
              <a:rect l="l" t="t" r="r" b="b"/>
              <a:pathLst>
                <a:path w="852428" h="273058">
                  <a:moveTo>
                    <a:pt x="0" y="0"/>
                  </a:moveTo>
                  <a:lnTo>
                    <a:pt x="852428" y="0"/>
                  </a:lnTo>
                  <a:lnTo>
                    <a:pt x="852428" y="273058"/>
                  </a:lnTo>
                  <a:lnTo>
                    <a:pt x="0" y="273058"/>
                  </a:lnTo>
                  <a:close/>
                </a:path>
              </a:pathLst>
            </a:custGeom>
            <a:solidFill>
              <a:srgbClr val="6C49B7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4828297" y="4707926"/>
            <a:ext cx="2111758" cy="578094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6488562" y="5038873"/>
            <a:ext cx="2519950" cy="807216"/>
            <a:chOff x="0" y="0"/>
            <a:chExt cx="3359934" cy="1076289"/>
          </a:xfrm>
        </p:grpSpPr>
        <p:grpSp>
          <p:nvGrpSpPr>
            <p:cNvPr id="16" name="Group 16"/>
            <p:cNvGrpSpPr/>
            <p:nvPr/>
          </p:nvGrpSpPr>
          <p:grpSpPr>
            <a:xfrm>
              <a:off x="526398" y="158273"/>
              <a:ext cx="2817551" cy="759742"/>
              <a:chOff x="0" y="0"/>
              <a:chExt cx="29494988" cy="795321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9494987" cy="7953214"/>
              </a:xfrm>
              <a:custGeom>
                <a:avLst/>
                <a:gdLst/>
                <a:ahLst/>
                <a:cxnLst/>
                <a:rect l="l" t="t" r="r" b="b"/>
                <a:pathLst>
                  <a:path w="29494987" h="7953214">
                    <a:moveTo>
                      <a:pt x="0" y="0"/>
                    </a:moveTo>
                    <a:lnTo>
                      <a:pt x="0" y="7953214"/>
                    </a:lnTo>
                    <a:lnTo>
                      <a:pt x="29494987" y="7953214"/>
                    </a:lnTo>
                    <a:lnTo>
                      <a:pt x="29494987" y="0"/>
                    </a:lnTo>
                    <a:lnTo>
                      <a:pt x="0" y="0"/>
                    </a:lnTo>
                    <a:close/>
                    <a:moveTo>
                      <a:pt x="29434027" y="7892254"/>
                    </a:moveTo>
                    <a:lnTo>
                      <a:pt x="59690" y="7892254"/>
                    </a:lnTo>
                    <a:lnTo>
                      <a:pt x="59690" y="59690"/>
                    </a:lnTo>
                    <a:lnTo>
                      <a:pt x="29434027" y="59690"/>
                    </a:lnTo>
                    <a:lnTo>
                      <a:pt x="29434027" y="7892254"/>
                    </a:lnTo>
                    <a:close/>
                  </a:path>
                </a:pathLst>
              </a:custGeom>
              <a:solidFill>
                <a:srgbClr val="6C49B7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0" y="0"/>
              <a:ext cx="3359934" cy="1076289"/>
              <a:chOff x="0" y="0"/>
              <a:chExt cx="852428" cy="273058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52428" cy="273058"/>
              </a:xfrm>
              <a:custGeom>
                <a:avLst/>
                <a:gdLst/>
                <a:ahLst/>
                <a:cxnLst/>
                <a:rect l="l" t="t" r="r" b="b"/>
                <a:pathLst>
                  <a:path w="852428" h="273058">
                    <a:moveTo>
                      <a:pt x="0" y="0"/>
                    </a:moveTo>
                    <a:lnTo>
                      <a:pt x="852428" y="0"/>
                    </a:lnTo>
                    <a:lnTo>
                      <a:pt x="852428" y="273058"/>
                    </a:lnTo>
                    <a:lnTo>
                      <a:pt x="0" y="273058"/>
                    </a:lnTo>
                    <a:close/>
                  </a:path>
                </a:pathLst>
              </a:custGeom>
              <a:solidFill>
                <a:srgbClr val="6C49B7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500315" y="300151"/>
              <a:ext cx="2218116" cy="461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05"/>
                </a:lnSpc>
              </a:pPr>
              <a:r>
                <a:rPr lang="en-US" sz="2084">
                  <a:solidFill>
                    <a:srgbClr val="FFFFFF"/>
                  </a:solidFill>
                  <a:latin typeface="Telegraf Bold"/>
                </a:rPr>
                <a:t>Тим-лидер</a:t>
              </a:r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8673224" y="4720642"/>
            <a:ext cx="2111758" cy="578094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10343988" y="5038873"/>
            <a:ext cx="2519950" cy="807216"/>
            <a:chOff x="0" y="0"/>
            <a:chExt cx="3359934" cy="1076289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3359934" cy="1076289"/>
              <a:chOff x="0" y="0"/>
              <a:chExt cx="852428" cy="273058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52428" cy="273058"/>
              </a:xfrm>
              <a:custGeom>
                <a:avLst/>
                <a:gdLst/>
                <a:ahLst/>
                <a:cxnLst/>
                <a:rect l="l" t="t" r="r" b="b"/>
                <a:pathLst>
                  <a:path w="852428" h="273058">
                    <a:moveTo>
                      <a:pt x="0" y="0"/>
                    </a:moveTo>
                    <a:lnTo>
                      <a:pt x="852428" y="0"/>
                    </a:lnTo>
                    <a:lnTo>
                      <a:pt x="852428" y="273058"/>
                    </a:lnTo>
                    <a:lnTo>
                      <a:pt x="0" y="273058"/>
                    </a:lnTo>
                    <a:close/>
                  </a:path>
                </a:pathLst>
              </a:custGeom>
              <a:solidFill>
                <a:srgbClr val="6C49B7"/>
              </a:solidFill>
            </p:spPr>
          </p:sp>
        </p:grpSp>
        <p:sp>
          <p:nvSpPr>
            <p:cNvPr id="25" name="TextBox 25"/>
            <p:cNvSpPr txBox="1"/>
            <p:nvPr/>
          </p:nvSpPr>
          <p:spPr>
            <a:xfrm>
              <a:off x="356886" y="269056"/>
              <a:ext cx="2519161" cy="461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05"/>
                </a:lnSpc>
              </a:pPr>
              <a:r>
                <a:rPr lang="en-US" sz="2084">
                  <a:solidFill>
                    <a:srgbClr val="FFFFFF"/>
                  </a:solidFill>
                  <a:latin typeface="Telegraf Bold"/>
                </a:rPr>
                <a:t>Координатор</a:t>
              </a:r>
            </a:p>
          </p:txBody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2480544" y="4749826"/>
            <a:ext cx="2111758" cy="578094"/>
          </a:xfrm>
          <a:prstGeom prst="rect">
            <a:avLst/>
          </a:prstGeom>
        </p:spPr>
      </p:pic>
      <p:grpSp>
        <p:nvGrpSpPr>
          <p:cNvPr id="27" name="Group 27"/>
          <p:cNvGrpSpPr/>
          <p:nvPr/>
        </p:nvGrpSpPr>
        <p:grpSpPr>
          <a:xfrm>
            <a:off x="2459021" y="6139537"/>
            <a:ext cx="3037613" cy="2546848"/>
            <a:chOff x="0" y="0"/>
            <a:chExt cx="42398232" cy="35548256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2398231" cy="35548255"/>
            </a:xfrm>
            <a:custGeom>
              <a:avLst/>
              <a:gdLst/>
              <a:ahLst/>
              <a:cxnLst/>
              <a:rect l="l" t="t" r="r" b="b"/>
              <a:pathLst>
                <a:path w="42398231" h="35548255">
                  <a:moveTo>
                    <a:pt x="0" y="0"/>
                  </a:moveTo>
                  <a:lnTo>
                    <a:pt x="0" y="35548255"/>
                  </a:lnTo>
                  <a:lnTo>
                    <a:pt x="42398231" y="35548255"/>
                  </a:lnTo>
                  <a:lnTo>
                    <a:pt x="42398231" y="0"/>
                  </a:lnTo>
                  <a:lnTo>
                    <a:pt x="0" y="0"/>
                  </a:lnTo>
                  <a:close/>
                  <a:moveTo>
                    <a:pt x="42337273" y="35487297"/>
                  </a:moveTo>
                  <a:lnTo>
                    <a:pt x="59690" y="35487297"/>
                  </a:lnTo>
                  <a:lnTo>
                    <a:pt x="59690" y="59690"/>
                  </a:lnTo>
                  <a:lnTo>
                    <a:pt x="42337273" y="59690"/>
                  </a:lnTo>
                  <a:lnTo>
                    <a:pt x="42337273" y="35487297"/>
                  </a:lnTo>
                  <a:close/>
                </a:path>
              </a:pathLst>
            </a:custGeom>
            <a:solidFill>
              <a:srgbClr val="6C49B7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16218699" y="3712306"/>
            <a:ext cx="1258701" cy="817007"/>
            <a:chOff x="0" y="0"/>
            <a:chExt cx="3130550" cy="20320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130550" cy="2032000"/>
            </a:xfrm>
            <a:custGeom>
              <a:avLst/>
              <a:gdLst/>
              <a:ahLst/>
              <a:cxnLst/>
              <a:rect l="l" t="t" r="r" b="b"/>
              <a:pathLst>
                <a:path w="3130550" h="2032000">
                  <a:moveTo>
                    <a:pt x="0" y="1123950"/>
                  </a:moveTo>
                  <a:lnTo>
                    <a:pt x="0" y="2032000"/>
                  </a:lnTo>
                  <a:lnTo>
                    <a:pt x="3130550" y="2032000"/>
                  </a:lnTo>
                  <a:lnTo>
                    <a:pt x="3130550" y="0"/>
                  </a:lnTo>
                  <a:close/>
                </a:path>
              </a:pathLst>
            </a:custGeom>
            <a:solidFill>
              <a:srgbClr val="6C49B7"/>
            </a:solidFill>
          </p:spPr>
        </p:sp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82818" y="2277777"/>
            <a:ext cx="1294582" cy="1945410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>
            <a:off x="4978492" y="2465348"/>
            <a:ext cx="1811369" cy="2104109"/>
            <a:chOff x="0" y="0"/>
            <a:chExt cx="4373276" cy="5080054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4373276" cy="5080055"/>
            </a:xfrm>
            <a:custGeom>
              <a:avLst/>
              <a:gdLst/>
              <a:ahLst/>
              <a:cxnLst/>
              <a:rect l="l" t="t" r="r" b="b"/>
              <a:pathLst>
                <a:path w="4373276" h="5080055">
                  <a:moveTo>
                    <a:pt x="3356006" y="0"/>
                  </a:moveTo>
                  <a:lnTo>
                    <a:pt x="1017270" y="0"/>
                  </a:lnTo>
                  <a:cubicBezTo>
                    <a:pt x="455930" y="0"/>
                    <a:pt x="0" y="455930"/>
                    <a:pt x="0" y="1017270"/>
                  </a:cubicBezTo>
                  <a:lnTo>
                    <a:pt x="0" y="2811734"/>
                  </a:lnTo>
                  <a:cubicBezTo>
                    <a:pt x="0" y="3331264"/>
                    <a:pt x="455930" y="3787194"/>
                    <a:pt x="1017270" y="3787194"/>
                  </a:cubicBezTo>
                  <a:lnTo>
                    <a:pt x="1800860" y="3787194"/>
                  </a:lnTo>
                  <a:lnTo>
                    <a:pt x="1800860" y="5080055"/>
                  </a:lnTo>
                  <a:lnTo>
                    <a:pt x="2532380" y="3787194"/>
                  </a:lnTo>
                  <a:lnTo>
                    <a:pt x="3356006" y="3787194"/>
                  </a:lnTo>
                  <a:cubicBezTo>
                    <a:pt x="3917346" y="3787194"/>
                    <a:pt x="4373276" y="3331264"/>
                    <a:pt x="4373276" y="2811734"/>
                  </a:cubicBezTo>
                  <a:lnTo>
                    <a:pt x="4373276" y="1017270"/>
                  </a:lnTo>
                  <a:cubicBezTo>
                    <a:pt x="4373276" y="455930"/>
                    <a:pt x="3918616" y="0"/>
                    <a:pt x="3356006" y="0"/>
                  </a:cubicBezTo>
                  <a:lnTo>
                    <a:pt x="3356006" y="0"/>
                  </a:lnTo>
                  <a:close/>
                </a:path>
              </a:pathLst>
            </a:custGeom>
            <a:solidFill>
              <a:srgbClr val="A444B8">
                <a:alpha val="47843"/>
              </a:srgbClr>
            </a:solidFill>
          </p:spPr>
        </p:sp>
      </p:grpSp>
      <p:pic>
        <p:nvPicPr>
          <p:cNvPr id="34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488851">
            <a:off x="517893" y="3267181"/>
            <a:ext cx="1912013" cy="1912013"/>
          </a:xfrm>
          <a:prstGeom prst="rect">
            <a:avLst/>
          </a:prstGeom>
        </p:spPr>
      </p:pic>
      <p:sp>
        <p:nvSpPr>
          <p:cNvPr id="35" name="TextBox 35"/>
          <p:cNvSpPr txBox="1"/>
          <p:nvPr/>
        </p:nvSpPr>
        <p:spPr>
          <a:xfrm>
            <a:off x="3100597" y="5060307"/>
            <a:ext cx="1754462" cy="682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5"/>
              </a:lnSpc>
            </a:pPr>
            <a:r>
              <a:rPr lang="en-US" sz="2084">
                <a:solidFill>
                  <a:srgbClr val="FFFFFF"/>
                </a:solidFill>
                <a:latin typeface="Telegraf Bold"/>
              </a:rPr>
              <a:t>Волонтер Плехановки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5314045" y="981075"/>
            <a:ext cx="2604783" cy="1022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5"/>
              </a:lnSpc>
            </a:pPr>
            <a:r>
              <a:rPr lang="en-US" sz="2084">
                <a:solidFill>
                  <a:srgbClr val="0F0E0C"/>
                </a:solidFill>
                <a:latin typeface="Telegraf"/>
              </a:rPr>
              <a:t>Лидер добровольческого движения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398766" y="559988"/>
            <a:ext cx="4452999" cy="654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3600" dirty="0" err="1">
                <a:solidFill>
                  <a:srgbClr val="6C49B7"/>
                </a:solidFill>
                <a:latin typeface="DM Sans Bold"/>
              </a:rPr>
              <a:t>Команда</a:t>
            </a:r>
            <a:r>
              <a:rPr lang="en-US" sz="3600" dirty="0">
                <a:solidFill>
                  <a:srgbClr val="6C49B7"/>
                </a:solidFill>
                <a:latin typeface="DM Sans Bold"/>
              </a:rPr>
              <a:t> 202</a:t>
            </a:r>
            <a:r>
              <a:rPr lang="ru-RU" sz="3600" dirty="0">
                <a:solidFill>
                  <a:srgbClr val="6C49B7"/>
                </a:solidFill>
                <a:latin typeface="DM Sans Bold"/>
              </a:rPr>
              <a:t>3</a:t>
            </a:r>
            <a:r>
              <a:rPr lang="en-US" sz="3600" dirty="0">
                <a:solidFill>
                  <a:srgbClr val="6C49B7"/>
                </a:solidFill>
                <a:latin typeface="DM Sans Bold"/>
              </a:rPr>
              <a:t>/202</a:t>
            </a:r>
            <a:r>
              <a:rPr lang="ru-RU" sz="3600" dirty="0">
                <a:solidFill>
                  <a:srgbClr val="6C49B7"/>
                </a:solidFill>
                <a:latin typeface="DM Sans Bold"/>
              </a:rPr>
              <a:t>4</a:t>
            </a:r>
            <a:endParaRPr lang="en-US" sz="3600" dirty="0">
              <a:solidFill>
                <a:srgbClr val="6C49B7"/>
              </a:solidFill>
              <a:latin typeface="DM Sans Bold"/>
            </a:endParaRPr>
          </a:p>
        </p:txBody>
      </p:sp>
      <p:grpSp>
        <p:nvGrpSpPr>
          <p:cNvPr id="38" name="Group 38"/>
          <p:cNvGrpSpPr/>
          <p:nvPr/>
        </p:nvGrpSpPr>
        <p:grpSpPr>
          <a:xfrm>
            <a:off x="6353075" y="6139537"/>
            <a:ext cx="2790925" cy="2546848"/>
            <a:chOff x="0" y="0"/>
            <a:chExt cx="38955021" cy="35548256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8955021" cy="35548255"/>
            </a:xfrm>
            <a:custGeom>
              <a:avLst/>
              <a:gdLst/>
              <a:ahLst/>
              <a:cxnLst/>
              <a:rect l="l" t="t" r="r" b="b"/>
              <a:pathLst>
                <a:path w="38955021" h="35548255">
                  <a:moveTo>
                    <a:pt x="0" y="0"/>
                  </a:moveTo>
                  <a:lnTo>
                    <a:pt x="0" y="35548255"/>
                  </a:lnTo>
                  <a:lnTo>
                    <a:pt x="38955021" y="35548255"/>
                  </a:lnTo>
                  <a:lnTo>
                    <a:pt x="38955021" y="0"/>
                  </a:lnTo>
                  <a:lnTo>
                    <a:pt x="0" y="0"/>
                  </a:lnTo>
                  <a:close/>
                  <a:moveTo>
                    <a:pt x="38894060" y="35487297"/>
                  </a:moveTo>
                  <a:lnTo>
                    <a:pt x="59690" y="35487297"/>
                  </a:lnTo>
                  <a:lnTo>
                    <a:pt x="59690" y="59690"/>
                  </a:lnTo>
                  <a:lnTo>
                    <a:pt x="38894060" y="59690"/>
                  </a:lnTo>
                  <a:lnTo>
                    <a:pt x="38894060" y="35487297"/>
                  </a:lnTo>
                  <a:close/>
                </a:path>
              </a:pathLst>
            </a:custGeom>
            <a:solidFill>
              <a:srgbClr val="6C49B7"/>
            </a:solidFill>
          </p:spPr>
        </p:sp>
      </p:grpSp>
      <p:sp>
        <p:nvSpPr>
          <p:cNvPr id="40" name="TextBox 40"/>
          <p:cNvSpPr txBox="1"/>
          <p:nvPr/>
        </p:nvSpPr>
        <p:spPr>
          <a:xfrm>
            <a:off x="6597832" y="6237576"/>
            <a:ext cx="2265937" cy="2312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0"/>
              </a:lnSpc>
            </a:pPr>
            <a:r>
              <a:rPr lang="en-US" sz="1800" dirty="0" err="1">
                <a:solidFill>
                  <a:srgbClr val="0F0E0C"/>
                </a:solidFill>
                <a:latin typeface="Telegraf"/>
              </a:rPr>
              <a:t>Студенты</a:t>
            </a:r>
            <a:r>
              <a:rPr lang="en-US" sz="1800" dirty="0">
                <a:solidFill>
                  <a:srgbClr val="0F0E0C"/>
                </a:solidFill>
                <a:latin typeface="Telegraf"/>
              </a:rPr>
              <a:t> 2-3 </a:t>
            </a:r>
            <a:r>
              <a:rPr lang="en-US" sz="1800" dirty="0" err="1">
                <a:solidFill>
                  <a:srgbClr val="0F0E0C"/>
                </a:solidFill>
                <a:latin typeface="Telegraf"/>
              </a:rPr>
              <a:t>курса</a:t>
            </a:r>
            <a:r>
              <a:rPr lang="en-US" sz="1800" dirty="0">
                <a:solidFill>
                  <a:srgbClr val="0F0E0C"/>
                </a:solidFill>
                <a:latin typeface="Telegraf"/>
              </a:rPr>
              <a:t>, </a:t>
            </a:r>
            <a:r>
              <a:rPr lang="en-US" sz="1800" dirty="0" err="1">
                <a:solidFill>
                  <a:srgbClr val="0F0E0C"/>
                </a:solidFill>
                <a:latin typeface="Telegraf"/>
              </a:rPr>
              <a:t>помогают</a:t>
            </a:r>
            <a:r>
              <a:rPr lang="en-US" sz="1800" dirty="0">
                <a:solidFill>
                  <a:srgbClr val="0F0E0C"/>
                </a:solidFill>
                <a:latin typeface="Telegraf"/>
              </a:rPr>
              <a:t> </a:t>
            </a:r>
            <a:r>
              <a:rPr lang="en-US" sz="1800" dirty="0" err="1">
                <a:solidFill>
                  <a:srgbClr val="0F0E0C"/>
                </a:solidFill>
                <a:latin typeface="Telegraf"/>
              </a:rPr>
              <a:t>в</a:t>
            </a:r>
            <a:r>
              <a:rPr lang="en-US" sz="1800" dirty="0">
                <a:solidFill>
                  <a:srgbClr val="0F0E0C"/>
                </a:solidFill>
                <a:latin typeface="Telegraf"/>
              </a:rPr>
              <a:t> </a:t>
            </a:r>
            <a:r>
              <a:rPr lang="en-US" sz="1800" dirty="0" err="1">
                <a:solidFill>
                  <a:srgbClr val="0F0E0C"/>
                </a:solidFill>
                <a:latin typeface="Telegraf"/>
              </a:rPr>
              <a:t>реализации</a:t>
            </a:r>
            <a:r>
              <a:rPr lang="en-US" sz="1800" dirty="0">
                <a:solidFill>
                  <a:srgbClr val="0F0E0C"/>
                </a:solidFill>
                <a:latin typeface="Telegraf"/>
              </a:rPr>
              <a:t> </a:t>
            </a:r>
            <a:r>
              <a:rPr lang="en-US" sz="1800" dirty="0" err="1">
                <a:solidFill>
                  <a:srgbClr val="0F0E0C"/>
                </a:solidFill>
                <a:latin typeface="Telegraf"/>
              </a:rPr>
              <a:t>направлений</a:t>
            </a:r>
            <a:r>
              <a:rPr lang="en-US" sz="1800" dirty="0">
                <a:solidFill>
                  <a:srgbClr val="0F0E0C"/>
                </a:solidFill>
                <a:latin typeface="Telegraf"/>
              </a:rPr>
              <a:t> </a:t>
            </a:r>
            <a:r>
              <a:rPr lang="en-US" sz="1800" dirty="0" err="1">
                <a:solidFill>
                  <a:srgbClr val="0F0E0C"/>
                </a:solidFill>
                <a:latin typeface="Telegraf"/>
              </a:rPr>
              <a:t>деятельности</a:t>
            </a:r>
            <a:r>
              <a:rPr lang="en-US" sz="1800" dirty="0">
                <a:solidFill>
                  <a:srgbClr val="0F0E0C"/>
                </a:solidFill>
                <a:latin typeface="Telegraf"/>
              </a:rPr>
              <a:t>, </a:t>
            </a:r>
            <a:r>
              <a:rPr lang="en-US" sz="1800" dirty="0" err="1">
                <a:solidFill>
                  <a:srgbClr val="0F0E0C"/>
                </a:solidFill>
                <a:latin typeface="Telegraf"/>
              </a:rPr>
              <a:t>разрабатывают</a:t>
            </a:r>
            <a:r>
              <a:rPr lang="en-US" sz="1800" dirty="0">
                <a:solidFill>
                  <a:srgbClr val="0F0E0C"/>
                </a:solidFill>
                <a:latin typeface="Telegraf"/>
              </a:rPr>
              <a:t> </a:t>
            </a:r>
            <a:r>
              <a:rPr lang="en-US" sz="1800" dirty="0" err="1">
                <a:solidFill>
                  <a:srgbClr val="0F0E0C"/>
                </a:solidFill>
                <a:latin typeface="Telegraf"/>
              </a:rPr>
              <a:t>социальные</a:t>
            </a:r>
            <a:r>
              <a:rPr lang="en-US" sz="1800" dirty="0">
                <a:solidFill>
                  <a:srgbClr val="0F0E0C"/>
                </a:solidFill>
                <a:latin typeface="Telegraf"/>
              </a:rPr>
              <a:t> </a:t>
            </a:r>
            <a:r>
              <a:rPr lang="en-US" sz="1800" dirty="0" err="1">
                <a:solidFill>
                  <a:srgbClr val="0F0E0C"/>
                </a:solidFill>
                <a:latin typeface="Telegraf"/>
              </a:rPr>
              <a:t>проекты</a:t>
            </a:r>
            <a:r>
              <a:rPr lang="en-US" sz="1800" dirty="0">
                <a:solidFill>
                  <a:srgbClr val="0F0E0C"/>
                </a:solidFill>
                <a:latin typeface="Telegraf"/>
              </a:rPr>
              <a:t>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4475335" y="9058634"/>
            <a:ext cx="2968202" cy="378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1"/>
              </a:lnSpc>
            </a:pPr>
            <a:r>
              <a:rPr lang="en-US" sz="1185" dirty="0">
                <a:solidFill>
                  <a:srgbClr val="6C49B7"/>
                </a:solidFill>
                <a:latin typeface="DM Sans Bold"/>
              </a:rPr>
              <a:t>*</a:t>
            </a:r>
            <a:r>
              <a:rPr lang="en-US" sz="1185" dirty="0" err="1">
                <a:solidFill>
                  <a:srgbClr val="6C49B7"/>
                </a:solidFill>
                <a:latin typeface="DM Sans Bold"/>
              </a:rPr>
              <a:t>за</a:t>
            </a:r>
            <a:r>
              <a:rPr lang="en-US" sz="1185" dirty="0">
                <a:solidFill>
                  <a:srgbClr val="6C49B7"/>
                </a:solidFill>
                <a:latin typeface="DM Sans Bold"/>
              </a:rPr>
              <a:t> 202</a:t>
            </a:r>
            <a:r>
              <a:rPr lang="ru-RU" sz="1185" dirty="0">
                <a:solidFill>
                  <a:srgbClr val="6C49B7"/>
                </a:solidFill>
                <a:latin typeface="DM Sans Bold"/>
              </a:rPr>
              <a:t>2</a:t>
            </a:r>
            <a:r>
              <a:rPr lang="en-US" sz="1185" dirty="0">
                <a:solidFill>
                  <a:srgbClr val="6C49B7"/>
                </a:solidFill>
                <a:latin typeface="DM Sans Bold"/>
              </a:rPr>
              <a:t>/202</a:t>
            </a:r>
            <a:r>
              <a:rPr lang="ru-RU" sz="1185" dirty="0">
                <a:solidFill>
                  <a:srgbClr val="6C49B7"/>
                </a:solidFill>
                <a:latin typeface="DM Sans Bold"/>
              </a:rPr>
              <a:t>3</a:t>
            </a:r>
            <a:r>
              <a:rPr lang="en-US" sz="1185" dirty="0">
                <a:solidFill>
                  <a:srgbClr val="6C49B7"/>
                </a:solidFill>
                <a:latin typeface="DM Sans Bold"/>
              </a:rPr>
              <a:t> </a:t>
            </a:r>
            <a:r>
              <a:rPr lang="en-US" sz="1185" dirty="0" err="1">
                <a:solidFill>
                  <a:srgbClr val="6C49B7"/>
                </a:solidFill>
                <a:latin typeface="DM Sans Bold"/>
              </a:rPr>
              <a:t>уч</a:t>
            </a:r>
            <a:r>
              <a:rPr lang="en-US" sz="1185" dirty="0">
                <a:solidFill>
                  <a:srgbClr val="6C49B7"/>
                </a:solidFill>
                <a:latin typeface="DM Sans Bold"/>
              </a:rPr>
              <a:t>. </a:t>
            </a:r>
            <a:r>
              <a:rPr lang="en-US" sz="1185" dirty="0" err="1">
                <a:solidFill>
                  <a:srgbClr val="6C49B7"/>
                </a:solidFill>
                <a:latin typeface="DM Sans Bold"/>
              </a:rPr>
              <a:t>год</a:t>
            </a:r>
            <a:endParaRPr lang="en-US" sz="1185" dirty="0">
              <a:solidFill>
                <a:srgbClr val="6C49B7"/>
              </a:solidFill>
              <a:latin typeface="DM Sans Bold"/>
            </a:endParaRPr>
          </a:p>
          <a:p>
            <a:pPr>
              <a:lnSpc>
                <a:spcPts val="1541"/>
              </a:lnSpc>
            </a:pPr>
            <a:r>
              <a:rPr lang="en-US" sz="1185" dirty="0">
                <a:solidFill>
                  <a:srgbClr val="6C49B7"/>
                </a:solidFill>
                <a:latin typeface="DM Sans Bold"/>
              </a:rPr>
              <a:t>** </a:t>
            </a:r>
            <a:r>
              <a:rPr lang="ru-RU" sz="1185" dirty="0">
                <a:solidFill>
                  <a:srgbClr val="6C49B7"/>
                </a:solidFill>
                <a:latin typeface="DM Sans Bold"/>
              </a:rPr>
              <a:t>3230</a:t>
            </a:r>
            <a:r>
              <a:rPr lang="en-US" sz="1185" dirty="0">
                <a:solidFill>
                  <a:srgbClr val="6C49B7"/>
                </a:solidFill>
                <a:latin typeface="DM Sans Bold"/>
              </a:rPr>
              <a:t> </a:t>
            </a:r>
            <a:r>
              <a:rPr lang="en-US" sz="1185" dirty="0" err="1">
                <a:solidFill>
                  <a:srgbClr val="6C49B7"/>
                </a:solidFill>
                <a:latin typeface="DM Sans Bold"/>
              </a:rPr>
              <a:t>человек</a:t>
            </a:r>
            <a:r>
              <a:rPr lang="en-US" sz="1185" dirty="0">
                <a:solidFill>
                  <a:srgbClr val="6C49B7"/>
                </a:solidFill>
                <a:latin typeface="DM Sans Bold"/>
              </a:rPr>
              <a:t> </a:t>
            </a:r>
            <a:r>
              <a:rPr lang="en-US" sz="1185" dirty="0" err="1">
                <a:solidFill>
                  <a:srgbClr val="6C49B7"/>
                </a:solidFill>
                <a:latin typeface="DM Sans Bold"/>
              </a:rPr>
              <a:t>за</a:t>
            </a:r>
            <a:r>
              <a:rPr lang="en-US" sz="1185" dirty="0">
                <a:solidFill>
                  <a:srgbClr val="6C49B7"/>
                </a:solidFill>
                <a:latin typeface="DM Sans Bold"/>
              </a:rPr>
              <a:t> 202</a:t>
            </a:r>
            <a:r>
              <a:rPr lang="ru-RU" sz="1185" dirty="0">
                <a:solidFill>
                  <a:srgbClr val="6C49B7"/>
                </a:solidFill>
                <a:latin typeface="DM Sans Bold"/>
              </a:rPr>
              <a:t>3</a:t>
            </a:r>
            <a:r>
              <a:rPr lang="en-US" sz="1185" dirty="0">
                <a:solidFill>
                  <a:srgbClr val="6C49B7"/>
                </a:solidFill>
                <a:latin typeface="DM Sans Bold"/>
              </a:rPr>
              <a:t>/202</a:t>
            </a:r>
            <a:r>
              <a:rPr lang="ru-RU" sz="1185" dirty="0">
                <a:solidFill>
                  <a:srgbClr val="6C49B7"/>
                </a:solidFill>
                <a:latin typeface="DM Sans Bold"/>
              </a:rPr>
              <a:t>4</a:t>
            </a:r>
            <a:r>
              <a:rPr lang="en-US" sz="1185" dirty="0">
                <a:solidFill>
                  <a:srgbClr val="6C49B7"/>
                </a:solidFill>
                <a:latin typeface="DM Sans Bold"/>
              </a:rPr>
              <a:t> </a:t>
            </a:r>
            <a:r>
              <a:rPr lang="en-US" sz="1185" dirty="0" err="1">
                <a:solidFill>
                  <a:srgbClr val="6C49B7"/>
                </a:solidFill>
                <a:latin typeface="DM Sans Bold"/>
              </a:rPr>
              <a:t>уч</a:t>
            </a:r>
            <a:r>
              <a:rPr lang="en-US" sz="1185" dirty="0">
                <a:solidFill>
                  <a:srgbClr val="6C49B7"/>
                </a:solidFill>
                <a:latin typeface="DM Sans Bold"/>
              </a:rPr>
              <a:t>. </a:t>
            </a:r>
            <a:r>
              <a:rPr lang="en-US" sz="1185" dirty="0" err="1">
                <a:solidFill>
                  <a:srgbClr val="6C49B7"/>
                </a:solidFill>
                <a:latin typeface="DM Sans Bold"/>
              </a:rPr>
              <a:t>год</a:t>
            </a:r>
            <a:endParaRPr lang="en-US" sz="1185" dirty="0">
              <a:solidFill>
                <a:srgbClr val="6C49B7"/>
              </a:solidFill>
              <a:latin typeface="DM Sans Bold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2642479" y="6237576"/>
            <a:ext cx="2670696" cy="2312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0"/>
              </a:lnSpc>
            </a:pPr>
            <a:r>
              <a:rPr lang="en-US" sz="1800">
                <a:solidFill>
                  <a:srgbClr val="0F0E0C"/>
                </a:solidFill>
                <a:latin typeface="Telegraf"/>
              </a:rPr>
              <a:t>Активисты, занимающиеся систематической волонтерской деятельностью любого направления в составе волонтерского сообщества.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10208500" y="6139537"/>
            <a:ext cx="2790925" cy="2546848"/>
            <a:chOff x="0" y="0"/>
            <a:chExt cx="3721234" cy="3395798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3721234" cy="3395798"/>
              <a:chOff x="0" y="0"/>
              <a:chExt cx="38955021" cy="35548256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38955021" cy="35548255"/>
              </a:xfrm>
              <a:custGeom>
                <a:avLst/>
                <a:gdLst/>
                <a:ahLst/>
                <a:cxnLst/>
                <a:rect l="l" t="t" r="r" b="b"/>
                <a:pathLst>
                  <a:path w="38955021" h="35548255">
                    <a:moveTo>
                      <a:pt x="0" y="0"/>
                    </a:moveTo>
                    <a:lnTo>
                      <a:pt x="0" y="35548255"/>
                    </a:lnTo>
                    <a:lnTo>
                      <a:pt x="38955021" y="35548255"/>
                    </a:lnTo>
                    <a:lnTo>
                      <a:pt x="38955021" y="0"/>
                    </a:lnTo>
                    <a:lnTo>
                      <a:pt x="0" y="0"/>
                    </a:lnTo>
                    <a:close/>
                    <a:moveTo>
                      <a:pt x="38894060" y="35487297"/>
                    </a:moveTo>
                    <a:lnTo>
                      <a:pt x="59690" y="35487297"/>
                    </a:lnTo>
                    <a:lnTo>
                      <a:pt x="59690" y="59690"/>
                    </a:lnTo>
                    <a:lnTo>
                      <a:pt x="38894060" y="59690"/>
                    </a:lnTo>
                    <a:lnTo>
                      <a:pt x="38894060" y="35487297"/>
                    </a:lnTo>
                    <a:close/>
                  </a:path>
                </a:pathLst>
              </a:custGeom>
              <a:solidFill>
                <a:srgbClr val="6C49B7"/>
              </a:solidFill>
            </p:spPr>
          </p:sp>
        </p:grpSp>
        <p:sp>
          <p:nvSpPr>
            <p:cNvPr id="46" name="TextBox 46"/>
            <p:cNvSpPr txBox="1"/>
            <p:nvPr/>
          </p:nvSpPr>
          <p:spPr>
            <a:xfrm>
              <a:off x="0" y="163315"/>
              <a:ext cx="3721234" cy="3070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50"/>
                </a:lnSpc>
              </a:pPr>
              <a:r>
                <a:rPr lang="en-US" sz="1800">
                  <a:solidFill>
                    <a:srgbClr val="0F0E0C"/>
                  </a:solidFill>
                  <a:latin typeface="Telegraf"/>
                </a:rPr>
                <a:t>Студенты 3-4 курса,  разрабатывают программу развития тим-лидеров и волонтеров, взаимодействуют с партнерами, ведут работу направлений.</a:t>
              </a:r>
              <a:r>
                <a:rPr lang="en-US" sz="1800">
                  <a:solidFill>
                    <a:srgbClr val="0F0E0C"/>
                  </a:solidFill>
                  <a:latin typeface="Arimo"/>
                </a:rPr>
                <a:t> 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6804350" y="2856646"/>
            <a:ext cx="1888375" cy="1897595"/>
            <a:chOff x="0" y="0"/>
            <a:chExt cx="2517833" cy="2530126"/>
          </a:xfrm>
        </p:grpSpPr>
        <p:sp>
          <p:nvSpPr>
            <p:cNvPr id="48" name="AutoShape 48"/>
            <p:cNvSpPr/>
            <p:nvPr/>
          </p:nvSpPr>
          <p:spPr>
            <a:xfrm rot="-5400000">
              <a:off x="769419" y="1977128"/>
              <a:ext cx="1042496" cy="0"/>
            </a:xfrm>
            <a:prstGeom prst="line">
              <a:avLst/>
            </a:prstGeom>
            <a:ln w="63500" cap="rnd">
              <a:solidFill>
                <a:srgbClr val="6C49B7"/>
              </a:solidFill>
              <a:prstDash val="solid"/>
              <a:headEnd type="diamond" w="lg" len="lg"/>
              <a:tailEnd type="diamond" w="lg" len="lg"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0" y="85725"/>
              <a:ext cx="2517833" cy="12012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000"/>
                </a:lnSpc>
                <a:spcBef>
                  <a:spcPct val="0"/>
                </a:spcBef>
              </a:pPr>
              <a:r>
                <a:rPr lang="en-US" sz="5000" u="none" dirty="0">
                  <a:solidFill>
                    <a:srgbClr val="6C49B7"/>
                  </a:solidFill>
                  <a:latin typeface="DM Sans Bold"/>
                </a:rPr>
                <a:t>&gt;30</a:t>
              </a:r>
            </a:p>
            <a:p>
              <a:pPr marL="0" lvl="0" indent="0" algn="ctr">
                <a:lnSpc>
                  <a:spcPts val="2000"/>
                </a:lnSpc>
                <a:spcBef>
                  <a:spcPct val="0"/>
                </a:spcBef>
              </a:pPr>
              <a:r>
                <a:rPr lang="en-US" sz="2000" u="none" dirty="0">
                  <a:solidFill>
                    <a:srgbClr val="6C49B7"/>
                  </a:solidFill>
                  <a:latin typeface="DM Sans Bold"/>
                </a:rPr>
                <a:t>ЧЕЛОВЕК*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0757152" y="2823047"/>
            <a:ext cx="1693621" cy="1897595"/>
            <a:chOff x="0" y="0"/>
            <a:chExt cx="2258161" cy="2530126"/>
          </a:xfrm>
        </p:grpSpPr>
        <p:sp>
          <p:nvSpPr>
            <p:cNvPr id="51" name="AutoShape 51"/>
            <p:cNvSpPr/>
            <p:nvPr/>
          </p:nvSpPr>
          <p:spPr>
            <a:xfrm rot="-5400000">
              <a:off x="576083" y="1977128"/>
              <a:ext cx="1042496" cy="0"/>
            </a:xfrm>
            <a:prstGeom prst="line">
              <a:avLst/>
            </a:prstGeom>
            <a:ln w="63500" cap="rnd">
              <a:solidFill>
                <a:srgbClr val="6C49B7"/>
              </a:solidFill>
              <a:prstDash val="solid"/>
              <a:headEnd type="diamond" w="lg" len="lg"/>
              <a:tailEnd type="diamond" w="lg" len="lg"/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0" y="85725"/>
              <a:ext cx="2258161" cy="12012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000"/>
                </a:lnSpc>
                <a:spcBef>
                  <a:spcPct val="0"/>
                </a:spcBef>
              </a:pPr>
              <a:r>
                <a:rPr lang="en-US" sz="5000" u="none" dirty="0">
                  <a:solidFill>
                    <a:srgbClr val="6C49B7"/>
                  </a:solidFill>
                  <a:latin typeface="DM Sans Bold"/>
                </a:rPr>
                <a:t>&gt;15 </a:t>
              </a:r>
            </a:p>
            <a:p>
              <a:pPr marL="0" lvl="0" indent="0" algn="ctr">
                <a:lnSpc>
                  <a:spcPts val="2000"/>
                </a:lnSpc>
                <a:spcBef>
                  <a:spcPct val="0"/>
                </a:spcBef>
              </a:pPr>
              <a:r>
                <a:rPr lang="en-US" sz="2000" u="none" dirty="0">
                  <a:solidFill>
                    <a:srgbClr val="6C49B7"/>
                  </a:solidFill>
                  <a:latin typeface="DM Sans Bold"/>
                </a:rPr>
                <a:t>ЧЕЛОВЕК*</a:t>
              </a:r>
            </a:p>
          </p:txBody>
        </p:sp>
      </p:grpSp>
      <p:sp>
        <p:nvSpPr>
          <p:cNvPr id="53" name="TextBox 53"/>
          <p:cNvSpPr txBox="1"/>
          <p:nvPr/>
        </p:nvSpPr>
        <p:spPr>
          <a:xfrm>
            <a:off x="5170520" y="2828071"/>
            <a:ext cx="1427312" cy="846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7"/>
              </a:lnSpc>
            </a:pPr>
            <a:r>
              <a:rPr lang="en-US" sz="1750" dirty="0" err="1">
                <a:solidFill>
                  <a:srgbClr val="000000"/>
                </a:solidFill>
                <a:latin typeface="Telegraf"/>
              </a:rPr>
              <a:t>Ведут</a:t>
            </a:r>
            <a:r>
              <a:rPr lang="en-US" sz="1750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1750" dirty="0" err="1">
                <a:solidFill>
                  <a:srgbClr val="000000"/>
                </a:solidFill>
                <a:latin typeface="Telegraf"/>
              </a:rPr>
              <a:t>команды</a:t>
            </a:r>
            <a:r>
              <a:rPr lang="en-US" sz="1750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1750" dirty="0" err="1">
                <a:solidFill>
                  <a:srgbClr val="000000"/>
                </a:solidFill>
                <a:latin typeface="Telegraf"/>
              </a:rPr>
              <a:t>волонтеров</a:t>
            </a:r>
            <a:endParaRPr lang="en-US" sz="1750" dirty="0">
              <a:solidFill>
                <a:srgbClr val="000000"/>
              </a:solidFill>
              <a:latin typeface="Telegraf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-189688" y="5247919"/>
            <a:ext cx="1663587" cy="598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0"/>
              </a:lnSpc>
            </a:pPr>
            <a:r>
              <a:rPr lang="en-US" sz="1800">
                <a:solidFill>
                  <a:srgbClr val="000000"/>
                </a:solidFill>
                <a:latin typeface="Telegraf"/>
              </a:rPr>
              <a:t>Студенты </a:t>
            </a:r>
          </a:p>
          <a:p>
            <a:pPr algn="ctr">
              <a:lnSpc>
                <a:spcPts val="2250"/>
              </a:lnSpc>
            </a:pPr>
            <a:r>
              <a:rPr lang="en-US" sz="1800">
                <a:solidFill>
                  <a:srgbClr val="000000"/>
                </a:solidFill>
                <a:latin typeface="Telegraf"/>
              </a:rPr>
              <a:t>СПО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076462" y="5243629"/>
            <a:ext cx="1663587" cy="598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0"/>
              </a:lnSpc>
            </a:pPr>
            <a:r>
              <a:rPr lang="en-US" sz="1800" dirty="0" err="1">
                <a:solidFill>
                  <a:srgbClr val="000000"/>
                </a:solidFill>
                <a:latin typeface="Telegraf"/>
              </a:rPr>
              <a:t>Ученики</a:t>
            </a:r>
            <a:r>
              <a:rPr lang="en-US" sz="1800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elegraf"/>
              </a:rPr>
              <a:t>Лицея</a:t>
            </a:r>
            <a:endParaRPr lang="en-US" sz="1800" dirty="0">
              <a:solidFill>
                <a:srgbClr val="000000"/>
              </a:solidFill>
              <a:latin typeface="Telegraf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1399470" y="2652312"/>
            <a:ext cx="2119101" cy="598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0"/>
              </a:lnSpc>
            </a:pPr>
            <a:r>
              <a:rPr lang="en-US" sz="1800">
                <a:solidFill>
                  <a:srgbClr val="000000"/>
                </a:solidFill>
                <a:latin typeface="Telegraf"/>
              </a:rPr>
              <a:t>Студенты </a:t>
            </a:r>
          </a:p>
          <a:p>
            <a:pPr algn="ctr">
              <a:lnSpc>
                <a:spcPts val="2250"/>
              </a:lnSpc>
            </a:pPr>
            <a:r>
              <a:rPr lang="en-US" sz="1800">
                <a:solidFill>
                  <a:srgbClr val="000000"/>
                </a:solidFill>
                <a:latin typeface="Telegraf"/>
              </a:rPr>
              <a:t>1-4 курса 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-189688" y="2652312"/>
            <a:ext cx="1663587" cy="598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0"/>
              </a:lnSpc>
            </a:pPr>
            <a:r>
              <a:rPr lang="en-US" sz="1800">
                <a:solidFill>
                  <a:srgbClr val="000000"/>
                </a:solidFill>
                <a:latin typeface="Telegraf"/>
              </a:rPr>
              <a:t>Студенты филиалов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2848006" y="2941420"/>
            <a:ext cx="2105828" cy="9034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 dirty="0">
                <a:solidFill>
                  <a:srgbClr val="6C49B7"/>
                </a:solidFill>
                <a:latin typeface="DM Sans Bold"/>
              </a:rPr>
              <a:t>&gt;</a:t>
            </a:r>
            <a:r>
              <a:rPr lang="ru-RU" sz="5000" dirty="0">
                <a:solidFill>
                  <a:srgbClr val="6C49B7"/>
                </a:solidFill>
                <a:latin typeface="DM Sans Bold"/>
              </a:rPr>
              <a:t>3230</a:t>
            </a:r>
            <a:endParaRPr lang="en-US" sz="5000" dirty="0">
              <a:solidFill>
                <a:srgbClr val="6C49B7"/>
              </a:solidFill>
              <a:latin typeface="DM Sans Bold"/>
            </a:endParaRPr>
          </a:p>
          <a:p>
            <a:pPr algn="ctr">
              <a:lnSpc>
                <a:spcPts val="2000"/>
              </a:lnSpc>
            </a:pPr>
            <a:r>
              <a:rPr lang="en-US" sz="2000" dirty="0">
                <a:solidFill>
                  <a:srgbClr val="6C49B7"/>
                </a:solidFill>
                <a:latin typeface="DM Sans Bold"/>
              </a:rPr>
              <a:t>ЧЕЛОВЕК**</a:t>
            </a:r>
          </a:p>
        </p:txBody>
      </p:sp>
      <p:grpSp>
        <p:nvGrpSpPr>
          <p:cNvPr id="59" name="Group 59"/>
          <p:cNvGrpSpPr/>
          <p:nvPr/>
        </p:nvGrpSpPr>
        <p:grpSpPr>
          <a:xfrm>
            <a:off x="4978492" y="639538"/>
            <a:ext cx="1602273" cy="1271094"/>
            <a:chOff x="0" y="0"/>
            <a:chExt cx="2136364" cy="1694793"/>
          </a:xfrm>
        </p:grpSpPr>
        <p:pic>
          <p:nvPicPr>
            <p:cNvPr id="60" name="Picture 6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78833" y="351239"/>
              <a:ext cx="1746791" cy="1133826"/>
            </a:xfrm>
            <a:prstGeom prst="rect">
              <a:avLst/>
            </a:prstGeom>
          </p:spPr>
        </p:pic>
        <p:grpSp>
          <p:nvGrpSpPr>
            <p:cNvPr id="61" name="Group 61"/>
            <p:cNvGrpSpPr/>
            <p:nvPr/>
          </p:nvGrpSpPr>
          <p:grpSpPr>
            <a:xfrm>
              <a:off x="1429146" y="1039305"/>
              <a:ext cx="707218" cy="532447"/>
              <a:chOff x="0" y="0"/>
              <a:chExt cx="2123830" cy="1598980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2123830" cy="1598980"/>
              </a:xfrm>
              <a:custGeom>
                <a:avLst/>
                <a:gdLst/>
                <a:ahLst/>
                <a:cxnLst/>
                <a:rect l="l" t="t" r="r" b="b"/>
                <a:pathLst>
                  <a:path w="2123830" h="1598980">
                    <a:moveTo>
                      <a:pt x="0" y="0"/>
                    </a:moveTo>
                    <a:lnTo>
                      <a:pt x="2123830" y="0"/>
                    </a:lnTo>
                    <a:lnTo>
                      <a:pt x="2123830" y="1598980"/>
                    </a:lnTo>
                    <a:lnTo>
                      <a:pt x="0" y="15989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3" name="Group 63"/>
            <p:cNvGrpSpPr/>
            <p:nvPr/>
          </p:nvGrpSpPr>
          <p:grpSpPr>
            <a:xfrm>
              <a:off x="1429146" y="0"/>
              <a:ext cx="707218" cy="557847"/>
              <a:chOff x="0" y="0"/>
              <a:chExt cx="2123830" cy="1675258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2123830" cy="1675258"/>
              </a:xfrm>
              <a:custGeom>
                <a:avLst/>
                <a:gdLst/>
                <a:ahLst/>
                <a:cxnLst/>
                <a:rect l="l" t="t" r="r" b="b"/>
                <a:pathLst>
                  <a:path w="2123830" h="1675258">
                    <a:moveTo>
                      <a:pt x="0" y="0"/>
                    </a:moveTo>
                    <a:lnTo>
                      <a:pt x="2123830" y="0"/>
                    </a:lnTo>
                    <a:lnTo>
                      <a:pt x="2123830" y="1675258"/>
                    </a:lnTo>
                    <a:lnTo>
                      <a:pt x="0" y="167525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5" name="Group 65"/>
            <p:cNvGrpSpPr/>
            <p:nvPr/>
          </p:nvGrpSpPr>
          <p:grpSpPr>
            <a:xfrm>
              <a:off x="0" y="351239"/>
              <a:ext cx="707218" cy="532447"/>
              <a:chOff x="0" y="0"/>
              <a:chExt cx="2123830" cy="1598980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0"/>
                <a:ext cx="2123830" cy="1598980"/>
              </a:xfrm>
              <a:custGeom>
                <a:avLst/>
                <a:gdLst/>
                <a:ahLst/>
                <a:cxnLst/>
                <a:rect l="l" t="t" r="r" b="b"/>
                <a:pathLst>
                  <a:path w="2123830" h="1598980">
                    <a:moveTo>
                      <a:pt x="0" y="0"/>
                    </a:moveTo>
                    <a:lnTo>
                      <a:pt x="2123830" y="0"/>
                    </a:lnTo>
                    <a:lnTo>
                      <a:pt x="2123830" y="1598980"/>
                    </a:lnTo>
                    <a:lnTo>
                      <a:pt x="0" y="15989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7" name="Group 67"/>
            <p:cNvGrpSpPr/>
            <p:nvPr/>
          </p:nvGrpSpPr>
          <p:grpSpPr>
            <a:xfrm rot="1296709">
              <a:off x="228600" y="1134853"/>
              <a:ext cx="250018" cy="532447"/>
              <a:chOff x="0" y="0"/>
              <a:chExt cx="750824" cy="1598980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0" y="0"/>
                <a:ext cx="750824" cy="1598980"/>
              </a:xfrm>
              <a:custGeom>
                <a:avLst/>
                <a:gdLst/>
                <a:ahLst/>
                <a:cxnLst/>
                <a:rect l="l" t="t" r="r" b="b"/>
                <a:pathLst>
                  <a:path w="750824" h="1598980">
                    <a:moveTo>
                      <a:pt x="0" y="0"/>
                    </a:moveTo>
                    <a:lnTo>
                      <a:pt x="750824" y="0"/>
                    </a:lnTo>
                    <a:lnTo>
                      <a:pt x="750824" y="1598980"/>
                    </a:lnTo>
                    <a:lnTo>
                      <a:pt x="0" y="15989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9" name="Group 69"/>
            <p:cNvGrpSpPr/>
            <p:nvPr/>
          </p:nvGrpSpPr>
          <p:grpSpPr>
            <a:xfrm>
              <a:off x="432445" y="1401076"/>
              <a:ext cx="250018" cy="266224"/>
              <a:chOff x="0" y="0"/>
              <a:chExt cx="750824" cy="799490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750824" cy="799490"/>
              </a:xfrm>
              <a:custGeom>
                <a:avLst/>
                <a:gdLst/>
                <a:ahLst/>
                <a:cxnLst/>
                <a:rect l="l" t="t" r="r" b="b"/>
                <a:pathLst>
                  <a:path w="750824" h="799490">
                    <a:moveTo>
                      <a:pt x="0" y="0"/>
                    </a:moveTo>
                    <a:lnTo>
                      <a:pt x="750824" y="0"/>
                    </a:lnTo>
                    <a:lnTo>
                      <a:pt x="750824" y="799490"/>
                    </a:lnTo>
                    <a:lnTo>
                      <a:pt x="0" y="7994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71" name="Group 71"/>
            <p:cNvGrpSpPr/>
            <p:nvPr/>
          </p:nvGrpSpPr>
          <p:grpSpPr>
            <a:xfrm>
              <a:off x="1588145" y="953401"/>
              <a:ext cx="300818" cy="266224"/>
              <a:chOff x="0" y="0"/>
              <a:chExt cx="903380" cy="799490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903380" cy="799490"/>
              </a:xfrm>
              <a:custGeom>
                <a:avLst/>
                <a:gdLst/>
                <a:ahLst/>
                <a:cxnLst/>
                <a:rect l="l" t="t" r="r" b="b"/>
                <a:pathLst>
                  <a:path w="903380" h="799490">
                    <a:moveTo>
                      <a:pt x="0" y="0"/>
                    </a:moveTo>
                    <a:lnTo>
                      <a:pt x="903380" y="0"/>
                    </a:lnTo>
                    <a:lnTo>
                      <a:pt x="903380" y="799490"/>
                    </a:lnTo>
                    <a:lnTo>
                      <a:pt x="0" y="7994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73" name="Group 73"/>
            <p:cNvGrpSpPr/>
            <p:nvPr/>
          </p:nvGrpSpPr>
          <p:grpSpPr>
            <a:xfrm rot="-1635348">
              <a:off x="444611" y="1323987"/>
              <a:ext cx="436884" cy="286682"/>
              <a:chOff x="0" y="0"/>
              <a:chExt cx="1311996" cy="860929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1311996" cy="860929"/>
              </a:xfrm>
              <a:custGeom>
                <a:avLst/>
                <a:gdLst/>
                <a:ahLst/>
                <a:cxnLst/>
                <a:rect l="l" t="t" r="r" b="b"/>
                <a:pathLst>
                  <a:path w="1311996" h="860929">
                    <a:moveTo>
                      <a:pt x="0" y="0"/>
                    </a:moveTo>
                    <a:lnTo>
                      <a:pt x="1311996" y="0"/>
                    </a:lnTo>
                    <a:lnTo>
                      <a:pt x="1311996" y="860929"/>
                    </a:lnTo>
                    <a:lnTo>
                      <a:pt x="0" y="86092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75" name="AutoShape 75"/>
          <p:cNvSpPr/>
          <p:nvPr/>
        </p:nvSpPr>
        <p:spPr>
          <a:xfrm rot="-5400000">
            <a:off x="14989338" y="4339493"/>
            <a:ext cx="781872" cy="0"/>
          </a:xfrm>
          <a:prstGeom prst="line">
            <a:avLst/>
          </a:prstGeom>
          <a:ln w="47625" cap="rnd">
            <a:solidFill>
              <a:srgbClr val="6C49B7"/>
            </a:solidFill>
            <a:prstDash val="solid"/>
            <a:headEnd type="diamond" w="lg" len="lg"/>
            <a:tailEnd type="diamond" w="lg" len="lg"/>
          </a:ln>
        </p:spPr>
      </p:sp>
      <p:grpSp>
        <p:nvGrpSpPr>
          <p:cNvPr id="76" name="Group 76"/>
          <p:cNvGrpSpPr/>
          <p:nvPr/>
        </p:nvGrpSpPr>
        <p:grpSpPr>
          <a:xfrm>
            <a:off x="14096487" y="4996972"/>
            <a:ext cx="2519950" cy="807216"/>
            <a:chOff x="0" y="0"/>
            <a:chExt cx="852428" cy="273058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52428" cy="273058"/>
            </a:xfrm>
            <a:custGeom>
              <a:avLst/>
              <a:gdLst/>
              <a:ahLst/>
              <a:cxnLst/>
              <a:rect l="l" t="t" r="r" b="b"/>
              <a:pathLst>
                <a:path w="852428" h="273058">
                  <a:moveTo>
                    <a:pt x="0" y="0"/>
                  </a:moveTo>
                  <a:lnTo>
                    <a:pt x="852428" y="0"/>
                  </a:lnTo>
                  <a:lnTo>
                    <a:pt x="852428" y="273058"/>
                  </a:lnTo>
                  <a:lnTo>
                    <a:pt x="0" y="273058"/>
                  </a:lnTo>
                  <a:close/>
                </a:path>
              </a:pathLst>
            </a:custGeom>
            <a:solidFill>
              <a:srgbClr val="6C49B7"/>
            </a:solidFill>
          </p:spPr>
        </p:sp>
      </p:grpSp>
      <p:grpSp>
        <p:nvGrpSpPr>
          <p:cNvPr id="78" name="Group 78"/>
          <p:cNvGrpSpPr/>
          <p:nvPr/>
        </p:nvGrpSpPr>
        <p:grpSpPr>
          <a:xfrm>
            <a:off x="13926837" y="6139537"/>
            <a:ext cx="2954500" cy="2546848"/>
            <a:chOff x="0" y="0"/>
            <a:chExt cx="3939333" cy="3395798"/>
          </a:xfrm>
        </p:grpSpPr>
        <p:grpSp>
          <p:nvGrpSpPr>
            <p:cNvPr id="79" name="Group 79"/>
            <p:cNvGrpSpPr/>
            <p:nvPr/>
          </p:nvGrpSpPr>
          <p:grpSpPr>
            <a:xfrm>
              <a:off x="0" y="0"/>
              <a:ext cx="3939333" cy="3395798"/>
              <a:chOff x="0" y="0"/>
              <a:chExt cx="41238156" cy="35548256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41238156" cy="35548255"/>
              </a:xfrm>
              <a:custGeom>
                <a:avLst/>
                <a:gdLst/>
                <a:ahLst/>
                <a:cxnLst/>
                <a:rect l="l" t="t" r="r" b="b"/>
                <a:pathLst>
                  <a:path w="41238156" h="35548255">
                    <a:moveTo>
                      <a:pt x="0" y="0"/>
                    </a:moveTo>
                    <a:lnTo>
                      <a:pt x="0" y="35548255"/>
                    </a:lnTo>
                    <a:lnTo>
                      <a:pt x="41238156" y="35548255"/>
                    </a:lnTo>
                    <a:lnTo>
                      <a:pt x="41238156" y="0"/>
                    </a:lnTo>
                    <a:lnTo>
                      <a:pt x="0" y="0"/>
                    </a:lnTo>
                    <a:close/>
                    <a:moveTo>
                      <a:pt x="41177195" y="35487297"/>
                    </a:moveTo>
                    <a:lnTo>
                      <a:pt x="59690" y="35487297"/>
                    </a:lnTo>
                    <a:lnTo>
                      <a:pt x="59690" y="59690"/>
                    </a:lnTo>
                    <a:lnTo>
                      <a:pt x="41177195" y="59690"/>
                    </a:lnTo>
                    <a:lnTo>
                      <a:pt x="41177195" y="35487297"/>
                    </a:lnTo>
                    <a:close/>
                  </a:path>
                </a:pathLst>
              </a:custGeom>
              <a:solidFill>
                <a:srgbClr val="6C49B7"/>
              </a:solidFill>
            </p:spPr>
          </p:sp>
        </p:grpSp>
        <p:sp>
          <p:nvSpPr>
            <p:cNvPr id="81" name="TextBox 81"/>
            <p:cNvSpPr txBox="1"/>
            <p:nvPr/>
          </p:nvSpPr>
          <p:spPr>
            <a:xfrm>
              <a:off x="94005" y="143419"/>
              <a:ext cx="3721234" cy="3070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50"/>
                </a:lnSpc>
              </a:pPr>
              <a:r>
                <a:rPr lang="en-US" sz="1800">
                  <a:solidFill>
                    <a:srgbClr val="0F0E0C"/>
                  </a:solidFill>
                  <a:latin typeface="Telegraf"/>
                </a:rPr>
                <a:t>Постоянные сотрудники Волонтерского центра: директор, администратор и инспектор по контролю за исполнением поручений. Организуют и координируют работу.</a:t>
              </a:r>
            </a:p>
          </p:txBody>
        </p:sp>
      </p:grpSp>
      <p:sp>
        <p:nvSpPr>
          <p:cNvPr id="82" name="TextBox 82"/>
          <p:cNvSpPr txBox="1"/>
          <p:nvPr/>
        </p:nvSpPr>
        <p:spPr>
          <a:xfrm>
            <a:off x="14557276" y="2908772"/>
            <a:ext cx="1693621" cy="879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00"/>
              </a:lnSpc>
              <a:spcBef>
                <a:spcPct val="0"/>
              </a:spcBef>
            </a:pPr>
            <a:r>
              <a:rPr lang="en-US" sz="5000" u="none" dirty="0">
                <a:solidFill>
                  <a:srgbClr val="6C49B7"/>
                </a:solidFill>
                <a:latin typeface="DM Sans Bold"/>
              </a:rPr>
              <a:t>3</a:t>
            </a:r>
          </a:p>
          <a:p>
            <a:pPr marL="0" lvl="0" indent="0" algn="ctr">
              <a:lnSpc>
                <a:spcPts val="2000"/>
              </a:lnSpc>
              <a:spcBef>
                <a:spcPct val="0"/>
              </a:spcBef>
            </a:pPr>
            <a:r>
              <a:rPr lang="en-US" sz="2000" u="none" dirty="0">
                <a:solidFill>
                  <a:srgbClr val="6C49B7"/>
                </a:solidFill>
                <a:latin typeface="DM Sans Bold"/>
              </a:rPr>
              <a:t>ЧЕЛОВЕКА*</a:t>
            </a:r>
          </a:p>
        </p:txBody>
      </p:sp>
      <p:grpSp>
        <p:nvGrpSpPr>
          <p:cNvPr id="83" name="Group 83"/>
          <p:cNvGrpSpPr/>
          <p:nvPr/>
        </p:nvGrpSpPr>
        <p:grpSpPr>
          <a:xfrm>
            <a:off x="8823419" y="2465348"/>
            <a:ext cx="1811369" cy="2104109"/>
            <a:chOff x="0" y="0"/>
            <a:chExt cx="2415158" cy="2805479"/>
          </a:xfrm>
        </p:grpSpPr>
        <p:grpSp>
          <p:nvGrpSpPr>
            <p:cNvPr id="84" name="Group 84"/>
            <p:cNvGrpSpPr/>
            <p:nvPr/>
          </p:nvGrpSpPr>
          <p:grpSpPr>
            <a:xfrm>
              <a:off x="0" y="0"/>
              <a:ext cx="2415158" cy="2805479"/>
              <a:chOff x="0" y="0"/>
              <a:chExt cx="4373276" cy="5080054"/>
            </a:xfrm>
          </p:grpSpPr>
          <p:sp>
            <p:nvSpPr>
              <p:cNvPr id="85" name="Freeform 85"/>
              <p:cNvSpPr/>
              <p:nvPr/>
            </p:nvSpPr>
            <p:spPr>
              <a:xfrm>
                <a:off x="0" y="0"/>
                <a:ext cx="4373276" cy="5080055"/>
              </a:xfrm>
              <a:custGeom>
                <a:avLst/>
                <a:gdLst/>
                <a:ahLst/>
                <a:cxnLst/>
                <a:rect l="l" t="t" r="r" b="b"/>
                <a:pathLst>
                  <a:path w="4373276" h="5080055">
                    <a:moveTo>
                      <a:pt x="3356006" y="0"/>
                    </a:moveTo>
                    <a:lnTo>
                      <a:pt x="1017270" y="0"/>
                    </a:lnTo>
                    <a:cubicBezTo>
                      <a:pt x="455930" y="0"/>
                      <a:pt x="0" y="455930"/>
                      <a:pt x="0" y="1017270"/>
                    </a:cubicBezTo>
                    <a:lnTo>
                      <a:pt x="0" y="2811734"/>
                    </a:lnTo>
                    <a:cubicBezTo>
                      <a:pt x="0" y="3331264"/>
                      <a:pt x="455930" y="3787194"/>
                      <a:pt x="1017270" y="3787194"/>
                    </a:cubicBezTo>
                    <a:lnTo>
                      <a:pt x="1800860" y="3787194"/>
                    </a:lnTo>
                    <a:lnTo>
                      <a:pt x="1800860" y="5080055"/>
                    </a:lnTo>
                    <a:lnTo>
                      <a:pt x="2532380" y="3787194"/>
                    </a:lnTo>
                    <a:lnTo>
                      <a:pt x="3356006" y="3787194"/>
                    </a:lnTo>
                    <a:cubicBezTo>
                      <a:pt x="3917346" y="3787194"/>
                      <a:pt x="4373276" y="3331264"/>
                      <a:pt x="4373276" y="2811734"/>
                    </a:cubicBezTo>
                    <a:lnTo>
                      <a:pt x="4373276" y="1017270"/>
                    </a:lnTo>
                    <a:cubicBezTo>
                      <a:pt x="4373276" y="455930"/>
                      <a:pt x="3918616" y="0"/>
                      <a:pt x="3356006" y="0"/>
                    </a:cubicBezTo>
                    <a:lnTo>
                      <a:pt x="3356006" y="0"/>
                    </a:lnTo>
                    <a:close/>
                  </a:path>
                </a:pathLst>
              </a:custGeom>
              <a:solidFill>
                <a:srgbClr val="A444B8">
                  <a:alpha val="47843"/>
                </a:srgbClr>
              </a:solidFill>
            </p:spPr>
          </p:sp>
        </p:grpSp>
        <p:sp>
          <p:nvSpPr>
            <p:cNvPr id="86" name="TextBox 86"/>
            <p:cNvSpPr txBox="1"/>
            <p:nvPr/>
          </p:nvSpPr>
          <p:spPr>
            <a:xfrm>
              <a:off x="73163" y="249285"/>
              <a:ext cx="2218115" cy="14873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87"/>
                </a:lnSpc>
              </a:pPr>
              <a:r>
                <a:rPr lang="en-US" sz="1750" dirty="0" err="1">
                  <a:solidFill>
                    <a:srgbClr val="000000"/>
                  </a:solidFill>
                  <a:latin typeface="Telegraf"/>
                </a:rPr>
                <a:t>Ведут</a:t>
              </a:r>
              <a:r>
                <a:rPr lang="en-US" sz="1750" dirty="0">
                  <a:solidFill>
                    <a:srgbClr val="000000"/>
                  </a:solidFill>
                  <a:latin typeface="Telegraf"/>
                </a:rPr>
                <a:t> </a:t>
              </a:r>
              <a:r>
                <a:rPr lang="en-US" sz="1750" dirty="0" err="1">
                  <a:solidFill>
                    <a:srgbClr val="000000"/>
                  </a:solidFill>
                  <a:latin typeface="Telegraf"/>
                </a:rPr>
                <a:t>программу</a:t>
              </a:r>
              <a:r>
                <a:rPr lang="en-US" sz="1750" dirty="0">
                  <a:solidFill>
                    <a:srgbClr val="000000"/>
                  </a:solidFill>
                  <a:latin typeface="Telegraf"/>
                </a:rPr>
                <a:t> </a:t>
              </a:r>
              <a:r>
                <a:rPr lang="ru-RU" sz="1750" dirty="0">
                  <a:solidFill>
                    <a:srgbClr val="000000"/>
                  </a:solidFill>
                  <a:latin typeface="Telegraf"/>
                </a:rPr>
                <a:t>Школа Лидеров </a:t>
              </a:r>
              <a:r>
                <a:rPr lang="ru-RU" sz="1750" dirty="0" err="1">
                  <a:solidFill>
                    <a:srgbClr val="000000"/>
                  </a:solidFill>
                  <a:latin typeface="Telegraf"/>
                </a:rPr>
                <a:t>Плехановки</a:t>
              </a:r>
              <a:r>
                <a:rPr lang="en-US" sz="1750" dirty="0">
                  <a:solidFill>
                    <a:srgbClr val="000000"/>
                  </a:solidFill>
                  <a:latin typeface="Telegraf"/>
                </a:rPr>
                <a:t> </a:t>
              </a: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2597511" y="2546253"/>
            <a:ext cx="1980220" cy="2023204"/>
            <a:chOff x="0" y="0"/>
            <a:chExt cx="2503765" cy="2697606"/>
          </a:xfrm>
        </p:grpSpPr>
        <p:grpSp>
          <p:nvGrpSpPr>
            <p:cNvPr id="88" name="Group 88"/>
            <p:cNvGrpSpPr/>
            <p:nvPr/>
          </p:nvGrpSpPr>
          <p:grpSpPr>
            <a:xfrm>
              <a:off x="0" y="0"/>
              <a:ext cx="2503765" cy="2697606"/>
              <a:chOff x="0" y="0"/>
              <a:chExt cx="5952982" cy="6413862"/>
            </a:xfrm>
          </p:grpSpPr>
          <p:sp>
            <p:nvSpPr>
              <p:cNvPr id="89" name="Freeform 89"/>
              <p:cNvSpPr/>
              <p:nvPr/>
            </p:nvSpPr>
            <p:spPr>
              <a:xfrm>
                <a:off x="0" y="0"/>
                <a:ext cx="5952982" cy="6413862"/>
              </a:xfrm>
              <a:custGeom>
                <a:avLst/>
                <a:gdLst/>
                <a:ahLst/>
                <a:cxnLst/>
                <a:rect l="l" t="t" r="r" b="b"/>
                <a:pathLst>
                  <a:path w="5952982" h="6413862">
                    <a:moveTo>
                      <a:pt x="4935712" y="0"/>
                    </a:moveTo>
                    <a:lnTo>
                      <a:pt x="1017270" y="0"/>
                    </a:lnTo>
                    <a:cubicBezTo>
                      <a:pt x="455930" y="0"/>
                      <a:pt x="0" y="455930"/>
                      <a:pt x="0" y="1017270"/>
                    </a:cubicBezTo>
                    <a:lnTo>
                      <a:pt x="0" y="4084210"/>
                    </a:lnTo>
                    <a:cubicBezTo>
                      <a:pt x="0" y="4665071"/>
                      <a:pt x="455930" y="5121002"/>
                      <a:pt x="1017270" y="5121002"/>
                    </a:cubicBezTo>
                    <a:lnTo>
                      <a:pt x="1800860" y="5121002"/>
                    </a:lnTo>
                    <a:lnTo>
                      <a:pt x="1800860" y="6413862"/>
                    </a:lnTo>
                    <a:lnTo>
                      <a:pt x="2532380" y="5121002"/>
                    </a:lnTo>
                    <a:lnTo>
                      <a:pt x="4935712" y="5121002"/>
                    </a:lnTo>
                    <a:cubicBezTo>
                      <a:pt x="5497052" y="5121002"/>
                      <a:pt x="5952982" y="4665071"/>
                      <a:pt x="5952982" y="4084210"/>
                    </a:cubicBezTo>
                    <a:lnTo>
                      <a:pt x="5952982" y="1017270"/>
                    </a:lnTo>
                    <a:cubicBezTo>
                      <a:pt x="5952982" y="455930"/>
                      <a:pt x="5498323" y="0"/>
                      <a:pt x="4935712" y="0"/>
                    </a:cubicBezTo>
                    <a:lnTo>
                      <a:pt x="4935712" y="0"/>
                    </a:lnTo>
                    <a:close/>
                  </a:path>
                </a:pathLst>
              </a:custGeom>
              <a:solidFill>
                <a:srgbClr val="A444B8">
                  <a:alpha val="47843"/>
                </a:srgbClr>
              </a:solidFill>
            </p:spPr>
          </p:sp>
        </p:grpSp>
        <p:sp>
          <p:nvSpPr>
            <p:cNvPr id="90" name="TextBox 90"/>
            <p:cNvSpPr txBox="1"/>
            <p:nvPr/>
          </p:nvSpPr>
          <p:spPr>
            <a:xfrm>
              <a:off x="94447" y="50292"/>
              <a:ext cx="2307184" cy="20387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665"/>
                </a:lnSpc>
              </a:pPr>
              <a:r>
                <a:rPr lang="en-US" sz="1750" dirty="0" err="1">
                  <a:solidFill>
                    <a:srgbClr val="000000"/>
                  </a:solidFill>
                  <a:latin typeface="Telegraf"/>
                </a:rPr>
                <a:t>Осуществляют</a:t>
              </a:r>
              <a:r>
                <a:rPr lang="en-US" sz="1750" dirty="0">
                  <a:solidFill>
                    <a:srgbClr val="000000"/>
                  </a:solidFill>
                  <a:latin typeface="Telegraf"/>
                </a:rPr>
                <a:t> </a:t>
              </a:r>
              <a:r>
                <a:rPr lang="en-US" sz="1750" dirty="0" err="1">
                  <a:solidFill>
                    <a:srgbClr val="000000"/>
                  </a:solidFill>
                  <a:latin typeface="Telegraf"/>
                </a:rPr>
                <a:t>административное</a:t>
              </a:r>
              <a:r>
                <a:rPr lang="en-US" sz="1750" dirty="0">
                  <a:solidFill>
                    <a:srgbClr val="000000"/>
                  </a:solidFill>
                  <a:latin typeface="Telegraf"/>
                </a:rPr>
                <a:t> </a:t>
              </a:r>
              <a:r>
                <a:rPr lang="en-US" sz="1750" dirty="0" err="1">
                  <a:solidFill>
                    <a:srgbClr val="000000"/>
                  </a:solidFill>
                  <a:latin typeface="Telegraf"/>
                </a:rPr>
                <a:t>регулирование</a:t>
              </a:r>
              <a:r>
                <a:rPr lang="en-US" sz="1750" dirty="0">
                  <a:solidFill>
                    <a:srgbClr val="000000"/>
                  </a:solidFill>
                  <a:latin typeface="Telegraf"/>
                </a:rPr>
                <a:t>, </a:t>
              </a:r>
              <a:r>
                <a:rPr lang="en-US" sz="1750" dirty="0" err="1">
                  <a:solidFill>
                    <a:srgbClr val="000000"/>
                  </a:solidFill>
                  <a:latin typeface="Telegraf"/>
                </a:rPr>
                <a:t>реализуют</a:t>
              </a:r>
              <a:r>
                <a:rPr lang="en-US" sz="1750" dirty="0">
                  <a:solidFill>
                    <a:srgbClr val="000000"/>
                  </a:solidFill>
                  <a:latin typeface="Telegraf"/>
                </a:rPr>
                <a:t> </a:t>
              </a:r>
              <a:r>
                <a:rPr lang="en-US" sz="1750" dirty="0" err="1">
                  <a:solidFill>
                    <a:srgbClr val="000000"/>
                  </a:solidFill>
                  <a:latin typeface="Telegraf"/>
                </a:rPr>
                <a:t>систему</a:t>
              </a:r>
              <a:r>
                <a:rPr lang="en-US" sz="1750" dirty="0">
                  <a:solidFill>
                    <a:srgbClr val="000000"/>
                  </a:solidFill>
                  <a:latin typeface="Telegraf"/>
                </a:rPr>
                <a:t> </a:t>
              </a:r>
              <a:r>
                <a:rPr lang="en-US" sz="1750" dirty="0" err="1">
                  <a:solidFill>
                    <a:srgbClr val="000000"/>
                  </a:solidFill>
                  <a:latin typeface="Telegraf"/>
                </a:rPr>
                <a:t>наставничества</a:t>
              </a:r>
              <a:endParaRPr lang="en-US" sz="1750" dirty="0">
                <a:solidFill>
                  <a:srgbClr val="000000"/>
                </a:solidFill>
                <a:latin typeface="Telegraf"/>
              </a:endParaRPr>
            </a:p>
          </p:txBody>
        </p:sp>
      </p:grpSp>
      <p:sp>
        <p:nvSpPr>
          <p:cNvPr id="91" name="TextBox 91"/>
          <p:cNvSpPr txBox="1"/>
          <p:nvPr/>
        </p:nvSpPr>
        <p:spPr>
          <a:xfrm>
            <a:off x="14329328" y="5239549"/>
            <a:ext cx="1889371" cy="358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5"/>
              </a:lnSpc>
            </a:pPr>
            <a:r>
              <a:rPr lang="en-US" sz="2084">
                <a:solidFill>
                  <a:srgbClr val="FFFFFF"/>
                </a:solidFill>
                <a:latin typeface="Telegraf Bold"/>
              </a:rPr>
              <a:t>Сотрудник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196906" y="6110962"/>
            <a:ext cx="2262114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7"/>
              </a:lnSpc>
            </a:pPr>
            <a:r>
              <a:rPr lang="ru-RU" sz="1557" dirty="0">
                <a:solidFill>
                  <a:srgbClr val="000000"/>
                </a:solidFill>
                <a:latin typeface="Telegraf"/>
              </a:rPr>
              <a:t>5</a:t>
            </a:r>
            <a:r>
              <a:rPr lang="en-US" sz="1557" dirty="0">
                <a:solidFill>
                  <a:srgbClr val="000000"/>
                </a:solidFill>
                <a:latin typeface="Telegraf"/>
              </a:rPr>
              <a:t>% </a:t>
            </a:r>
            <a:r>
              <a:rPr lang="en-US" sz="1557" dirty="0" err="1">
                <a:solidFill>
                  <a:srgbClr val="000000"/>
                </a:solidFill>
                <a:latin typeface="Telegraf Bold"/>
              </a:rPr>
              <a:t>вовлеченных</a:t>
            </a:r>
            <a:r>
              <a:rPr lang="en-US" sz="1557" dirty="0">
                <a:solidFill>
                  <a:srgbClr val="000000"/>
                </a:solidFill>
                <a:latin typeface="Telegraf Bold"/>
              </a:rPr>
              <a:t> </a:t>
            </a:r>
            <a:r>
              <a:rPr lang="en-US" sz="1557" dirty="0" err="1">
                <a:solidFill>
                  <a:srgbClr val="000000"/>
                </a:solidFill>
                <a:latin typeface="Telegraf Bold"/>
              </a:rPr>
              <a:t>необучающихся</a:t>
            </a:r>
            <a:r>
              <a:rPr lang="en-US" sz="1557" dirty="0">
                <a:solidFill>
                  <a:srgbClr val="000000"/>
                </a:solidFill>
                <a:latin typeface="Telegraf Bold"/>
              </a:rPr>
              <a:t> </a:t>
            </a:r>
            <a:r>
              <a:rPr lang="en-US" sz="1557" dirty="0">
                <a:solidFill>
                  <a:srgbClr val="000000"/>
                </a:solidFill>
                <a:latin typeface="Telegraf"/>
              </a:rPr>
              <a:t>в РЭУ </a:t>
            </a:r>
            <a:r>
              <a:rPr lang="en-US" sz="1557" dirty="0" err="1">
                <a:solidFill>
                  <a:srgbClr val="000000"/>
                </a:solidFill>
                <a:latin typeface="Telegraf"/>
              </a:rPr>
              <a:t>волонтеров</a:t>
            </a:r>
            <a:r>
              <a:rPr lang="en-US" sz="1557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1557" dirty="0" err="1">
                <a:solidFill>
                  <a:srgbClr val="000000"/>
                </a:solidFill>
                <a:latin typeface="Telegraf"/>
              </a:rPr>
              <a:t>от</a:t>
            </a:r>
            <a:r>
              <a:rPr lang="en-US" sz="1557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1557" dirty="0" err="1">
                <a:solidFill>
                  <a:srgbClr val="000000"/>
                </a:solidFill>
                <a:latin typeface="Telegraf"/>
              </a:rPr>
              <a:t>общего</a:t>
            </a:r>
            <a:r>
              <a:rPr lang="en-US" sz="1557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1557" dirty="0" err="1">
                <a:solidFill>
                  <a:srgbClr val="000000"/>
                </a:solidFill>
                <a:latin typeface="Telegraf"/>
              </a:rPr>
              <a:t>количества</a:t>
            </a:r>
            <a:r>
              <a:rPr lang="en-US" sz="1557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1557" dirty="0" err="1">
                <a:solidFill>
                  <a:srgbClr val="000000"/>
                </a:solidFill>
                <a:latin typeface="Telegraf"/>
              </a:rPr>
              <a:t>волонтеров</a:t>
            </a:r>
            <a:r>
              <a:rPr lang="en-US" sz="1557" dirty="0">
                <a:solidFill>
                  <a:srgbClr val="000000"/>
                </a:solidFill>
                <a:latin typeface="Telegraf"/>
              </a:rPr>
              <a:t>.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473785" y="310604"/>
            <a:ext cx="4609207" cy="422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6"/>
              </a:lnSpc>
              <a:spcBef>
                <a:spcPct val="0"/>
              </a:spcBef>
            </a:pPr>
            <a:r>
              <a:rPr lang="en-US" sz="2490" spc="24" dirty="0" err="1">
                <a:solidFill>
                  <a:srgbClr val="000000"/>
                </a:solidFill>
                <a:latin typeface="DM Sans"/>
              </a:rPr>
              <a:t>Команда</a:t>
            </a:r>
            <a:r>
              <a:rPr lang="en-US" sz="2490" spc="24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490" spc="24" dirty="0" err="1">
                <a:solidFill>
                  <a:srgbClr val="000000"/>
                </a:solidFill>
                <a:latin typeface="DM Sans"/>
              </a:rPr>
              <a:t>участника</a:t>
            </a:r>
            <a:r>
              <a:rPr lang="en-US" sz="2490" spc="24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490" spc="24" dirty="0" err="1">
                <a:solidFill>
                  <a:srgbClr val="000000"/>
                </a:solidFill>
                <a:latin typeface="DM Sans"/>
              </a:rPr>
              <a:t>конкурса</a:t>
            </a:r>
            <a:endParaRPr lang="en-US" sz="2490" spc="24" dirty="0">
              <a:solidFill>
                <a:srgbClr val="000000"/>
              </a:solidFill>
              <a:latin typeface="DM Sans"/>
            </a:endParaRPr>
          </a:p>
        </p:txBody>
      </p:sp>
      <p:sp>
        <p:nvSpPr>
          <p:cNvPr id="94" name="TextBox 94"/>
          <p:cNvSpPr txBox="1"/>
          <p:nvPr/>
        </p:nvSpPr>
        <p:spPr>
          <a:xfrm>
            <a:off x="1906897" y="1951365"/>
            <a:ext cx="2262114" cy="479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7"/>
              </a:lnSpc>
            </a:pPr>
            <a:r>
              <a:rPr lang="en-US" sz="1557" dirty="0">
                <a:solidFill>
                  <a:srgbClr val="000000"/>
                </a:solidFill>
                <a:latin typeface="Telegraf"/>
              </a:rPr>
              <a:t>2</a:t>
            </a:r>
            <a:r>
              <a:rPr lang="ru-RU" sz="1557" dirty="0">
                <a:solidFill>
                  <a:srgbClr val="000000"/>
                </a:solidFill>
                <a:latin typeface="Telegraf"/>
              </a:rPr>
              <a:t>6</a:t>
            </a:r>
            <a:r>
              <a:rPr lang="en-US" sz="1557" dirty="0">
                <a:solidFill>
                  <a:srgbClr val="000000"/>
                </a:solidFill>
                <a:latin typeface="Telegraf"/>
              </a:rPr>
              <a:t>% </a:t>
            </a:r>
            <a:r>
              <a:rPr lang="en-US" sz="1557" dirty="0" err="1">
                <a:solidFill>
                  <a:srgbClr val="000000"/>
                </a:solidFill>
                <a:latin typeface="Telegraf"/>
              </a:rPr>
              <a:t>от</a:t>
            </a:r>
            <a:r>
              <a:rPr lang="en-US" sz="1557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1557" dirty="0" err="1">
                <a:solidFill>
                  <a:srgbClr val="000000"/>
                </a:solidFill>
                <a:latin typeface="Telegraf"/>
              </a:rPr>
              <a:t>общего</a:t>
            </a:r>
            <a:r>
              <a:rPr lang="en-US" sz="1557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1557" dirty="0" err="1">
                <a:solidFill>
                  <a:srgbClr val="000000"/>
                </a:solidFill>
                <a:latin typeface="Telegraf"/>
              </a:rPr>
              <a:t>числа</a:t>
            </a:r>
            <a:r>
              <a:rPr lang="en-US" sz="1557" dirty="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1557" dirty="0" err="1">
                <a:solidFill>
                  <a:srgbClr val="000000"/>
                </a:solidFill>
                <a:latin typeface="Telegraf"/>
              </a:rPr>
              <a:t>обучающихся</a:t>
            </a:r>
            <a:r>
              <a:rPr lang="en-US" sz="1557" dirty="0">
                <a:solidFill>
                  <a:srgbClr val="000000"/>
                </a:solidFill>
                <a:latin typeface="Telegraf"/>
              </a:rPr>
              <a:t>**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226214" y="8783679"/>
            <a:ext cx="15702421" cy="549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 spc="15" dirty="0" err="1">
                <a:solidFill>
                  <a:srgbClr val="6C49B7"/>
                </a:solidFill>
                <a:latin typeface="DM Sans Bold"/>
              </a:rPr>
              <a:t>Команда</a:t>
            </a:r>
            <a:r>
              <a:rPr lang="en-US" sz="1599" spc="15" dirty="0">
                <a:solidFill>
                  <a:srgbClr val="6C49B7"/>
                </a:solidFill>
                <a:latin typeface="DM Sans Bold"/>
              </a:rPr>
              <a:t> </a:t>
            </a:r>
            <a:r>
              <a:rPr lang="en-US" sz="1599" spc="15" dirty="0" err="1">
                <a:solidFill>
                  <a:srgbClr val="6C49B7"/>
                </a:solidFill>
                <a:latin typeface="DM Sans Bold"/>
              </a:rPr>
              <a:t>регионального</a:t>
            </a:r>
            <a:r>
              <a:rPr lang="en-US" sz="1599" spc="15" dirty="0">
                <a:solidFill>
                  <a:srgbClr val="6C49B7"/>
                </a:solidFill>
                <a:latin typeface="DM Sans Bold"/>
              </a:rPr>
              <a:t> </a:t>
            </a:r>
            <a:r>
              <a:rPr lang="en-US" sz="1599" spc="15" dirty="0" err="1">
                <a:solidFill>
                  <a:srgbClr val="6C49B7"/>
                </a:solidFill>
                <a:latin typeface="DM Sans Bold"/>
              </a:rPr>
              <a:t>центра</a:t>
            </a:r>
            <a:r>
              <a:rPr lang="en-US" sz="1599" spc="15" dirty="0">
                <a:solidFill>
                  <a:srgbClr val="6C49B7"/>
                </a:solidFill>
                <a:latin typeface="DM Sans Bold"/>
              </a:rPr>
              <a:t> </a:t>
            </a:r>
            <a:r>
              <a:rPr lang="en-US" sz="1599" spc="15" dirty="0" err="1">
                <a:solidFill>
                  <a:srgbClr val="6C49B7"/>
                </a:solidFill>
                <a:latin typeface="DM Sans Bold"/>
              </a:rPr>
              <a:t>будет</a:t>
            </a:r>
            <a:r>
              <a:rPr lang="en-US" sz="1599" spc="15" dirty="0">
                <a:solidFill>
                  <a:srgbClr val="6C49B7"/>
                </a:solidFill>
                <a:latin typeface="DM Sans Bold"/>
              </a:rPr>
              <a:t> </a:t>
            </a:r>
            <a:r>
              <a:rPr lang="en-US" sz="1599" spc="15" dirty="0" err="1">
                <a:solidFill>
                  <a:srgbClr val="6C49B7"/>
                </a:solidFill>
                <a:latin typeface="DM Sans Bold"/>
              </a:rPr>
              <a:t>расширена</a:t>
            </a:r>
            <a:r>
              <a:rPr lang="en-US" sz="1599" spc="15" dirty="0">
                <a:solidFill>
                  <a:srgbClr val="6C49B7"/>
                </a:solidFill>
                <a:latin typeface="DM Sans Bold"/>
              </a:rPr>
              <a:t> </a:t>
            </a:r>
            <a:r>
              <a:rPr lang="en-US" sz="1599" spc="15" dirty="0" err="1">
                <a:solidFill>
                  <a:srgbClr val="6C49B7"/>
                </a:solidFill>
                <a:latin typeface="DM Sans Bold"/>
              </a:rPr>
              <a:t>под</a:t>
            </a:r>
            <a:r>
              <a:rPr lang="en-US" sz="1599" spc="15" dirty="0">
                <a:solidFill>
                  <a:srgbClr val="6C49B7"/>
                </a:solidFill>
                <a:latin typeface="DM Sans Bold"/>
              </a:rPr>
              <a:t> </a:t>
            </a:r>
            <a:r>
              <a:rPr lang="en-US" sz="1599" spc="15" dirty="0" err="1">
                <a:solidFill>
                  <a:srgbClr val="6C49B7"/>
                </a:solidFill>
                <a:latin typeface="DM Sans Bold"/>
              </a:rPr>
              <a:t>функциональные</a:t>
            </a:r>
            <a:r>
              <a:rPr lang="en-US" sz="1599" spc="15" dirty="0">
                <a:solidFill>
                  <a:srgbClr val="6C49B7"/>
                </a:solidFill>
                <a:latin typeface="DM Sans Bold"/>
              </a:rPr>
              <a:t> </a:t>
            </a:r>
            <a:r>
              <a:rPr lang="en-US" sz="1599" spc="15" dirty="0" err="1">
                <a:solidFill>
                  <a:srgbClr val="6C49B7"/>
                </a:solidFill>
                <a:latin typeface="DM Sans Bold"/>
              </a:rPr>
              <a:t>задачи</a:t>
            </a:r>
            <a:r>
              <a:rPr lang="en-US" sz="1599" spc="15" dirty="0">
                <a:solidFill>
                  <a:srgbClr val="6C49B7"/>
                </a:solidFill>
                <a:latin typeface="DM Sans Bold"/>
              </a:rPr>
              <a:t> </a:t>
            </a:r>
          </a:p>
          <a:p>
            <a:pPr>
              <a:lnSpc>
                <a:spcPts val="2240"/>
              </a:lnSpc>
              <a:spcBef>
                <a:spcPct val="0"/>
              </a:spcBef>
            </a:pPr>
            <a:r>
              <a:rPr lang="en-US" sz="1600" spc="15" dirty="0">
                <a:solidFill>
                  <a:srgbClr val="6C49B7"/>
                </a:solidFill>
                <a:latin typeface="DM Sans Bold"/>
              </a:rPr>
              <a:t>в </a:t>
            </a:r>
            <a:r>
              <a:rPr lang="en-US" sz="1600" spc="15" dirty="0" err="1">
                <a:solidFill>
                  <a:srgbClr val="6C49B7"/>
                </a:solidFill>
                <a:latin typeface="DM Sans Bold"/>
              </a:rPr>
              <a:t>соответствии</a:t>
            </a:r>
            <a:r>
              <a:rPr lang="en-US" sz="1600" spc="15" dirty="0">
                <a:solidFill>
                  <a:srgbClr val="6C49B7"/>
                </a:solidFill>
                <a:latin typeface="DM Sans Bold"/>
              </a:rPr>
              <a:t> с </a:t>
            </a:r>
            <a:r>
              <a:rPr lang="en-US" sz="1600" spc="15" dirty="0" err="1">
                <a:solidFill>
                  <a:srgbClr val="6C49B7"/>
                </a:solidFill>
                <a:latin typeface="DM Sans Bold"/>
              </a:rPr>
              <a:t>положением</a:t>
            </a:r>
            <a:r>
              <a:rPr lang="en-US" sz="1600" spc="15" dirty="0">
                <a:solidFill>
                  <a:srgbClr val="6C49B7"/>
                </a:solidFill>
                <a:latin typeface="DM Sans Bold"/>
              </a:rPr>
              <a:t> </a:t>
            </a:r>
            <a:r>
              <a:rPr lang="en-US" sz="1600" spc="15" dirty="0" err="1">
                <a:solidFill>
                  <a:srgbClr val="6C49B7"/>
                </a:solidFill>
                <a:latin typeface="DM Sans Bold"/>
              </a:rPr>
              <a:t>программы</a:t>
            </a:r>
            <a:r>
              <a:rPr lang="en-US" sz="1600" spc="15" dirty="0">
                <a:solidFill>
                  <a:srgbClr val="6C49B7"/>
                </a:solidFill>
                <a:latin typeface="DM Sans Bold"/>
              </a:rPr>
              <a:t> в 202</a:t>
            </a:r>
            <a:r>
              <a:rPr lang="ru-RU" sz="1600" spc="15" dirty="0">
                <a:solidFill>
                  <a:srgbClr val="6C49B7"/>
                </a:solidFill>
                <a:latin typeface="DM Sans Bold"/>
              </a:rPr>
              <a:t>3-2024</a:t>
            </a:r>
            <a:r>
              <a:rPr lang="en-US" sz="1600" spc="15" dirty="0">
                <a:solidFill>
                  <a:srgbClr val="6C49B7"/>
                </a:solidFill>
                <a:latin typeface="DM Sans Bold"/>
              </a:rPr>
              <a:t> </a:t>
            </a:r>
            <a:r>
              <a:rPr lang="en-US" sz="1600" spc="15" dirty="0" err="1">
                <a:solidFill>
                  <a:srgbClr val="6C49B7"/>
                </a:solidFill>
                <a:latin typeface="DM Sans Bold"/>
              </a:rPr>
              <a:t>году</a:t>
            </a:r>
            <a:endParaRPr lang="en-US" sz="1600" spc="15" dirty="0">
              <a:solidFill>
                <a:srgbClr val="6C49B7"/>
              </a:solidFill>
              <a:latin typeface="DM Sans Bold"/>
            </a:endParaRPr>
          </a:p>
        </p:txBody>
      </p:sp>
      <p:sp>
        <p:nvSpPr>
          <p:cNvPr id="96" name="TextBox 37">
            <a:extLst>
              <a:ext uri="{FF2B5EF4-FFF2-40B4-BE49-F238E27FC236}">
                <a16:creationId xmlns:a16="http://schemas.microsoft.com/office/drawing/2014/main" id="{24B758C2-4E3A-2A1F-3DD8-FA141E9276B1}"/>
              </a:ext>
            </a:extLst>
          </p:cNvPr>
          <p:cNvSpPr txBox="1"/>
          <p:nvPr/>
        </p:nvSpPr>
        <p:spPr>
          <a:xfrm>
            <a:off x="1075673" y="9587524"/>
            <a:ext cx="16494308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Всероссийский конкурс на выбор сертифицированных центров привлечения и отбора </a:t>
            </a:r>
          </a:p>
          <a:p>
            <a:pPr>
              <a:spcBef>
                <a:spcPct val="0"/>
              </a:spcBef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кандидатов в волонтеры Всемирных Игр Дружбы 2024 года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5317241" y="629120"/>
            <a:ext cx="7653518" cy="1224897"/>
            <a:chOff x="0" y="0"/>
            <a:chExt cx="10204691" cy="1633196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0204691" cy="1633196"/>
              <a:chOff x="0" y="0"/>
              <a:chExt cx="50608804" cy="809961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0608805" cy="8099616"/>
              </a:xfrm>
              <a:custGeom>
                <a:avLst/>
                <a:gdLst/>
                <a:ahLst/>
                <a:cxnLst/>
                <a:rect l="l" t="t" r="r" b="b"/>
                <a:pathLst>
                  <a:path w="50608805" h="8099616">
                    <a:moveTo>
                      <a:pt x="0" y="0"/>
                    </a:moveTo>
                    <a:lnTo>
                      <a:pt x="0" y="8099616"/>
                    </a:lnTo>
                    <a:lnTo>
                      <a:pt x="50608805" y="8099616"/>
                    </a:lnTo>
                    <a:lnTo>
                      <a:pt x="50608805" y="0"/>
                    </a:lnTo>
                    <a:lnTo>
                      <a:pt x="0" y="0"/>
                    </a:lnTo>
                    <a:close/>
                    <a:moveTo>
                      <a:pt x="50547845" y="8038656"/>
                    </a:moveTo>
                    <a:lnTo>
                      <a:pt x="59690" y="8038656"/>
                    </a:lnTo>
                    <a:lnTo>
                      <a:pt x="59690" y="59690"/>
                    </a:lnTo>
                    <a:lnTo>
                      <a:pt x="50547845" y="59690"/>
                    </a:lnTo>
                    <a:lnTo>
                      <a:pt x="50547845" y="8038656"/>
                    </a:lnTo>
                    <a:close/>
                  </a:path>
                </a:pathLst>
              </a:custGeom>
              <a:solidFill>
                <a:srgbClr val="6C49B7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968889" y="308155"/>
              <a:ext cx="8266911" cy="873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00"/>
                </a:lnSpc>
              </a:pPr>
              <a:r>
                <a:rPr lang="en-US" sz="3600" dirty="0" err="1">
                  <a:solidFill>
                    <a:srgbClr val="6C49B7"/>
                  </a:solidFill>
                  <a:latin typeface="DM Sans Bold"/>
                </a:rPr>
                <a:t>Работа</a:t>
              </a:r>
              <a:r>
                <a:rPr lang="en-US" sz="3600" dirty="0">
                  <a:solidFill>
                    <a:srgbClr val="6C49B7"/>
                  </a:solidFill>
                  <a:latin typeface="DM Sans Bold"/>
                </a:rPr>
                <a:t> с </a:t>
              </a:r>
              <a:r>
                <a:rPr lang="en-US" sz="3600" dirty="0" err="1">
                  <a:solidFill>
                    <a:srgbClr val="6C49B7"/>
                  </a:solidFill>
                  <a:latin typeface="DM Sans Bold"/>
                </a:rPr>
                <a:t>командой</a:t>
              </a:r>
              <a:endParaRPr lang="en-US" sz="3600" dirty="0">
                <a:solidFill>
                  <a:srgbClr val="6C49B7"/>
                </a:solidFill>
                <a:latin typeface="DM Sans Bold"/>
              </a:endParaRPr>
            </a:p>
          </p:txBody>
        </p:sp>
      </p:grpSp>
      <p:sp>
        <p:nvSpPr>
          <p:cNvPr id="16" name="AutoShape 16"/>
          <p:cNvSpPr/>
          <p:nvPr/>
        </p:nvSpPr>
        <p:spPr>
          <a:xfrm>
            <a:off x="0" y="9457618"/>
            <a:ext cx="18288000" cy="9525"/>
          </a:xfrm>
          <a:prstGeom prst="rect">
            <a:avLst/>
          </a:prstGeom>
          <a:solidFill>
            <a:srgbClr val="6C49B7"/>
          </a:solidFill>
        </p:spPr>
      </p:sp>
      <p:sp>
        <p:nvSpPr>
          <p:cNvPr id="17" name="AutoShape 17"/>
          <p:cNvSpPr/>
          <p:nvPr/>
        </p:nvSpPr>
        <p:spPr>
          <a:xfrm>
            <a:off x="896846" y="9467143"/>
            <a:ext cx="9525" cy="829382"/>
          </a:xfrm>
          <a:prstGeom prst="rect">
            <a:avLst/>
          </a:prstGeom>
          <a:solidFill>
            <a:srgbClr val="6C49B7"/>
          </a:solidFill>
        </p:spPr>
      </p:sp>
      <p:sp>
        <p:nvSpPr>
          <p:cNvPr id="18" name="AutoShape 18"/>
          <p:cNvSpPr/>
          <p:nvPr/>
        </p:nvSpPr>
        <p:spPr>
          <a:xfrm>
            <a:off x="17391154" y="9476668"/>
            <a:ext cx="9525" cy="819857"/>
          </a:xfrm>
          <a:prstGeom prst="rect">
            <a:avLst/>
          </a:prstGeom>
          <a:solidFill>
            <a:srgbClr val="6C49B7"/>
          </a:solidFill>
        </p:spPr>
      </p:sp>
      <p:sp>
        <p:nvSpPr>
          <p:cNvPr id="20" name="TextBox 20"/>
          <p:cNvSpPr txBox="1"/>
          <p:nvPr/>
        </p:nvSpPr>
        <p:spPr>
          <a:xfrm>
            <a:off x="17586546" y="9737372"/>
            <a:ext cx="518725" cy="312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ru-RU" sz="2399" spc="24" dirty="0">
                <a:solidFill>
                  <a:srgbClr val="6C49B7"/>
                </a:solidFill>
                <a:latin typeface="Telegraf Bold"/>
              </a:rPr>
              <a:t>09</a:t>
            </a:r>
            <a:endParaRPr lang="en-US" sz="2399" spc="24" dirty="0">
              <a:solidFill>
                <a:srgbClr val="6C49B7"/>
              </a:solidFill>
              <a:latin typeface="Telegraf Bold"/>
            </a:endParaR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5585" y="9551066"/>
            <a:ext cx="652011" cy="652011"/>
          </a:xfrm>
          <a:prstGeom prst="rect">
            <a:avLst/>
          </a:prstGeom>
        </p:spPr>
      </p:pic>
      <p:sp>
        <p:nvSpPr>
          <p:cNvPr id="31" name="TextBox 31"/>
          <p:cNvSpPr txBox="1"/>
          <p:nvPr/>
        </p:nvSpPr>
        <p:spPr>
          <a:xfrm>
            <a:off x="36576" y="358891"/>
            <a:ext cx="5360680" cy="422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6"/>
              </a:lnSpc>
              <a:spcBef>
                <a:spcPct val="0"/>
              </a:spcBef>
            </a:pPr>
            <a:r>
              <a:rPr lang="en-US" sz="2490" spc="24" dirty="0" err="1">
                <a:solidFill>
                  <a:srgbClr val="000000"/>
                </a:solidFill>
                <a:latin typeface="DM Sans"/>
              </a:rPr>
              <a:t>Команда</a:t>
            </a:r>
            <a:r>
              <a:rPr lang="en-US" sz="2490" spc="24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490" spc="24" dirty="0" err="1">
                <a:solidFill>
                  <a:srgbClr val="000000"/>
                </a:solidFill>
                <a:latin typeface="DM Sans"/>
              </a:rPr>
              <a:t>участника</a:t>
            </a:r>
            <a:r>
              <a:rPr lang="en-US" sz="2490" spc="24" dirty="0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490" spc="24" dirty="0" err="1">
                <a:solidFill>
                  <a:srgbClr val="000000"/>
                </a:solidFill>
                <a:latin typeface="DM Sans"/>
              </a:rPr>
              <a:t>конкурса</a:t>
            </a:r>
            <a:endParaRPr lang="en-US" sz="2490" spc="24" dirty="0">
              <a:solidFill>
                <a:srgbClr val="000000"/>
              </a:solidFill>
              <a:latin typeface="DM Sans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E2D7E79-A06B-4A7E-9836-C6F842D4C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76" y="2168058"/>
            <a:ext cx="16855215" cy="6995113"/>
          </a:xfrm>
          <a:prstGeom prst="rect">
            <a:avLst/>
          </a:prstGeom>
        </p:spPr>
      </p:pic>
      <p:sp>
        <p:nvSpPr>
          <p:cNvPr id="3" name="TextBox 37">
            <a:extLst>
              <a:ext uri="{FF2B5EF4-FFF2-40B4-BE49-F238E27FC236}">
                <a16:creationId xmlns:a16="http://schemas.microsoft.com/office/drawing/2014/main" id="{0B2031F2-8CD9-E870-582C-F3B473D13941}"/>
              </a:ext>
            </a:extLst>
          </p:cNvPr>
          <p:cNvSpPr txBox="1"/>
          <p:nvPr/>
        </p:nvSpPr>
        <p:spPr>
          <a:xfrm>
            <a:off x="1075673" y="9587524"/>
            <a:ext cx="16494308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Всероссийский конкурс на выбор сертифицированных центров привлечения и отбора </a:t>
            </a:r>
          </a:p>
          <a:p>
            <a:pPr>
              <a:spcBef>
                <a:spcPct val="0"/>
              </a:spcBef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"/>
              </a:rPr>
              <a:t>кандидатов в волонтеры Всемирных Игр Дружбы 2024 года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F63615340A6424B90EA76B0CD5769BB" ma:contentTypeVersion="9" ma:contentTypeDescription="Создание документа." ma:contentTypeScope="" ma:versionID="e829390dddb0d81a923685ad4404af63">
  <xsd:schema xmlns:xsd="http://www.w3.org/2001/XMLSchema" xmlns:xs="http://www.w3.org/2001/XMLSchema" xmlns:p="http://schemas.microsoft.com/office/2006/metadata/properties" xmlns:ns3="718046e1-111c-43a8-8f40-abf7ce7766a9" targetNamespace="http://schemas.microsoft.com/office/2006/metadata/properties" ma:root="true" ma:fieldsID="1f5ae7abf83b0227c1305c9f8bb312f1" ns3:_="">
    <xsd:import namespace="718046e1-111c-43a8-8f40-abf7ce7766a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8046e1-111c-43a8-8f40-abf7ce7766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18046e1-111c-43a8-8f40-abf7ce7766a9" xsi:nil="true"/>
  </documentManagement>
</p:properties>
</file>

<file path=customXml/itemProps1.xml><?xml version="1.0" encoding="utf-8"?>
<ds:datastoreItem xmlns:ds="http://schemas.openxmlformats.org/officeDocument/2006/customXml" ds:itemID="{F2918D47-56CF-462D-8C04-6346FC215F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8046e1-111c-43a8-8f40-abf7ce7766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4C3ADC-643E-440B-BDE9-3D499CD6A5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54BE33-DE74-4BED-AAE0-4AB60FAF2083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718046e1-111c-43a8-8f40-abf7ce7766a9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11602</TotalTime>
  <Words>1729</Words>
  <Application>Microsoft Office PowerPoint</Application>
  <PresentationFormat>Произвольный</PresentationFormat>
  <Paragraphs>257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Telegraf Bold</vt:lpstr>
      <vt:lpstr>DM Sans</vt:lpstr>
      <vt:lpstr>Calibri</vt:lpstr>
      <vt:lpstr>Arial</vt:lpstr>
      <vt:lpstr>DM Sans Bold</vt:lpstr>
      <vt:lpstr>Telegraf Bold Bold</vt:lpstr>
      <vt:lpstr>Telegraf</vt:lpstr>
      <vt:lpstr>Arimo Bold</vt:lpstr>
      <vt:lpstr>DM Sans Bold Italics</vt:lpstr>
      <vt:lpstr>DM Sans Italics</vt:lpstr>
      <vt:lpstr>Arimo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ФИСУ ВСИ 2023</dc:title>
  <dc:creator>Куриленко Алёна Александровна</dc:creator>
  <cp:lastModifiedBy>Морякова Ольга Андреевна</cp:lastModifiedBy>
  <cp:revision>96</cp:revision>
  <dcterms:created xsi:type="dcterms:W3CDTF">2006-08-16T00:00:00Z</dcterms:created>
  <dcterms:modified xsi:type="dcterms:W3CDTF">2024-01-31T09:03:23Z</dcterms:modified>
  <dc:identifier>DAE37zoslkU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0x010100BF63615340A6424B90EA76B0CD5769BB</vt:lpwstr>
  </property>
  <property fmtid="{D5CDD505-2E9C-101B-9397-08002B2CF9AE}" pid="3" name="NXPowerLiteLastOptimized">
    <vt:lpwstr>4315556</vt:lpwstr>
  </property>
  <property fmtid="{D5CDD505-2E9C-101B-9397-08002B2CF9AE}" pid="4" name="NXPowerLiteSettings">
    <vt:lpwstr>F7000400038000</vt:lpwstr>
  </property>
  <property fmtid="{D5CDD505-2E9C-101B-9397-08002B2CF9AE}" pid="5" name="NXPowerLiteVersion">
    <vt:lpwstr>S10.0.0</vt:lpwstr>
  </property>
</Properties>
</file>