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3"/>
    <p:sldId id="266" r:id="rId4"/>
    <p:sldId id="261" r:id="rId5"/>
    <p:sldId id="257" r:id="rId6"/>
    <p:sldId id="258" r:id="rId7"/>
    <p:sldId id="259" r:id="rId8"/>
    <p:sldId id="260" r:id="rId9"/>
    <p:sldId id="272" r:id="rId10"/>
    <p:sldId id="278" r:id="rId11"/>
    <p:sldId id="280" r:id="rId12"/>
    <p:sldId id="283" r:id="rId13"/>
    <p:sldId id="282" r:id="rId14"/>
    <p:sldId id="293" r:id="rId15"/>
    <p:sldId id="298" r:id="rId16"/>
    <p:sldId id="299" r:id="rId17"/>
    <p:sldId id="281" r:id="rId18"/>
    <p:sldId id="300" r:id="rId19"/>
    <p:sldId id="301" r:id="rId20"/>
    <p:sldId id="302" r:id="rId21"/>
    <p:sldId id="303" r:id="rId22"/>
    <p:sldId id="305" r:id="rId23"/>
    <p:sldId id="306" r:id="rId24"/>
    <p:sldId id="308" r:id="rId25"/>
    <p:sldId id="307" r:id="rId26"/>
    <p:sldId id="311" r:id="rId27"/>
    <p:sldId id="313" r:id="rId28"/>
    <p:sldId id="314" r:id="rId29"/>
    <p:sldId id="309" r:id="rId30"/>
    <p:sldId id="312" r:id="rId31"/>
    <p:sldId id="310" r:id="rId32"/>
    <p:sldId id="26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F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-264" y="-90"/>
      </p:cViewPr>
      <p:guideLst>
        <p:guide orient="horz" pos="2128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CB5F5-DBBF-4655-8F28-77A1838FFA5D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DC904-5ECF-4FA5-8002-28ECA0C2891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alphaModFix amt="6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8450" y="5144770"/>
            <a:ext cx="6013450" cy="1457960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ru-RU" sz="4400" b="1" cap="none" spc="0" dirty="0" smtClean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Волонтёрский отряд</a:t>
            </a:r>
            <a:endParaRPr lang="ru-RU" sz="4400" b="1" cap="none" spc="0" dirty="0" smtClean="0">
              <a:ln w="1905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b="1" i="1" cap="none" spc="0" dirty="0" smtClean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«Мы рядом»</a:t>
            </a:r>
            <a:endParaRPr lang="ru-RU" sz="6600" b="1" i="1" cap="none" spc="0" dirty="0" smtClean="0">
              <a:ln w="1905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smtClean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670" y="290830"/>
            <a:ext cx="5577840" cy="681990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l"/>
            <a:r>
              <a:rPr lang="ru-RU" sz="2800" b="1" i="1" cap="none" spc="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«Первомайская СШ» </a:t>
            </a:r>
            <a:endParaRPr lang="ru-RU" sz="2800" b="1" i="1" cap="none" spc="0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Screenshot_1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8085" y="495300"/>
            <a:ext cx="6816090" cy="597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112408" cy="120032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воспитание»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6825" y="5733415"/>
            <a:ext cx="6084570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«Спасибо учитель»</a:t>
            </a:r>
            <a:endParaRPr lang="ru-RU" sz="24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3717032"/>
            <a:ext cx="306956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по уборке двора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ветерану ВОВ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Кожанову М.А.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" name="AutoShape 2" descr="http://school1.obr-tacin.ru/netcat_files/581/700/h_9fd13a79b6e1d8b6ec6e257e51bfbca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" name="Изображение 2" descr="Screenshot_1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260350"/>
            <a:ext cx="8345170" cy="5272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Screenshot_1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205105"/>
            <a:ext cx="7475855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Screenshot_1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040" y="188595"/>
            <a:ext cx="7270115" cy="658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1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0" y="453390"/>
            <a:ext cx="7527925" cy="59232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1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645" y="250190"/>
            <a:ext cx="7708265" cy="63607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Screenshot_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8130" y="442595"/>
            <a:ext cx="6247765" cy="6415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5960" y="262890"/>
            <a:ext cx="5212080" cy="63322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1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5570" y="170815"/>
            <a:ext cx="648208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940" y="410845"/>
            <a:ext cx="8051800" cy="60210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874" y="404664"/>
            <a:ext cx="6925310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ВОЛОНТЕРСКОГО ОТРЯДА</a:t>
            </a:r>
            <a:endParaRPr lang="ru-RU" sz="24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1154" y="1916832"/>
            <a:ext cx="7632848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волонтерского движения в школе, формирование позитивных установок учащихся на добровольческую деятельность</a:t>
            </a:r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позитивного влияния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сверстников при выборе ими жизненных ценностей.</a:t>
            </a:r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сплоченного деятельного коллектива </a:t>
            </a:r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волонтеров;</a:t>
            </a:r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ЗОЖ личным примером; </a:t>
            </a:r>
            <a:endParaRPr lang="ru-RU" dirty="0" smtClean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позволяющих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ученикам своими силами вести работу, направленную на </a:t>
            </a:r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популяризацию ЗОЖ в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подростковой </a:t>
            </a:r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среде;</a:t>
            </a:r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в ряды добровольцев учащихся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состоящих на </a:t>
            </a:r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внутришкольном учете;</a:t>
            </a:r>
            <a:endParaRPr lang="ru-RU" dirty="0" smtClean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механизм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школы с окружающим социумом, через  создание социально-поддерживающих сетей сверстников и взрослых для </a:t>
            </a:r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105410"/>
            <a:ext cx="7808595" cy="66713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245" y="277495"/>
            <a:ext cx="7449820" cy="62528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" y="213995"/>
            <a:ext cx="7319645" cy="63836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3505" y="119380"/>
            <a:ext cx="6541770" cy="647573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115" y="239395"/>
            <a:ext cx="7769860" cy="62096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Screenshot_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5600" y="346710"/>
            <a:ext cx="5988685" cy="62160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Screenshot_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2425" y="223520"/>
            <a:ext cx="5895975" cy="63576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9180" y="335280"/>
            <a:ext cx="7160895" cy="61817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5855" y="217170"/>
            <a:ext cx="6698615" cy="65131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Screenshot_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340" y="775335"/>
            <a:ext cx="8173720" cy="54692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149" y="404664"/>
            <a:ext cx="8700770" cy="829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ДЕЯТЕЛЬНОСТИ ВОЛОНТЕРСКОГО ОТРЯДА </a:t>
            </a:r>
            <a:endParaRPr lang="ru-RU" sz="24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«Мы рядом»</a:t>
            </a:r>
            <a:endParaRPr lang="ru-RU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772816"/>
            <a:ext cx="7848872" cy="645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Волонтерский отряд начал свою активную деятельность с 2018 года. Руководитель отряда  Н.О. Жинь. 	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05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2598420"/>
            <a:ext cx="3970655" cy="3197860"/>
          </a:xfrm>
          <a:prstGeom prst="rect">
            <a:avLst/>
          </a:prstGeom>
        </p:spPr>
      </p:pic>
      <p:pic>
        <p:nvPicPr>
          <p:cNvPr id="4" name="Изображение 3" descr="IJyJ-QDdKQ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2910840"/>
            <a:ext cx="4331970" cy="2886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Screenshot_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890" y="264795"/>
            <a:ext cx="8154670" cy="61048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395" y="277495"/>
            <a:ext cx="8566785" cy="166497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ru-RU" sz="8000" b="1" i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Отряд «Мы рядом»</a:t>
            </a:r>
            <a:endParaRPr lang="ru-RU" sz="8000" b="1" i="1" dirty="0" smtClean="0">
              <a:ln w="1905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2935" y="4865370"/>
            <a:ext cx="5886450" cy="184213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ru-RU" sz="3600" b="1" i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«Первомайская СШ»</a:t>
            </a:r>
            <a:endParaRPr lang="ru-RU" sz="3600" b="1" i="1" cap="none" spc="0" dirty="0" smtClean="0">
              <a:ln w="12700">
                <a:solidFill>
                  <a:srgbClr val="FFFF00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cap="none" spc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Шумячского района</a:t>
            </a:r>
            <a:endParaRPr lang="ru-RU" sz="36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cap="none" spc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</a:t>
            </a:r>
            <a:endParaRPr lang="ru-RU" sz="36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2935" y="1772920"/>
            <a:ext cx="5093335" cy="3173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085184"/>
            <a:ext cx="8712968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волонтерском отряде всегда собирались самые активные, добрые, увлеченные</a:t>
            </a:r>
            <a:r>
              <a:rPr lang="ru-RU" sz="2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yVk_LkVO4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836930"/>
            <a:ext cx="7619365" cy="4213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0474" y="5445224"/>
            <a:ext cx="309880" cy="460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endParaRPr lang="ru-RU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DSC_01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9655" y="3717290"/>
            <a:ext cx="3968750" cy="2646045"/>
          </a:xfrm>
          <a:prstGeom prst="rect">
            <a:avLst/>
          </a:prstGeom>
        </p:spPr>
      </p:pic>
      <p:pic>
        <p:nvPicPr>
          <p:cNvPr id="3" name="Изображение 2" descr="DSC_00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" y="467995"/>
            <a:ext cx="4261485" cy="2840990"/>
          </a:xfrm>
          <a:prstGeom prst="rect">
            <a:avLst/>
          </a:prstGeom>
        </p:spPr>
      </p:pic>
      <p:pic>
        <p:nvPicPr>
          <p:cNvPr id="6" name="Изображение 5" descr="DSC_05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85" y="3429000"/>
            <a:ext cx="4333875" cy="2889885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4068445" y="548640"/>
            <a:ext cx="4672965" cy="3108960"/>
          </a:xfrm>
          <a:prstGeom prst="wedgeEllipseCallout">
            <a:avLst>
              <a:gd name="adj1" fmla="val -56255"/>
              <a:gd name="adj2" fmla="val 2483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n w="3175"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Творить добро- это не призвание и не профессия-это нежность человеческой души, великодушие к ближним и безграничное стремление помочь каждому, от всего сердца, кто попал в беду, кто нуждается в помощи добродушных и понимающих боль лю</a:t>
            </a:r>
            <a:r>
              <a:rPr lang="ru-RU" sz="1400" b="1" i="1" dirty="0" smtClean="0">
                <a:ln w="3175"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i="1" dirty="0" smtClean="0">
                <a:ln w="3175"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ей.</a:t>
            </a:r>
            <a:endParaRPr lang="ru-RU" b="1" i="1" dirty="0" smtClean="0">
              <a:ln w="3175">
                <a:solidFill>
                  <a:srgbClr val="00206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QJ80NeV0A3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722630"/>
            <a:ext cx="5931535" cy="4449445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5220335" y="3068955"/>
            <a:ext cx="3851910" cy="3549015"/>
          </a:xfrm>
          <a:prstGeom prst="wedgeEllipseCallout">
            <a:avLst>
              <a:gd name="adj1" fmla="val -62058"/>
              <a:gd name="adj2" fmla="val -3695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волонтером для нас значить быть там, где в тебе нуждаются! Помогать людям до того, как к тебе обратились за помощью!</a:t>
            </a:r>
            <a:endParaRPr lang="ru-RU" sz="2400" i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W3CaHILXxx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140" y="621030"/>
            <a:ext cx="7360285" cy="4454525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4319464" y="3501008"/>
            <a:ext cx="4824536" cy="3240360"/>
          </a:xfrm>
          <a:prstGeom prst="wedgeEllipseCallout">
            <a:avLst>
              <a:gd name="adj1" fmla="val -33299"/>
              <a:gd name="adj2" fmla="val -5748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всегда побеждает!  Дарить людям добро, значит дарить добро самому себе! Когда счастливы окружающие, ты тоже счастлив!</a:t>
            </a:r>
            <a:endParaRPr lang="ru-RU" sz="2400" b="1" i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484784"/>
            <a:ext cx="8187742" cy="52322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воспитание»:</a:t>
            </a:r>
            <a:endParaRPr lang="ru-RU" sz="2000" b="1" i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Шефство над ветеранами и участниками ВОВ, тружениками тыла, одинокими престарелыми людьми;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 и милосердие»:</a:t>
            </a:r>
            <a:endParaRPr lang="ru-RU" sz="20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благотворительных акций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оказавшихся в трудной жизненной ситуации;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традиционных районных акциях «Неделя добра», «Неделя толерантности», «Декада пожилых людей», «Декада инвалидов»;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err="1" smtClean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  <a:r>
              <a:rPr lang="ru-RU" sz="2000" b="1" i="1" dirty="0" smtClean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000" b="1" i="1" dirty="0" smtClean="0">
              <a:ln>
                <a:solidFill>
                  <a:srgbClr val="002060"/>
                </a:solidFill>
              </a:ln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акции «День древонасаждений»,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«Чистый двор»,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«Озеленение школьного двора» и др.;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образ жизни»:</a:t>
            </a:r>
            <a:endParaRPr lang="ru-RU" sz="2000" b="1" i="1" dirty="0" smtClean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Дней здоровья, спортивных соревнований, танцевальных   	     дней, Дней здорового питания, Дней хорошего настроения;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дорожного движения»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- Акции по ПДД «Водители вы тоже родители», «Вежливый 	водитель», «Будь внимателен, пешеход», «Юные участники дорожного 	движения» и др.</a:t>
            </a:r>
            <a:endParaRPr lang="ru-RU" b="1" i="1" dirty="0" smtClean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88640"/>
            <a:ext cx="7632848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</a:t>
            </a:r>
            <a:endParaRPr lang="ru-RU" sz="24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68584" y="3645024"/>
            <a:ext cx="309880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6096" y="4653136"/>
            <a:ext cx="309880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Изображение 7" descr="Screenshot_1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695" y="621030"/>
            <a:ext cx="7533640" cy="5844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2427</Words>
  <Application>WPS Presentation</Application>
  <PresentationFormat>Экран (4:3)</PresentationFormat>
  <Paragraphs>61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ЗАВУЧ</dc:creator>
  <cp:lastModifiedBy>комп4</cp:lastModifiedBy>
  <cp:revision>85</cp:revision>
  <dcterms:created xsi:type="dcterms:W3CDTF">2016-02-09T06:31:00Z</dcterms:created>
  <dcterms:modified xsi:type="dcterms:W3CDTF">2025-03-18T18:32:29Z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5D035B45D7A44D9A84FCC53CC2B24307_13</vt:lpwstr>
  </property>
  <property fmtid="{D5CDD505-2E9C-101B-9397-08002B2CF9AE}" pid="3" name="KSOProductBuildVer">
    <vt:lpwstr>1049-12.2.0.20326</vt:lpwstr>
  </property>
</Properties>
</file>