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75" r:id="rId3"/>
    <p:sldId id="278" r:id="rId4"/>
    <p:sldId id="276" r:id="rId5"/>
    <p:sldId id="277" r:id="rId6"/>
    <p:sldId id="279" r:id="rId7"/>
    <p:sldId id="280" r:id="rId8"/>
    <p:sldId id="281" r:id="rId9"/>
    <p:sldId id="27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4812"/>
    <a:srgbClr val="006600"/>
    <a:srgbClr val="D35A17"/>
    <a:srgbClr val="DE5F18"/>
    <a:srgbClr val="EB4D2D"/>
    <a:srgbClr val="E93D1B"/>
    <a:srgbClr val="ED5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4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49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5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1593C-52CC-4779-8E3D-AD5CCE8BB4A9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1CB76-89DD-402F-9544-A8C5C367B7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62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4508500"/>
            <a:ext cx="12192000" cy="234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74673" y="1984809"/>
            <a:ext cx="6722918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9225" y="4581237"/>
            <a:ext cx="6668366" cy="7493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6110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016500" y="0"/>
            <a:ext cx="71755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5455" y="1825624"/>
            <a:ext cx="6619010" cy="46686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98388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455" y="365125"/>
            <a:ext cx="6619009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5455" y="1825625"/>
            <a:ext cx="66190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39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40" userDrawn="1">
          <p15:clr>
            <a:srgbClr val="F26B43"/>
          </p15:clr>
        </p15:guide>
        <p15:guide id="2" pos="3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877833"/>
            <a:ext cx="6722918" cy="159813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Водлозерский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Национальный парк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6465" y="5928689"/>
            <a:ext cx="4665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Ведущий специалист </a:t>
            </a:r>
            <a:r>
              <a:rPr lang="ru-RU" sz="1400" b="1" dirty="0" err="1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рл</a:t>
            </a:r>
            <a:r>
              <a:rPr lang="ru-RU" sz="14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связям с общественностью</a:t>
            </a:r>
            <a:endParaRPr lang="ru-RU" sz="1400" b="1" dirty="0" smtClean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ФГБУ Национальный парк «</a:t>
            </a:r>
            <a:r>
              <a:rPr lang="ru-RU" sz="1400" b="1" dirty="0" err="1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Водлозерский</a:t>
            </a:r>
            <a:r>
              <a:rPr lang="ru-RU" sz="14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 </a:t>
            </a:r>
          </a:p>
          <a:p>
            <a:pPr algn="r"/>
            <a:r>
              <a:rPr lang="ru-RU" sz="1400" b="1" dirty="0" err="1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Бутор</a:t>
            </a:r>
            <a:r>
              <a:rPr lang="ru-RU" sz="14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Анна</a:t>
            </a:r>
            <a:endParaRPr lang="ru-RU" sz="1400" b="1" dirty="0" smtClean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" r="3807" b="1"/>
          <a:stretch/>
        </p:blipFill>
        <p:spPr bwMode="auto">
          <a:xfrm>
            <a:off x="0" y="4495801"/>
            <a:ext cx="121920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08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029762" cy="191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8" t="12780" r="5543" b="18049"/>
          <a:stretch/>
        </p:blipFill>
        <p:spPr bwMode="auto">
          <a:xfrm>
            <a:off x="5029762" y="3114598"/>
            <a:ext cx="7151499" cy="37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5070585" y="65334"/>
            <a:ext cx="6939079" cy="2841155"/>
          </a:xfrm>
          <a:prstGeom prst="wedgeRectCallout">
            <a:avLst>
              <a:gd name="adj1" fmla="val -19623"/>
              <a:gd name="adj2" fmla="val 121370"/>
            </a:avLst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7634" y="168602"/>
            <a:ext cx="4334494" cy="7866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Водлозерский парк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5439" y="2117725"/>
            <a:ext cx="4433184" cy="327886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изучение и возрождение историко-культурного наследия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Водлозерья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экологический мониторинг;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и внедрение научных методов охраны природы;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экологическое просвещение населения;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нарушенных природных и историко-культурных комплексов и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объектов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регулируемого экологического туризма и отдыха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47" t="42347" r="44263" b="12125"/>
          <a:stretch/>
        </p:blipFill>
        <p:spPr bwMode="auto">
          <a:xfrm>
            <a:off x="5243320" y="277585"/>
            <a:ext cx="1794295" cy="2458528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Содержимое 5"/>
          <p:cNvSpPr txBox="1">
            <a:spLocks/>
          </p:cNvSpPr>
          <p:nvPr/>
        </p:nvSpPr>
        <p:spPr>
          <a:xfrm>
            <a:off x="7258049" y="263829"/>
            <a:ext cx="4923211" cy="2850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на Русском Севере. Создан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апреля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1991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года. </a:t>
            </a:r>
          </a:p>
          <a:p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Расположение: Республика Карелия и Архангельская область.</a:t>
            </a:r>
          </a:p>
          <a:p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 млн гектаров.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 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программы «Человек и биосфера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первый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системе ООПТ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России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вошел в состав Всемирной сети биосферных резерватов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ЮНЕСКО.</a:t>
            </a:r>
          </a:p>
          <a:p>
            <a:pPr marL="0" indent="0">
              <a:buNone/>
            </a:pPr>
            <a:endParaRPr lang="ru-RU" sz="145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5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5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50" dirty="0">
              <a:solidFill>
                <a:schemeClr val="bg1"/>
              </a:solidFill>
            </a:endParaRPr>
          </a:p>
        </p:txBody>
      </p:sp>
      <p:pic>
        <p:nvPicPr>
          <p:cNvPr id="15" name="Picture 3" descr="\\MYBOOKLIVE\Ecoprosvet\Кашникова\логотипы\знак-водлозерски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94385"/>
            <a:ext cx="977221" cy="86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yunesko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70" y="6110371"/>
            <a:ext cx="853622" cy="6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Man_and_the_Biosphere_Programme_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39" y="5967499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931479" y="4982217"/>
            <a:ext cx="457200" cy="406212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9528" y="899716"/>
            <a:ext cx="1548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Функции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91" r="60317" b="2"/>
          <a:stretch/>
        </p:blipFill>
        <p:spPr bwMode="auto">
          <a:xfrm>
            <a:off x="1" y="1661055"/>
            <a:ext cx="5029762" cy="2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509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harapenkoSS\Desktop\Михаил Калинин. Орлан-белохвост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25" b="16785"/>
          <a:stretch/>
        </p:blipFill>
        <p:spPr bwMode="auto">
          <a:xfrm>
            <a:off x="5664200" y="4506650"/>
            <a:ext cx="2012256" cy="150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455" y="161025"/>
            <a:ext cx="6619009" cy="67290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Природное наследие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3840" y="833934"/>
            <a:ext cx="699291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 территории Парка сохранен крупнейший в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Европе и </a:t>
            </a:r>
            <a:r>
              <a:rPr lang="ru-RU" alt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один из крупнейших в </a:t>
            </a:r>
            <a:r>
              <a:rPr lang="ru-RU" alt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мире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массив коренных лесов европейской тайги.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Средний возраст деревьев - 200-240 лет,</a:t>
            </a:r>
          </a:p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 максимальный – 500 лет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alt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altLang="ru-RU" sz="1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Типичные таёжные </a:t>
            </a:r>
            <a:r>
              <a:rPr lang="ru-RU" alt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виды </a:t>
            </a:r>
            <a:r>
              <a:rPr lang="ru-RU" alt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животных: бурый медведь, волк, лисица, барсук. Некоторые животные </a:t>
            </a:r>
            <a:r>
              <a:rPr lang="ru-RU" alt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Парка занесены в </a:t>
            </a:r>
            <a:r>
              <a:rPr lang="ru-RU" alt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Красную книгу Карелии: летяга, росомаха, северный олень…</a:t>
            </a:r>
          </a:p>
          <a:p>
            <a:endParaRPr lang="ru-RU" altLang="ru-RU" sz="1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На территории Парка находится  283 озёра  и протекает 240 рек.  </a:t>
            </a:r>
            <a:r>
              <a:rPr lang="ru-RU" alt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Река </a:t>
            </a:r>
            <a:r>
              <a:rPr lang="ru-RU" altLang="ru-RU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Илекса</a:t>
            </a:r>
            <a:r>
              <a:rPr lang="ru-RU" alt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– главны</a:t>
            </a:r>
            <a:r>
              <a:rPr lang="ru-RU" alt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й</a:t>
            </a:r>
            <a:r>
              <a:rPr lang="ru-RU" alt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водоток, длина </a:t>
            </a:r>
            <a:r>
              <a:rPr lang="ru-RU" alt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180 </a:t>
            </a:r>
            <a:r>
              <a:rPr lang="ru-RU" alt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км. </a:t>
            </a:r>
          </a:p>
          <a:p>
            <a:endParaRPr lang="ru-RU" altLang="ru-RU" sz="1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В бассейне </a:t>
            </a:r>
            <a:r>
              <a:rPr lang="ru-RU" altLang="ru-R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Илексы</a:t>
            </a:r>
            <a:r>
              <a:rPr lang="ru-RU" alt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находится самая крупная в Европе гнездовая группировка рыбоядных хищных </a:t>
            </a:r>
            <a:r>
              <a:rPr lang="ru-RU" alt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птиц. </a:t>
            </a:r>
          </a:p>
          <a:p>
            <a:pPr algn="r"/>
            <a:endParaRPr lang="ru-RU" altLang="ru-RU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alt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                   Внесены </a:t>
            </a:r>
            <a:r>
              <a:rPr lang="ru-RU" alt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altLang="ru-RU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международную Красную Книгу: </a:t>
            </a:r>
            <a:endParaRPr lang="ru-RU" altLang="ru-RU" i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alt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ru-RU" alt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- </a:t>
            </a:r>
            <a:r>
              <a:rPr lang="ru-RU" alt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орлан-белохвост</a:t>
            </a:r>
            <a:r>
              <a:rPr lang="en-US" alt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endParaRPr lang="ru-RU" altLang="ru-RU" i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alt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alt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ru-RU" alt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- </a:t>
            </a:r>
            <a:r>
              <a:rPr lang="ru-RU" alt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скопа</a:t>
            </a:r>
            <a:r>
              <a:rPr lang="en-US" alt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endParaRPr lang="ru-RU" altLang="ru-RU" i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alt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ru-RU" alt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   - </a:t>
            </a:r>
            <a:r>
              <a:rPr lang="ru-RU" alt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беркут</a:t>
            </a:r>
            <a:r>
              <a:rPr lang="en-US" alt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altLang="ru-RU" i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altLang="ru-RU" sz="1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Водлозеро - самый крупный </a:t>
            </a:r>
            <a:r>
              <a:rPr lang="ru-RU" alt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водоём Парка</a:t>
            </a:r>
            <a:r>
              <a:rPr lang="ru-RU" alt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, площадь его водного зеркала </a:t>
            </a:r>
            <a:r>
              <a:rPr lang="ru-RU" alt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49,98 </a:t>
            </a:r>
            <a:r>
              <a:rPr lang="ru-RU" altLang="ru-R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кв.км</a:t>
            </a:r>
            <a:r>
              <a:rPr lang="ru-RU" alt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endParaRPr lang="ru-RU" altLang="ru-RU" sz="1600" dirty="0">
              <a:latin typeface="Monotype Corsiva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9" t="2192" r="3808" b="1"/>
          <a:stretch/>
        </p:blipFill>
        <p:spPr bwMode="auto">
          <a:xfrm rot="5400000">
            <a:off x="1519073" y="3273236"/>
            <a:ext cx="6845532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43300"/>
            <a:ext cx="4791157" cy="330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SharapenkoSS\Desktop\DJI_069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/>
          <a:stretch/>
        </p:blipFill>
        <p:spPr bwMode="auto">
          <a:xfrm>
            <a:off x="11317" y="-16967"/>
            <a:ext cx="4779839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91" r="62288" b="2"/>
          <a:stretch/>
        </p:blipFill>
        <p:spPr bwMode="auto">
          <a:xfrm>
            <a:off x="1" y="3158033"/>
            <a:ext cx="4779838" cy="38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643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455" y="365126"/>
            <a:ext cx="6619009" cy="61277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Историко</a:t>
            </a:r>
            <a:r>
              <a:rPr lang="ru-RU" sz="3200" b="1" dirty="0" smtClean="0">
                <a:solidFill>
                  <a:srgbClr val="C00000"/>
                </a:solidFill>
              </a:rPr>
              <a:t>–культурное наследие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Z:\Отдел мониторинга и геоинформационных систем\Для Экопросвещения\Яркова\Часовни\Часовни НП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874079" cy="68831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5"/>
          <p:cNvSpPr>
            <a:spLocks noGrp="1"/>
          </p:cNvSpPr>
          <p:nvPr>
            <p:ph idx="1"/>
          </p:nvPr>
        </p:nvSpPr>
        <p:spPr>
          <a:xfrm>
            <a:off x="5103839" y="1092095"/>
            <a:ext cx="7045778" cy="26344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400" dirty="0" err="1"/>
              <a:t>Водлозерье</a:t>
            </a:r>
            <a:r>
              <a:rPr lang="ru-RU" sz="2400" dirty="0"/>
              <a:t> – </a:t>
            </a:r>
            <a:r>
              <a:rPr lang="ru-RU" sz="2400" dirty="0" smtClean="0"/>
              <a:t>своеобразная</a:t>
            </a:r>
            <a:r>
              <a:rPr lang="ru-RU" sz="2400" dirty="0"/>
              <a:t> и во многом уникальная историко-культурная территория Русского </a:t>
            </a:r>
            <a:r>
              <a:rPr lang="ru-RU" sz="2400" dirty="0" smtClean="0"/>
              <a:t>Севера: исторические </a:t>
            </a:r>
            <a:r>
              <a:rPr lang="ru-RU" sz="2400" dirty="0"/>
              <a:t>памятники </a:t>
            </a:r>
            <a:r>
              <a:rPr lang="ru-RU" sz="2400" dirty="0" smtClean="0"/>
              <a:t>сохранились здесь </a:t>
            </a:r>
            <a:r>
              <a:rPr lang="ru-RU" sz="2400" dirty="0"/>
              <a:t>в </a:t>
            </a:r>
            <a:r>
              <a:rPr lang="ru-RU" sz="2400" dirty="0" smtClean="0"/>
              <a:t>неизменном природном </a:t>
            </a:r>
            <a:r>
              <a:rPr lang="ru-RU" sz="2400" dirty="0"/>
              <a:t>и  культурном </a:t>
            </a:r>
            <a:r>
              <a:rPr lang="ru-RU" sz="2400" dirty="0" smtClean="0"/>
              <a:t>ландшафте</a:t>
            </a:r>
            <a:r>
              <a:rPr lang="ru-RU" sz="2400" dirty="0"/>
              <a:t>.</a:t>
            </a:r>
          </a:p>
          <a:p>
            <a:pPr marL="0" indent="0" algn="ctr">
              <a:buNone/>
            </a:pPr>
            <a:r>
              <a:rPr lang="ru-RU" sz="2400" dirty="0" smtClean="0"/>
              <a:t>Объекты </a:t>
            </a:r>
            <a:r>
              <a:rPr lang="ru-RU" sz="2400" dirty="0"/>
              <a:t>историко-культурного наследия </a:t>
            </a:r>
            <a:r>
              <a:rPr lang="ru-RU" sz="2400" dirty="0" smtClean="0"/>
              <a:t>Парка:</a:t>
            </a:r>
          </a:p>
          <a:p>
            <a:r>
              <a:rPr lang="ru-RU" sz="2400" dirty="0" smtClean="0"/>
              <a:t>археологические памятники </a:t>
            </a:r>
            <a:r>
              <a:rPr lang="ru-RU" sz="2400" dirty="0"/>
              <a:t> разных эпох, </a:t>
            </a:r>
            <a:endParaRPr lang="ru-RU" sz="2400" dirty="0" smtClean="0"/>
          </a:p>
          <a:p>
            <a:r>
              <a:rPr lang="ru-RU" sz="2400" dirty="0" smtClean="0"/>
              <a:t>памятники </a:t>
            </a:r>
            <a:r>
              <a:rPr lang="ru-RU" sz="2400" dirty="0"/>
              <a:t>деревянной архитектуры, </a:t>
            </a:r>
            <a:endParaRPr lang="ru-RU" sz="2400" dirty="0" smtClean="0"/>
          </a:p>
          <a:p>
            <a:r>
              <a:rPr lang="ru-RU" sz="2400" dirty="0" smtClean="0"/>
              <a:t>храмы </a:t>
            </a:r>
            <a:r>
              <a:rPr lang="ru-RU" sz="2400" dirty="0"/>
              <a:t>и особо почитаемые святыни, </a:t>
            </a:r>
            <a:endParaRPr lang="ru-RU" sz="2400" dirty="0" smtClean="0"/>
          </a:p>
          <a:p>
            <a:r>
              <a:rPr lang="ru-RU" sz="2400" dirty="0" smtClean="0"/>
              <a:t>сеть </a:t>
            </a:r>
            <a:r>
              <a:rPr lang="ru-RU" sz="2400" dirty="0"/>
              <a:t>старинных поселений, </a:t>
            </a:r>
            <a:endParaRPr lang="ru-RU" sz="2400" dirty="0" smtClean="0"/>
          </a:p>
          <a:p>
            <a:r>
              <a:rPr lang="ru-RU" sz="2400" dirty="0" smtClean="0"/>
              <a:t>традиционные </a:t>
            </a:r>
            <a:r>
              <a:rPr lang="ru-RU" sz="2400" dirty="0"/>
              <a:t>промыслы и ремесла, </a:t>
            </a:r>
            <a:endParaRPr lang="ru-RU" sz="2400" dirty="0" smtClean="0"/>
          </a:p>
          <a:p>
            <a:r>
              <a:rPr lang="ru-RU" sz="2400" dirty="0" smtClean="0"/>
              <a:t>традиционная </a:t>
            </a:r>
            <a:r>
              <a:rPr lang="ru-RU" sz="2400" dirty="0"/>
              <a:t>система природопользования.</a:t>
            </a:r>
          </a:p>
          <a:p>
            <a:pPr marL="0" indent="0">
              <a:buNone/>
            </a:pPr>
            <a:r>
              <a:rPr lang="ru-RU" sz="1600" dirty="0"/>
              <a:t> </a:t>
            </a:r>
          </a:p>
        </p:txBody>
      </p:sp>
      <p:pic>
        <p:nvPicPr>
          <p:cNvPr id="10" name="Picture 6" descr="Z:\Отдел экологического просвещения и туризма\Для Ярковой\с рабочего стола апрель\2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85" y="3536949"/>
            <a:ext cx="2144351" cy="3218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_Георгиевский_водлозер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64050" y="3552939"/>
            <a:ext cx="2078342" cy="3204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C:\Documents and Settings\Burenina\Рабочий стол\часовни пнг\варишпельд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20" y="1134846"/>
            <a:ext cx="644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:\Documents and Settings\Burenina\Рабочий стол\часовни пнг\ильински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770289"/>
            <a:ext cx="10001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 descr="канзанаволок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51" y="2083830"/>
            <a:ext cx="5699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3" descr="куганаволок 2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06" y="4264366"/>
            <a:ext cx="9334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7" descr="гостьнаволок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32" y="1345189"/>
            <a:ext cx="64611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C:\Documents and Settings\Burenina\Рабочий стол\часовни пнг\рагуново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441559"/>
            <a:ext cx="64293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\\Mybooklive\Ecoprosvet\Общая\2018\мини энциклопедии\кльтурное наследие\Фото 2\12 ап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4" y="3530737"/>
            <a:ext cx="2141537" cy="3231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9" t="2192" r="3808" b="1"/>
          <a:stretch/>
        </p:blipFill>
        <p:spPr bwMode="auto">
          <a:xfrm rot="5400000">
            <a:off x="1519073" y="3273236"/>
            <a:ext cx="6845532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4171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95455" y="365125"/>
            <a:ext cx="6619009" cy="9556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Архитектурная жемчужина </a:t>
            </a:r>
            <a:r>
              <a:rPr lang="ru-RU" b="1" dirty="0" err="1" smtClean="0">
                <a:solidFill>
                  <a:srgbClr val="C00000"/>
                </a:solidFill>
              </a:rPr>
              <a:t>Водлозерья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486" y="732961"/>
            <a:ext cx="47162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</a:t>
            </a:r>
            <a:r>
              <a:rPr lang="ru-RU" altLang="ru-RU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лавное </a:t>
            </a:r>
            <a:r>
              <a:rPr lang="ru-RU" altLang="ru-RU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украшение – старинная деревянная церковь во имя пророка </a:t>
            </a:r>
            <a:r>
              <a:rPr lang="ru-RU" altLang="ru-RU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Илии.</a:t>
            </a:r>
          </a:p>
          <a:p>
            <a:pPr>
              <a:spcBef>
                <a:spcPct val="0"/>
              </a:spcBef>
            </a:pPr>
            <a:r>
              <a:rPr lang="ru-RU" altLang="ru-RU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Построена </a:t>
            </a:r>
            <a:r>
              <a:rPr lang="ru-RU" altLang="ru-RU" sz="2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водлозёрами</a:t>
            </a:r>
            <a:r>
              <a:rPr lang="ru-RU" altLang="ru-RU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altLang="ru-RU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1798 году. </a:t>
            </a:r>
            <a:endParaRPr lang="ru-RU" altLang="ru-RU" sz="20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Сохранившаяся бревенчатая ограда </a:t>
            </a:r>
            <a:r>
              <a:rPr lang="ru-RU" altLang="ru-RU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послужила прекрасным образцом для советских реставраторов, работавших на острове Кижи. </a:t>
            </a:r>
            <a:endParaRPr lang="ru-RU" altLang="ru-RU" sz="20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ru-RU" alt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ru-RU" alt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7768" y="169570"/>
            <a:ext cx="2813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Ильинский </a:t>
            </a:r>
            <a:r>
              <a:rPr lang="ru-RU" altLang="ru-RU" sz="24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погост  </a:t>
            </a:r>
            <a:endParaRPr lang="ru-RU" sz="2400" b="1" dirty="0"/>
          </a:p>
        </p:txBody>
      </p:sp>
      <p:pic>
        <p:nvPicPr>
          <p:cNvPr id="11" name="Picture 4" descr="C:\Users\JarkovaES\Desktop\0PaeBjxYQ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33" y="3213340"/>
            <a:ext cx="3289476" cy="177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9810" r="10625" b="3531"/>
          <a:stretch>
            <a:fillRect/>
          </a:stretch>
        </p:blipFill>
        <p:spPr bwMode="auto">
          <a:xfrm>
            <a:off x="1613455" y="4703535"/>
            <a:ext cx="2956944" cy="184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5" t="14423" r="36601" b="35187"/>
          <a:stretch>
            <a:fillRect/>
          </a:stretch>
        </p:blipFill>
        <p:spPr bwMode="auto">
          <a:xfrm>
            <a:off x="218725" y="3273879"/>
            <a:ext cx="3034393" cy="1839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28084" y="1417296"/>
            <a:ext cx="69722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 2003 года в обновленном Ильинском храме снова стали проводиться богослужения. Возрождение погоста как  духовного центра </a:t>
            </a:r>
            <a:r>
              <a:rPr lang="ru-RU" alt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произошло после создания </a:t>
            </a:r>
            <a:r>
              <a:rPr lang="ru-RU" altLang="ru-R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Водлозерского</a:t>
            </a:r>
            <a:r>
              <a:rPr lang="ru-RU" alt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парка: храм </a:t>
            </a:r>
            <a:r>
              <a:rPr lang="ru-RU" alt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отреставрирован. </a:t>
            </a:r>
          </a:p>
          <a:p>
            <a:pPr>
              <a:spcBef>
                <a:spcPct val="0"/>
              </a:spcBef>
            </a:pPr>
            <a:r>
              <a:rPr lang="ru-RU" alt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 </a:t>
            </a:r>
            <a:r>
              <a:rPr lang="ru-RU" alt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2006 года действует как мужской монастырь Петрозаводской и Карельской митрополии – Свято-Ильинская </a:t>
            </a:r>
            <a:r>
              <a:rPr lang="ru-RU" altLang="ru-R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Водлозерская</a:t>
            </a:r>
            <a:r>
              <a:rPr lang="ru-RU" alt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пустынь.</a:t>
            </a:r>
          </a:p>
        </p:txBody>
      </p:sp>
      <p:pic>
        <p:nvPicPr>
          <p:cNvPr id="2051" name="Picture 3" descr="\\Mybooklive\Ecoprosvet\Общая\2018\мини энциклопедии\кльтурное наследие\фото\ильин день 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r="4517"/>
          <a:stretch/>
        </p:blipFill>
        <p:spPr bwMode="auto">
          <a:xfrm>
            <a:off x="5169685" y="5112905"/>
            <a:ext cx="2069087" cy="155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9" t="2192" r="3808" b="1"/>
          <a:stretch/>
        </p:blipFill>
        <p:spPr bwMode="auto">
          <a:xfrm rot="5400000">
            <a:off x="1519073" y="3273236"/>
            <a:ext cx="6845532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harapenkoSS\Desktop\к презентациям на 2020 год\Сергей Гармашов. Отблеск зари. Ильинский погост.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58" y="3213340"/>
            <a:ext cx="2682089" cy="1790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arapenkoSS\Desktop\к презентациям на 2020 год\Илья Дровнин. Построено на века.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858" y="5100927"/>
            <a:ext cx="2311525" cy="153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arapenkoSS\Desktop\к презентациям на 2020 год\Илья Дровнин. Под облаками.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545" y="5100927"/>
            <a:ext cx="2351328" cy="1566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3571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esterovaAV\Desktop\фото птиц\птицы авторские фото\-FsCVN3axg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94" y="4210493"/>
            <a:ext cx="3552406" cy="23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err="1"/>
              <a:t>Фототуризм</a:t>
            </a:r>
            <a:r>
              <a:rPr lang="ru-RU" sz="3100" b="1" dirty="0"/>
              <a:t> как инструмент охраны окружающей среды и защиты животных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2194" y="1485383"/>
            <a:ext cx="6619010" cy="4668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Цель: Популяризация </a:t>
            </a:r>
            <a:r>
              <a:rPr lang="ru-RU" sz="1800" dirty="0" err="1"/>
              <a:t>фототуризма</a:t>
            </a:r>
            <a:r>
              <a:rPr lang="ru-RU" sz="1800" dirty="0"/>
              <a:t> как формата экологического отдыха и способа сохранять и изучать природу. В качестве инструмента выбраны - строительство разборных </a:t>
            </a:r>
            <a:r>
              <a:rPr lang="ru-RU" sz="1800" dirty="0" err="1"/>
              <a:t>фотодомиков</a:t>
            </a:r>
            <a:r>
              <a:rPr lang="ru-RU" sz="1800" dirty="0"/>
              <a:t> и установка автономных систем лесного фото и видеонаблюдения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Национальный парк «</a:t>
            </a:r>
            <a:r>
              <a:rPr lang="ru-RU" sz="1800" dirty="0" err="1" smtClean="0"/>
              <a:t>Водлозерский</a:t>
            </a:r>
            <a:r>
              <a:rPr lang="ru-RU" sz="1800" dirty="0" smtClean="0"/>
              <a:t>» стал партнером проекта, который реализуется </a:t>
            </a:r>
            <a:r>
              <a:rPr lang="ru-RU" sz="1800" dirty="0"/>
              <a:t>Спортивно-экологическим клубом "Пилигрим".</a:t>
            </a:r>
            <a:endParaRPr lang="ru-RU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9" t="2192" r="3808" b="1"/>
          <a:stretch/>
        </p:blipFill>
        <p:spPr bwMode="auto">
          <a:xfrm rot="5400000">
            <a:off x="1519073" y="3273236"/>
            <a:ext cx="6845532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NesterovaAV\Desktop\фото птиц\птицы авторские фото\dofQI4-e3k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883" y="3541520"/>
            <a:ext cx="3487719" cy="23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652" y="4377115"/>
            <a:ext cx="41892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 smtClean="0">
                <a:solidFill>
                  <a:schemeClr val="bg1"/>
                </a:solidFill>
              </a:rPr>
              <a:t>Создана выставка фотографий,  сделанных  </a:t>
            </a:r>
            <a:r>
              <a:rPr lang="ru-RU" dirty="0">
                <a:solidFill>
                  <a:schemeClr val="bg1"/>
                </a:solidFill>
              </a:rPr>
              <a:t>фотографами из Петрозаводска, Москвы, Санкт-Петербурга и Ленобласти этой весной на территории Национального парка "</a:t>
            </a:r>
            <a:r>
              <a:rPr lang="ru-RU" dirty="0" err="1">
                <a:solidFill>
                  <a:schemeClr val="bg1"/>
                </a:solidFill>
              </a:rPr>
              <a:t>Водлозерский</a:t>
            </a:r>
            <a:r>
              <a:rPr lang="ru-RU" dirty="0">
                <a:solidFill>
                  <a:schemeClr val="bg1"/>
                </a:solidFill>
              </a:rPr>
              <a:t>" и в других районах Карелии, которые охвачены проектом.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NesterovaAV\Desktop\kTvKnKub4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42" y="415496"/>
            <a:ext cx="2846248" cy="37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7160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8617" y="276447"/>
            <a:ext cx="6619009" cy="5849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Остров искусств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5966" y="954763"/>
            <a:ext cx="6619010" cy="466869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проект, реализованный Карельским отделением союза художников России в партнерстве с </a:t>
            </a:r>
            <a:r>
              <a:rPr lang="ru-RU" dirty="0" err="1"/>
              <a:t>Водлозерским</a:t>
            </a:r>
            <a:r>
              <a:rPr lang="ru-RU" dirty="0"/>
              <a:t> национальным парком при поддержке Фонда президентских грантов.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9" t="2192" r="3808" b="1"/>
          <a:stretch/>
        </p:blipFill>
        <p:spPr bwMode="auto">
          <a:xfrm rot="5400000">
            <a:off x="1726115" y="3273236"/>
            <a:ext cx="6845532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NesterovaAV\Desktop\остров искусств\открытие острова\dHUHWlnQmt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653" y="2219425"/>
            <a:ext cx="2849524" cy="21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969" y="3825556"/>
            <a:ext cx="488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Независимым жюри на конкурсной основе были отобраны работы  художников, скульпторов, мастеров </a:t>
            </a:r>
            <a:r>
              <a:rPr lang="ru-RU" dirty="0" err="1" smtClean="0">
                <a:solidFill>
                  <a:schemeClr val="bg1"/>
                </a:solidFill>
              </a:rPr>
              <a:t>лэнд</a:t>
            </a:r>
            <a:r>
              <a:rPr lang="ru-RU" dirty="0" smtClean="0">
                <a:solidFill>
                  <a:schemeClr val="bg1"/>
                </a:solidFill>
              </a:rPr>
              <a:t>-арта из Великого Новгорода, Омска, Петрозаводска, Санкт-Петербурга. Работы были установлены на территории острова </a:t>
            </a:r>
            <a:r>
              <a:rPr lang="ru-RU" dirty="0" err="1" smtClean="0">
                <a:solidFill>
                  <a:schemeClr val="bg1"/>
                </a:solidFill>
              </a:rPr>
              <a:t>Великострова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Остров искусств будет отмечен, как значимая достопримечательность в маршрутах и путеводителях для туристов, приезжающих в </a:t>
            </a:r>
            <a:r>
              <a:rPr lang="ru-RU" dirty="0" err="1">
                <a:solidFill>
                  <a:schemeClr val="bg1"/>
                </a:solidFill>
              </a:rPr>
              <a:t>Водлозерье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1" name="Picture 3" descr="C:\Users\NesterovaAV\Desktop\остров искусств\открытие острова\ntyWoAY9q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93" y="2219425"/>
            <a:ext cx="2966354" cy="216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esterovaAV\Desktop\остров искусств\открытие острова\GgzBZSw8oH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93" y="4463113"/>
            <a:ext cx="2966353" cy="22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esterovaAV\Desktop\остров искусств\открытие острова\F4tR0eK66f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982" y="4450728"/>
            <a:ext cx="2982866" cy="22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esterovaAV\Desktop\остров искусств\открытие острова\R8-MtgcUCs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51" y="419814"/>
            <a:ext cx="3110091" cy="3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5908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6881" y="372139"/>
            <a:ext cx="6619009" cy="606167"/>
          </a:xfrm>
        </p:spPr>
        <p:txBody>
          <a:bodyPr>
            <a:normAutofit/>
          </a:bodyPr>
          <a:lstStyle/>
          <a:p>
            <a:r>
              <a:rPr lang="ru-RU" sz="3200" b="1" dirty="0"/>
              <a:t>«По следам северного оленя»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3870" y="1100889"/>
            <a:ext cx="6317432" cy="46686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Проект </a:t>
            </a:r>
            <a:r>
              <a:rPr lang="ru-RU" dirty="0"/>
              <a:t>направлен на изучение и сохранение популяции северного лесного оленя, обитающей в </a:t>
            </a:r>
            <a:r>
              <a:rPr lang="ru-RU" dirty="0" err="1"/>
              <a:t>старовозрастных</a:t>
            </a:r>
            <a:r>
              <a:rPr lang="ru-RU" dirty="0"/>
              <a:t> лесах северной части </a:t>
            </a:r>
            <a:r>
              <a:rPr lang="ru-RU" dirty="0" err="1"/>
              <a:t>Водлозерского</a:t>
            </a:r>
            <a:r>
              <a:rPr lang="ru-RU" dirty="0"/>
              <a:t> парка. В ходе реализации проекта были сделаны наблюдения за поведением, путями миграции животных, получены интересные фото и видеоматериалы.</a:t>
            </a: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9" t="2192" r="3808" b="1"/>
          <a:stretch/>
        </p:blipFill>
        <p:spPr bwMode="auto">
          <a:xfrm rot="5400000">
            <a:off x="1726115" y="3273236"/>
            <a:ext cx="6845532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NesterovaAV\Desktop\ONMucHm17J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8" y="640610"/>
            <a:ext cx="4242391" cy="318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9479" y="4209894"/>
            <a:ext cx="4086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Создана фотовыставка –собрание </a:t>
            </a:r>
            <a:r>
              <a:rPr lang="ru-RU" dirty="0">
                <a:solidFill>
                  <a:schemeClr val="bg1"/>
                </a:solidFill>
              </a:rPr>
              <a:t>фотографий, сделанных сотрудниками парка, фотографом Игорем Подгорным, а также – снимки с </a:t>
            </a:r>
            <a:r>
              <a:rPr lang="ru-RU" dirty="0" err="1">
                <a:solidFill>
                  <a:schemeClr val="bg1"/>
                </a:solidFill>
              </a:rPr>
              <a:t>фотоловушек</a:t>
            </a:r>
            <a:r>
              <a:rPr lang="ru-RU" dirty="0">
                <a:solidFill>
                  <a:schemeClr val="bg1"/>
                </a:solidFill>
              </a:rPr>
              <a:t>. Экспозиция рассказывает о ходе реализации проекта и о жизни северных лесных оленей.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NesterovaAV\Desktop\Iolx26Ko19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29" y="3307646"/>
            <a:ext cx="5589181" cy="30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7001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197225" y="5394037"/>
            <a:ext cx="6668366" cy="7493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" r="3807" b="1"/>
          <a:stretch/>
        </p:blipFill>
        <p:spPr bwMode="auto">
          <a:xfrm>
            <a:off x="0" y="6310312"/>
            <a:ext cx="121920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473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5744</TotalTime>
  <Words>514</Words>
  <Application>Microsoft Office PowerPoint</Application>
  <PresentationFormat>Произвольный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Водлозерский Национальный парк</vt:lpstr>
      <vt:lpstr>Водлозерский парк</vt:lpstr>
      <vt:lpstr>Природное наследие</vt:lpstr>
      <vt:lpstr>Историко–культурное наследие</vt:lpstr>
      <vt:lpstr>Архитектурная жемчужина Водлозерья</vt:lpstr>
      <vt:lpstr>Фототуризм как инструмент охраны окружающей среды и защиты животных </vt:lpstr>
      <vt:lpstr>Остров искусств</vt:lpstr>
      <vt:lpstr>«По следам северного оленя»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807909</dc:creator>
  <cp:lastModifiedBy>Нестерова Анна Владимировна</cp:lastModifiedBy>
  <cp:revision>456</cp:revision>
  <dcterms:created xsi:type="dcterms:W3CDTF">2018-08-31T12:09:42Z</dcterms:created>
  <dcterms:modified xsi:type="dcterms:W3CDTF">2022-08-19T11:55:10Z</dcterms:modified>
</cp:coreProperties>
</file>