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57" r:id="rId4"/>
    <p:sldId id="259" r:id="rId5"/>
    <p:sldId id="260" r:id="rId6"/>
    <p:sldId id="261" r:id="rId7"/>
    <p:sldId id="277" r:id="rId8"/>
    <p:sldId id="274" r:id="rId9"/>
    <p:sldId id="273" r:id="rId10"/>
    <p:sldId id="263" r:id="rId11"/>
    <p:sldId id="276" r:id="rId12"/>
    <p:sldId id="282" r:id="rId13"/>
    <p:sldId id="264" r:id="rId14"/>
    <p:sldId id="28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t4power.ru/poleznie/kak-yveliciti-rost" TargetMode="External"/><Relationship Id="rId2" Type="http://schemas.openxmlformats.org/officeDocument/2006/relationships/hyperlink" Target="https://fit4power.ru/sportdiet/dieta-dlea-detei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1;&#1080;&#1076;&#1077;&#1088;\&#1082;&#1086;&#1084;&#1087;&#1083;&#1077;&#1082;&#1089;2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tudopedia.ru/4_138212_endokrinnaya-sistema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 здорового образа жизни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5013176"/>
            <a:ext cx="3257544" cy="15727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Бедовый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Никита,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учащийся 10 «Б» класса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«Лицей №8»                         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Тихвин Ленинградской области</a:t>
            </a:r>
          </a:p>
          <a:p>
            <a:endParaRPr lang="ru-RU" dirty="0"/>
          </a:p>
        </p:txBody>
      </p:sp>
      <p:pic>
        <p:nvPicPr>
          <p:cNvPr id="14342" name="Picture 6" descr="https://im0-tub-ru.yandex.net/i?id=01eea74dd3bfbe2b8ec3e3544e7fed09&amp;n=33&amp;w=31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157192"/>
            <a:ext cx="2952750" cy="14287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9" name="Рисунок 8" descr="F:\Лидер\20190824_1256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0052" y="1808821"/>
            <a:ext cx="3816424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истратор\Desktop\Станкевич 2018-19\значимые события\DSC_00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060848"/>
            <a:ext cx="4084081" cy="24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3698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522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Адекватная физическая нагрузка и </a:t>
            </a:r>
            <a:r>
              <a:rPr lang="ru-RU" sz="2000" dirty="0" smtClean="0">
                <a:hlinkClick r:id="rId2"/>
              </a:rPr>
              <a:t>правильное питание</a:t>
            </a:r>
            <a:r>
              <a:rPr lang="ru-RU" sz="2000" dirty="0" smtClean="0"/>
              <a:t> помогут подростку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максимально реализовать свой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/>
              </a:rPr>
              <a:t>потенциал в росте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развить церебральную систему   и скелетную мускулатуру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избежать подростковой депрессии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социализироваться 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максимально сохранить здоровье </a:t>
            </a:r>
          </a:p>
          <a:p>
            <a:pPr>
              <a:buNone/>
            </a:pPr>
            <a:r>
              <a:rPr lang="ru-RU" sz="2000" b="1" u="sng" dirty="0" smtClean="0">
                <a:solidFill>
                  <a:srgbClr val="3333FF"/>
                </a:solidFill>
              </a:rPr>
              <a:t>РЕКОМЕНДУЮ  - ПРОВЕРЕНО!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подросткам можно заниматься силовыми видами спорта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заниматься в тренажёрном зале  рекомендуется 2–3 раза в неделю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тренироваться  следует по программе </a:t>
            </a:r>
            <a:r>
              <a:rPr lang="ru-RU" sz="2000" b="1" dirty="0" smtClean="0">
                <a:solidFill>
                  <a:schemeClr val="bg1"/>
                </a:solidFill>
              </a:rPr>
              <a:t>сплит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программа тренировок для подростков должна нагружать все поверхностные мышечные группы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.Составить комплекс спортивных упражнений для правильного физического развития подростка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2.depositphotos.com/1005730/5588/i/950/depositphotos_55881249-stock-photo-teens-doing-fit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431070" cy="228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1010308"/>
              </p:ext>
            </p:extLst>
          </p:nvPr>
        </p:nvGraphicFramePr>
        <p:xfrm>
          <a:off x="35495" y="0"/>
          <a:ext cx="9108505" cy="6937250"/>
        </p:xfrm>
        <a:graphic>
          <a:graphicData uri="http://schemas.openxmlformats.org/drawingml/2006/table">
            <a:tbl>
              <a:tblPr/>
              <a:tblGrid>
                <a:gridCol w="2379291"/>
                <a:gridCol w="6729214"/>
              </a:tblGrid>
              <a:tr h="273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Упражнение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выполнять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1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Движение головой вперед и назад и в обе стороны;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замедленный поворот головой.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рук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Круговые движения рук в кулаке;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круговые движения одним плечевым суставом поочередно или задействовать сразу пару плеч;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вращение предплечьями: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счет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1-4 на себя, затем на счет 4-8 обратно;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вращение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локтевым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суставом: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дотроньтесь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пальцами плеч,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выполняйте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вращение на счет 1-8.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туловища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Плавные сгибания вперед, пытаясь дотянуться пальцами рук до пола;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вращательные движения тазом: положение рук на поясе;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наклоны корпусом в обе стороны: руки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сгибать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наклоне.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5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Махи ногами:10-12 раз на одну ногу;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круговые движения колен, выполняем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наклонном положении;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медленные приседания: около 10 раз.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2" marR="3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https://img.freepik.com/free-vector/_87720-1148.jpg?size=626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794298" cy="1571236"/>
          </a:xfrm>
          <a:prstGeom prst="rect">
            <a:avLst/>
          </a:prstGeom>
          <a:noFill/>
        </p:spPr>
      </p:pic>
      <p:pic>
        <p:nvPicPr>
          <p:cNvPr id="7" name="Picture 2" descr="https://png.pngtree.com/element_our/20190531/ourlarge/pngtree-cartoon-fitness-weight-loss-male-youth-lifting-barbell-png-transparent-bottom-image_1305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106289" cy="2106290"/>
          </a:xfrm>
          <a:prstGeom prst="rect">
            <a:avLst/>
          </a:prstGeom>
          <a:noFill/>
        </p:spPr>
      </p:pic>
      <p:pic>
        <p:nvPicPr>
          <p:cNvPr id="8" name="Picture 4" descr="https://st3.depositphotos.com/4216129/17165/v/950/depositphotos_171659584-stock-illustration-professional-fitness-coach-man-exerci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1474689" cy="1456000"/>
          </a:xfrm>
          <a:prstGeom prst="rect">
            <a:avLst/>
          </a:prstGeom>
          <a:noFill/>
        </p:spPr>
      </p:pic>
      <p:pic>
        <p:nvPicPr>
          <p:cNvPr id="9" name="Picture 6" descr="https://media.istockphoto.com/vectors/bearded-fitness-personal-trainer-instructor-and-funny-sportsman-vector-id6039980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25144"/>
            <a:ext cx="2123728" cy="1903889"/>
          </a:xfrm>
          <a:prstGeom prst="rect">
            <a:avLst/>
          </a:prstGeom>
          <a:noFill/>
        </p:spPr>
      </p:pic>
      <p:pic>
        <p:nvPicPr>
          <p:cNvPr id="10" name="Picture 6" descr="https://media.istockphoto.com/vectors/bearded-fitness-personal-trainer-instructor-and-funny-sportsman-vector-id6039980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137" y="4725144"/>
            <a:ext cx="2123728" cy="1903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мплекс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                             В   ДЕЙСТВИИ!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52294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Размещены материалы проекта  на сайте образовательного учреждения и информационных стендах.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Созданный социальный проект используется  в школьных программах по физической культуре (в рамках третьего часа), тренажёрных залах ,спортивных секциях дополнительного образования.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Рекомендован для индивидуальных тренировок увлеченных спортом подростков (пользуются мои друзья).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 стенд в школе «МОЛОДЕЖЬ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ЗДОРОВЫЙ ОБРАЗ ЖИЗНИ!», где можно обмениваться своими достижениями  и размещать полезную информацию о ЗОЖ.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 буклет с рекомендациями от автора данного проекта под девизом: «ПРОВЕРЕНО НА ЛИЧНОМ ОПЫТЕ!»  </a:t>
            </a:r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785794"/>
            <a:ext cx="3286001" cy="581155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рограмма « ЗОЖ от Никиты Бедового» используется учениками ,их родителями, учителями школы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dn4.vectorstock.com/i/1000x1000/40/83/sports-family-parents-and-children-doing-sports-vector-22364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2963566" cy="3200651"/>
          </a:xfrm>
          <a:prstGeom prst="rect">
            <a:avLst/>
          </a:prstGeom>
          <a:noFill/>
        </p:spPr>
      </p:pic>
      <p:pic>
        <p:nvPicPr>
          <p:cNvPr id="6" name="Содержимое 5" descr="C:\Users\Администратор\Desktop\Станкевич 2019-20\начальная\DSCN042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8999"/>
            <a:ext cx="2963566" cy="32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Станкевич 2018-19\фото 1 полугодик МАША\зарядка нач.классы\20.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665" y="3356991"/>
            <a:ext cx="3384376" cy="33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Станкевич 2018-19\значимые события\DSC_00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19" y="3356990"/>
            <a:ext cx="3672408" cy="33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В  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ДЕЙСТВИИ!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/>
          <a:lstStyle/>
          <a:p>
            <a:pPr lvl="0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СОЦИАЛЬНОЙ </a:t>
            </a:r>
          </a:p>
          <a:p>
            <a:pPr lvl="0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СЕТИ  «ВКОНТАКТЕ» СОЗДАНА               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СТРАНИЦА «ЛИДЕР ЗДОРОВОГО ОБРАЗА ЖИЗНИ» ДЛЯ ОБЩЕНИЯ И ПРИВЛЕЧЕНИЯ ПОДРОСТКОВ К ЗОЖ</a:t>
            </a: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884" t="13683" r="5769" b="6786"/>
          <a:stretch/>
        </p:blipFill>
        <p:spPr bwMode="auto">
          <a:xfrm>
            <a:off x="3203848" y="692696"/>
            <a:ext cx="583264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DSCN7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816424" cy="28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SCN74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032448" cy="301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32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s03.infourok.ru/uploads/ex/0086/0000c3d5-a47f14e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714380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900igr.net/up/datas/172250/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0" y="1214423"/>
            <a:ext cx="890019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143404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3672408" cy="587900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 ОСОБЕННОСТИ И ПРОБЛЕМЫ  возраста подростков и разработать комплексную программу для приобщения подрастающего поколения к здоровому образу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fvt.pnzgu.ru/files/fvt.pnzgu.ru/24_zozh_ev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500" y="1302408"/>
            <a:ext cx="4553972" cy="450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3050"/>
            <a:ext cx="2520280" cy="5841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99792" y="273050"/>
            <a:ext cx="6192688" cy="6324302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интенсивное нарастание массы и длины тела.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неравномерность изменений различных частей тела, фигура выглядит нескладной, вытянутой, непропорциональной.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изменения в </a:t>
            </a:r>
            <a:r>
              <a:rPr lang="ru-RU" sz="2000" dirty="0" smtClean="0">
                <a:hlinkClick r:id="rId2"/>
              </a:rPr>
              <a:t>эндокринной системе</a:t>
            </a:r>
            <a:r>
              <a:rPr lang="ru-RU" sz="2000" dirty="0" smtClean="0"/>
              <a:t>, в нервной системе вызывают умственное и физическое переутомление, раздражительность, рассеянность, низкую работоспособность, бессонницу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половое созревание  может вызвать беспокойство, снизить  самооценку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желание иметь стройную фигуру, привлекательную внешность приводит к нервной </a:t>
            </a:r>
            <a:r>
              <a:rPr lang="ru-RU" sz="2000" dirty="0" err="1" smtClean="0"/>
              <a:t>анорексии</a:t>
            </a:r>
            <a:r>
              <a:rPr lang="ru-RU" sz="2000" dirty="0" smtClean="0"/>
              <a:t>  и булимии. 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Вывод:  физические изменения имеют определенные  психологические последствия: конфликтность в отношениях с родителями, депрессия, суицид, уход в интернет, агрессия.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857232"/>
            <a:ext cx="2628957" cy="52689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1.ИЗУЧИТЬ  ОСОБЕННОСТИ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ПОДРОСТКОВ 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s02.infourok.ru/uploads/ex/099d/000846fc-a4cdd3b6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286700"/>
            <a:ext cx="9144000" cy="6858001"/>
          </a:xfrm>
          <a:prstGeom prst="rect">
            <a:avLst/>
          </a:prstGeom>
          <a:noFill/>
        </p:spPr>
      </p:pic>
      <p:pic>
        <p:nvPicPr>
          <p:cNvPr id="9219" name="Picture 3" descr="http://www.image.farm/images/2017/09/25/1cdc52591a4cf21122335f981d883f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1568616" cy="2783818"/>
          </a:xfrm>
          <a:prstGeom prst="rect">
            <a:avLst/>
          </a:prstGeom>
          <a:noFill/>
        </p:spPr>
      </p:pic>
      <p:pic>
        <p:nvPicPr>
          <p:cNvPr id="8" name="Picture 2" descr="https://metropolitanafm.com.br/wp-content/uploads/2016/02/22165102220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643182"/>
            <a:ext cx="1294590" cy="2755050"/>
          </a:xfrm>
          <a:prstGeom prst="rect">
            <a:avLst/>
          </a:prstGeom>
          <a:noFill/>
        </p:spPr>
      </p:pic>
      <p:pic>
        <p:nvPicPr>
          <p:cNvPr id="15362" name="Picture 2" descr="https://fabtoday.gr/wp-content/uploads/2018/06/%CE%B5%CE%BB%CF%83%CE%B1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420611"/>
            <a:ext cx="2357454" cy="1321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2430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 smtClean="0">
                <a:solidFill>
                  <a:srgbClr val="C00000"/>
                </a:solidFill>
              </a:rPr>
              <a:t>Адкоголизм</a:t>
            </a:r>
            <a:r>
              <a:rPr lang="ru-RU" sz="2000" dirty="0" err="1" smtClean="0"/>
              <a:t>.В</a:t>
            </a:r>
            <a:r>
              <a:rPr lang="ru-RU" sz="2000" dirty="0" smtClean="0"/>
              <a:t> России каждый десятый алкоголик не моложе 18 лет. 96% приобщаются к алкоголю в возрасте до 15 лет, около 1/3 - до 10 лет </a:t>
            </a:r>
          </a:p>
          <a:p>
            <a:r>
              <a:rPr lang="ru-RU" sz="2000" dirty="0" err="1" smtClean="0">
                <a:solidFill>
                  <a:srgbClr val="C00000"/>
                </a:solidFill>
              </a:rPr>
              <a:t>Табакокурение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По числу курящих детей и подростков Россия занимает 1 место в мире. 33% детей являются постоянными курильщиками. К 18 годам дети уже страдают хроническими заболеваниями.</a:t>
            </a:r>
          </a:p>
          <a:p>
            <a:r>
              <a:rPr lang="ru-RU" sz="2000" dirty="0" err="1" smtClean="0">
                <a:solidFill>
                  <a:srgbClr val="C00000"/>
                </a:solidFill>
              </a:rPr>
              <a:t>Наркомания.</a:t>
            </a:r>
            <a:r>
              <a:rPr lang="ru-RU" sz="2000" dirty="0" err="1" smtClean="0"/>
              <a:t>Возраст</a:t>
            </a:r>
            <a:r>
              <a:rPr lang="ru-RU" sz="2000" dirty="0" smtClean="0"/>
              <a:t> первого знакомства с наркотиками 9-15 лет (39%); 15-23 (51%)  Наркотической зависимости достаточно 3-7 дней. Более 20 дней - зависимость 100% Уровень заболеваемости среди подростков в 3 раза выше, чем у остального населения. </a:t>
            </a:r>
          </a:p>
          <a:p>
            <a:r>
              <a:rPr lang="ru-RU" sz="2000" dirty="0" err="1" smtClean="0">
                <a:solidFill>
                  <a:srgbClr val="C00000"/>
                </a:solidFill>
              </a:rPr>
              <a:t>Снюс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- новое опасное увлечение школьников  действует возбуждающе на нервную систему, в больших дозах - вызывает её паралич: остановку дыхания, прекращение работы сердца </a:t>
            </a:r>
          </a:p>
          <a:p>
            <a:r>
              <a:rPr lang="ru-RU" sz="2000" dirty="0" err="1" smtClean="0">
                <a:solidFill>
                  <a:srgbClr val="C00000"/>
                </a:solidFill>
              </a:rPr>
              <a:t>Спайс</a:t>
            </a:r>
            <a:r>
              <a:rPr lang="ru-RU" sz="2000" dirty="0" smtClean="0"/>
              <a:t> - синтетические курительные смеси,   обладают </a:t>
            </a:r>
            <a:r>
              <a:rPr lang="ru-RU" sz="2000" dirty="0" err="1" smtClean="0"/>
              <a:t>психоактивным</a:t>
            </a:r>
            <a:r>
              <a:rPr lang="ru-RU" sz="2000" dirty="0" smtClean="0"/>
              <a:t> действием, аналогичным действию марихуаны. 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/>
          <a:lstStyle/>
          <a:p>
            <a:pPr lvl="0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.ВЫЯВИТЬ ВРЕДНЫЕ И ОПАСНЫЕ ПРИВЫЧКИ ПОДРОСТКОВ</a:t>
            </a:r>
          </a:p>
        </p:txBody>
      </p:sp>
      <p:pic>
        <p:nvPicPr>
          <p:cNvPr id="6148" name="Picture 4" descr="https://stolica-s.su/wp-content/uploads/2018/06/1528294564-stolica-s-su-snj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047437" cy="2088232"/>
          </a:xfrm>
          <a:prstGeom prst="rect">
            <a:avLst/>
          </a:prstGeom>
          <a:noFill/>
        </p:spPr>
      </p:pic>
      <p:pic>
        <p:nvPicPr>
          <p:cNvPr id="6150" name="Picture 6" descr="https://vyzov-narcologa.ru/uploads/21-f664bb9361d7f4dbe9877f5e90b31f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63170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24302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Обязательно завтракайте</a:t>
            </a:r>
            <a:r>
              <a:rPr lang="ru-RU" sz="2000" dirty="0" smtClean="0"/>
              <a:t>! Полезный, сытный завтрак - залог успешного дня.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Обедайте вовремя</a:t>
            </a:r>
            <a:r>
              <a:rPr lang="ru-RU" sz="2000" dirty="0" smtClean="0"/>
              <a:t>! Предпочтительно для обеда выбрать первое блюдо или же постное мясо с кашей и овощами.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Не забывайте про ужин.</a:t>
            </a:r>
          </a:p>
          <a:p>
            <a:pPr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</a:t>
            </a:r>
            <a:r>
              <a:rPr lang="ru-RU" sz="2000" dirty="0" smtClean="0"/>
              <a:t>При интенсивных физических нагрузках организм подростков нуждается в  калорийном питании.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Пища должна содержать достаточное количество витаминов, минеральных солей и микроэлементов.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Ешьте  3-4 раза в день в определённые часы, не реже, чем через 3-4 часа.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Соблюдайте питьевой режим : пейте  не менее 2 л воды в день.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929354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.Разработать рекомендации для подростков «Как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  питаться»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 За минуту подросток теряет во время ответа в классе - 2-3 ккал;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 плаванья - 8-10 ккал;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 гимнастики - 10-20 ккал;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бега - 10 ккал;     ходьбы вверх по лестнице - 14 ккал.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Топ- 8  наиболее полезных для здоровья напитков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00354" cy="50435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Вода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Компот из сухофруктов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Клюквенный морс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Гранатовый сок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Кефир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Томатный сок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Мятный чай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Какао, горячий шоколад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757742" cy="504351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0722" name="Picture 2" descr="https://img0.liveinternet.ru/images/attach/c/8/99/674/99674240_large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6"/>
            <a:ext cx="5381616" cy="538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900igr.net/up/datas/142210/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712968" cy="49165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Рацион спортивного питания для подростка на день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117310"/>
          <a:ext cx="8291263" cy="5421304"/>
        </p:xfrm>
        <a:graphic>
          <a:graphicData uri="http://schemas.openxmlformats.org/drawingml/2006/table">
            <a:tbl>
              <a:tblPr/>
              <a:tblGrid>
                <a:gridCol w="1499548"/>
                <a:gridCol w="2433409"/>
                <a:gridCol w="1412053"/>
                <a:gridCol w="1416385"/>
                <a:gridCol w="1529868"/>
              </a:tblGrid>
              <a:tr h="399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Приемы пищи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Пища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Жиры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Углеводы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Завтрак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1.Стакан чистой воды. 2.Каша (геркулесовая, манная, овсяная).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3.Быстрые углеводы (сладкий пирог, шоколад).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4.Фрукты (яблоко, банан).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Обед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1.Суп (овощной, грибной, борщ).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2.Макроны, рис, греча.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3.Дисерт (сладкий пудинг, мороженное).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4.Чай.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Полдник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1.Сок (яблочный, виноградный).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2.Быстрые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Углеводы (шоколад- 100г, банан, мороженое).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Ужин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1.Макароны, рис.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2.Творог-200г.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Теплое молоко.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1" marR="5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8352928" cy="5544616"/>
          </a:xfrm>
          <a:ln w="76200">
            <a:solidFill>
              <a:srgbClr val="CCFFFF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684</Words>
  <Application>Microsoft Office PowerPoint</Application>
  <PresentationFormat>Экран (4:3)</PresentationFormat>
  <Paragraphs>131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Лидер здорового образа жизни</vt:lpstr>
      <vt:lpstr>АКТУАЛЬНОСТЬ ПРОЕКТА</vt:lpstr>
      <vt:lpstr> Цель проекта </vt:lpstr>
      <vt:lpstr>ЗАДАЧИ ПРОЕКТА:</vt:lpstr>
      <vt:lpstr>ЗАДАЧИ ПРОЕКТА</vt:lpstr>
      <vt:lpstr>ЗАДАЧИ ПРОЕКТА</vt:lpstr>
      <vt:lpstr>Топ- 8  наиболее полезных для здоровья напитков</vt:lpstr>
      <vt:lpstr>Слайд 8</vt:lpstr>
      <vt:lpstr>Рацион спортивного питания для подростка на день</vt:lpstr>
      <vt:lpstr>ЗАДАЧИ ПРОЕКТА:</vt:lpstr>
      <vt:lpstr>Слайд 11</vt:lpstr>
      <vt:lpstr>Слайд 12</vt:lpstr>
      <vt:lpstr>             ПРОЕКТ                              В   ДЕЙСТВИИ!</vt:lpstr>
      <vt:lpstr>   ПРОЕКТ В   ДЕЙСТВИИ!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Лицей №8 каб.28</cp:lastModifiedBy>
  <cp:revision>109</cp:revision>
  <dcterms:created xsi:type="dcterms:W3CDTF">2020-01-24T13:14:35Z</dcterms:created>
  <dcterms:modified xsi:type="dcterms:W3CDTF">2020-04-27T17:19:04Z</dcterms:modified>
</cp:coreProperties>
</file>