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6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lear Sans Thin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CE363-397C-49BA-A4C6-65310C3F1407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B8092-FEA8-4C6B-93BC-4CCE43355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4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B8092-FEA8-4C6B-93BC-4CCE4335574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31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B8092-FEA8-4C6B-93BC-4CCE4335574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14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886950" y="-307216"/>
            <a:ext cx="5903118" cy="1544156"/>
          </a:xfrm>
          <a:prstGeom prst="rect">
            <a:avLst/>
          </a:prstGeom>
          <a:solidFill>
            <a:srgbClr val="E4D4C5">
              <a:alpha val="34901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03525" y="1485900"/>
            <a:ext cx="13069968" cy="8229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57537" y="1378909"/>
            <a:ext cx="8008662" cy="3024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87"/>
              </a:lnSpc>
            </a:pPr>
            <a:r>
              <a:rPr lang="en-US" sz="8197" spc="-631" dirty="0">
                <a:solidFill>
                  <a:srgbClr val="4D4A46"/>
                </a:solidFill>
                <a:latin typeface="+mj-lt"/>
              </a:rPr>
              <a:t>ЭКОЛОГИЧЕСКОЕ</a:t>
            </a:r>
          </a:p>
          <a:p>
            <a:pPr>
              <a:lnSpc>
                <a:spcPts val="7787"/>
              </a:lnSpc>
            </a:pPr>
            <a:r>
              <a:rPr lang="en-US" sz="8197" spc="-631" dirty="0">
                <a:solidFill>
                  <a:srgbClr val="4D4A46"/>
                </a:solidFill>
                <a:latin typeface="+mj-lt"/>
              </a:rPr>
              <a:t>ВОЛОНТЁРСКОЕ</a:t>
            </a:r>
          </a:p>
          <a:p>
            <a:pPr>
              <a:lnSpc>
                <a:spcPts val="7787"/>
              </a:lnSpc>
            </a:pPr>
            <a:r>
              <a:rPr lang="en-US" sz="8197" spc="-631" dirty="0">
                <a:solidFill>
                  <a:srgbClr val="4D4A46"/>
                </a:solidFill>
                <a:latin typeface="+mj-lt"/>
              </a:rPr>
              <a:t>ДВИЖЕНИЕ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5513" y="-251860"/>
            <a:ext cx="15493308" cy="10732513"/>
          </a:xfrm>
          <a:prstGeom prst="rect">
            <a:avLst/>
          </a:prstGeom>
          <a:solidFill>
            <a:srgbClr val="E4D4C5">
              <a:alpha val="34901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1543050" y="1028700"/>
            <a:ext cx="12894125" cy="4141012"/>
            <a:chOff x="0" y="0"/>
            <a:chExt cx="17192167" cy="552135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t="12310" b="12310"/>
            <a:stretch>
              <a:fillRect/>
            </a:stretch>
          </p:blipFill>
          <p:spPr>
            <a:xfrm>
              <a:off x="0" y="0"/>
              <a:ext cx="5493656" cy="552135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16813" r="16813"/>
            <a:stretch>
              <a:fillRect/>
            </a:stretch>
          </p:blipFill>
          <p:spPr>
            <a:xfrm>
              <a:off x="5849256" y="0"/>
              <a:ext cx="5493656" cy="552135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l="27185" r="27185"/>
            <a:stretch>
              <a:fillRect/>
            </a:stretch>
          </p:blipFill>
          <p:spPr>
            <a:xfrm>
              <a:off x="11698511" y="0"/>
              <a:ext cx="5493656" cy="5521350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525145" y="5933797"/>
            <a:ext cx="14991080" cy="271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94"/>
              </a:lnSpc>
            </a:pPr>
            <a:r>
              <a:rPr lang="en-US" sz="8303" spc="830" dirty="0">
                <a:solidFill>
                  <a:srgbClr val="4D4A46"/>
                </a:solidFill>
                <a:latin typeface="+mj-lt"/>
              </a:rPr>
              <a:t>КОМАНДА </a:t>
            </a:r>
          </a:p>
          <a:p>
            <a:pPr algn="ctr">
              <a:lnSpc>
                <a:spcPts val="10794"/>
              </a:lnSpc>
            </a:pPr>
            <a:r>
              <a:rPr lang="en-US" sz="8303" spc="830" dirty="0">
                <a:solidFill>
                  <a:srgbClr val="4D4A46"/>
                </a:solidFill>
                <a:latin typeface="+mj-lt"/>
              </a:rPr>
              <a:t>ЕДИНОМЫШЛЕННИКОВ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143502" y="1028700"/>
            <a:ext cx="12021137" cy="8229600"/>
          </a:xfrm>
          <a:prstGeom prst="rect">
            <a:avLst/>
          </a:prstGeom>
          <a:solidFill>
            <a:srgbClr val="E4D4C5">
              <a:alpha val="34901"/>
            </a:srgbClr>
          </a:solidFill>
        </p:spPr>
      </p:sp>
      <p:sp>
        <p:nvSpPr>
          <p:cNvPr id="3" name="TextBox 3"/>
          <p:cNvSpPr txBox="1"/>
          <p:nvPr/>
        </p:nvSpPr>
        <p:spPr>
          <a:xfrm rot="-5400000">
            <a:off x="-2310326" y="4886325"/>
            <a:ext cx="781981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400" spc="340" dirty="0">
                <a:solidFill>
                  <a:srgbClr val="4D4A46"/>
                </a:solidFill>
                <a:latin typeface="+mj-lt"/>
              </a:rPr>
              <a:t>ЭКОШОК </a:t>
            </a:r>
            <a:r>
              <a:rPr lang="en-US" sz="3400" spc="340" dirty="0" err="1">
                <a:solidFill>
                  <a:srgbClr val="4D4A46"/>
                </a:solidFill>
                <a:latin typeface="+mj-lt"/>
              </a:rPr>
              <a:t>ЭКОШОК</a:t>
            </a:r>
            <a:r>
              <a:rPr lang="en-US" sz="3400" spc="340" dirty="0">
                <a:solidFill>
                  <a:srgbClr val="4D4A46"/>
                </a:solidFill>
                <a:latin typeface="+mj-lt"/>
              </a:rPr>
              <a:t> </a:t>
            </a:r>
            <a:r>
              <a:rPr lang="en-US" sz="3400" spc="340" dirty="0" err="1">
                <a:solidFill>
                  <a:srgbClr val="4D4A46"/>
                </a:solidFill>
                <a:latin typeface="+mj-lt"/>
              </a:rPr>
              <a:t>ЭКОШОК</a:t>
            </a:r>
            <a:endParaRPr lang="en-US" sz="3400" spc="340" dirty="0">
              <a:solidFill>
                <a:srgbClr val="4D4A46"/>
              </a:solidFill>
              <a:latin typeface="+mj-lt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4796746" y="1106258"/>
            <a:ext cx="8694507" cy="8133921"/>
            <a:chOff x="0" y="-9525"/>
            <a:chExt cx="11592676" cy="10845227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"/>
              <a:ext cx="11592676" cy="122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spc="179" dirty="0">
                  <a:solidFill>
                    <a:srgbClr val="4D4A46"/>
                  </a:solidFill>
                  <a:latin typeface="+mj-lt"/>
                </a:rPr>
                <a:t>НАШИ АКТИВНОСТИ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669604"/>
              <a:ext cx="11592676" cy="9166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-30" dirty="0" err="1">
                  <a:solidFill>
                    <a:srgbClr val="4D4A46"/>
                  </a:solidFill>
                </a:rPr>
                <a:t>Субботники</a:t>
              </a:r>
              <a:r>
                <a:rPr lang="en-US" sz="3000" spc="-30" dirty="0">
                  <a:solidFill>
                    <a:srgbClr val="4D4A46"/>
                  </a:solidFill>
                </a:rPr>
                <a:t> </a:t>
              </a:r>
              <a:r>
                <a:rPr lang="en-US" sz="3000" spc="-30" dirty="0" err="1">
                  <a:solidFill>
                    <a:srgbClr val="4D4A46"/>
                  </a:solidFill>
                </a:rPr>
                <a:t>флешмобы</a:t>
              </a:r>
              <a:r>
                <a:rPr lang="en-US" sz="3000" spc="-30" dirty="0">
                  <a:solidFill>
                    <a:srgbClr val="4D4A46"/>
                  </a:solidFill>
                </a:rPr>
                <a:t> #</a:t>
              </a:r>
              <a:r>
                <a:rPr lang="en-US" sz="3000" spc="-30" dirty="0" err="1">
                  <a:solidFill>
                    <a:srgbClr val="4D4A46"/>
                  </a:solidFill>
                </a:rPr>
                <a:t>МусораНет</a:t>
              </a:r>
              <a:endParaRPr lang="en-US" sz="3000" spc="-30" dirty="0">
                <a:solidFill>
                  <a:srgbClr val="4D4A46"/>
                </a:solidFill>
              </a:endParaRPr>
            </a:p>
            <a:p>
              <a:pPr>
                <a:lnSpc>
                  <a:spcPts val="4500"/>
                </a:lnSpc>
              </a:pPr>
              <a:r>
                <a:rPr lang="en-US" sz="3000" spc="-30" dirty="0" err="1">
                  <a:solidFill>
                    <a:srgbClr val="4D4A46"/>
                  </a:solidFill>
                </a:rPr>
                <a:t>Организация</a:t>
              </a:r>
              <a:r>
                <a:rPr lang="en-US" sz="3000" spc="-30" dirty="0">
                  <a:solidFill>
                    <a:srgbClr val="4D4A46"/>
                  </a:solidFill>
                </a:rPr>
                <a:t> </a:t>
              </a:r>
              <a:r>
                <a:rPr lang="en-US" sz="3000" spc="-30" dirty="0" err="1">
                  <a:solidFill>
                    <a:srgbClr val="4D4A46"/>
                  </a:solidFill>
                </a:rPr>
                <a:t>Чистых</a:t>
              </a:r>
              <a:r>
                <a:rPr lang="en-US" sz="3000" spc="-30" dirty="0">
                  <a:solidFill>
                    <a:srgbClr val="4D4A46"/>
                  </a:solidFill>
                </a:rPr>
                <a:t> </a:t>
              </a:r>
              <a:r>
                <a:rPr lang="en-US" sz="3000" spc="-30" dirty="0" err="1">
                  <a:solidFill>
                    <a:srgbClr val="4D4A46"/>
                  </a:solidFill>
                </a:rPr>
                <a:t>Игр</a:t>
              </a:r>
              <a:r>
                <a:rPr lang="en-US" sz="3000" spc="-30" dirty="0">
                  <a:solidFill>
                    <a:srgbClr val="4D4A46"/>
                  </a:solidFill>
                </a:rPr>
                <a:t> в </a:t>
              </a:r>
              <a:r>
                <a:rPr lang="en-US" sz="3000" spc="-30" dirty="0" err="1">
                  <a:solidFill>
                    <a:srgbClr val="4D4A46"/>
                  </a:solidFill>
                </a:rPr>
                <a:t>Самаре</a:t>
              </a:r>
              <a:endParaRPr lang="en-US" sz="3000" spc="-30" dirty="0">
                <a:solidFill>
                  <a:srgbClr val="4D4A46"/>
                </a:solidFill>
              </a:endParaRPr>
            </a:p>
            <a:p>
              <a:pPr>
                <a:lnSpc>
                  <a:spcPts val="4500"/>
                </a:lnSpc>
              </a:pPr>
              <a:r>
                <a:rPr lang="en-US" sz="3000" spc="-30" dirty="0" err="1">
                  <a:solidFill>
                    <a:srgbClr val="4D4A46"/>
                  </a:solidFill>
                </a:rPr>
                <a:t>Мастер-классы</a:t>
              </a:r>
              <a:endParaRPr lang="en-US" sz="3000" spc="-30" dirty="0">
                <a:solidFill>
                  <a:srgbClr val="4D4A46"/>
                </a:solidFill>
              </a:endParaRPr>
            </a:p>
            <a:p>
              <a:pPr>
                <a:lnSpc>
                  <a:spcPts val="4500"/>
                </a:lnSpc>
              </a:pPr>
              <a:r>
                <a:rPr lang="en-US" sz="3000" spc="-30" dirty="0" err="1">
                  <a:solidFill>
                    <a:srgbClr val="4D4A46"/>
                  </a:solidFill>
                </a:rPr>
                <a:t>Лекции</a:t>
              </a:r>
              <a:endParaRPr lang="en-US" sz="3000" spc="-30" dirty="0">
                <a:solidFill>
                  <a:srgbClr val="4D4A46"/>
                </a:solidFill>
              </a:endParaRPr>
            </a:p>
            <a:p>
              <a:pPr>
                <a:lnSpc>
                  <a:spcPts val="4500"/>
                </a:lnSpc>
              </a:pPr>
              <a:r>
                <a:rPr lang="en-US" sz="3000" spc="-30" dirty="0" err="1">
                  <a:solidFill>
                    <a:srgbClr val="4D4A46"/>
                  </a:solidFill>
                </a:rPr>
                <a:t>Экопросвещение</a:t>
              </a:r>
              <a:r>
                <a:rPr lang="en-US" sz="3000" spc="-30" dirty="0">
                  <a:solidFill>
                    <a:srgbClr val="4D4A46"/>
                  </a:solidFill>
                </a:rPr>
                <a:t> в </a:t>
              </a:r>
              <a:r>
                <a:rPr lang="en-US" sz="3000" spc="-30" dirty="0" err="1">
                  <a:solidFill>
                    <a:srgbClr val="4D4A46"/>
                  </a:solidFill>
                </a:rPr>
                <a:t>соц.сетях</a:t>
              </a:r>
              <a:endParaRPr lang="en-US" sz="3000" spc="-30" dirty="0">
                <a:solidFill>
                  <a:srgbClr val="4D4A46"/>
                </a:solidFill>
              </a:endParaRPr>
            </a:p>
            <a:p>
              <a:pPr>
                <a:lnSpc>
                  <a:spcPts val="4500"/>
                </a:lnSpc>
              </a:pPr>
              <a:r>
                <a:rPr lang="en-US" sz="3000" spc="-30" dirty="0" err="1">
                  <a:solidFill>
                    <a:srgbClr val="4D4A46"/>
                  </a:solidFill>
                </a:rPr>
                <a:t>Экоуроки</a:t>
              </a:r>
              <a:endParaRPr lang="en-US" sz="3000" spc="-30" dirty="0">
                <a:solidFill>
                  <a:srgbClr val="4D4A46"/>
                </a:solidFill>
              </a:endParaRPr>
            </a:p>
            <a:p>
              <a:pPr>
                <a:lnSpc>
                  <a:spcPts val="4500"/>
                </a:lnSpc>
              </a:pPr>
              <a:r>
                <a:rPr lang="en-US" sz="3000" spc="-30" dirty="0" err="1">
                  <a:solidFill>
                    <a:srgbClr val="4D4A46"/>
                  </a:solidFill>
                </a:rPr>
                <a:t>Социальная</a:t>
              </a:r>
              <a:r>
                <a:rPr lang="en-US" sz="3000" spc="-30" dirty="0">
                  <a:solidFill>
                    <a:srgbClr val="4D4A46"/>
                  </a:solidFill>
                </a:rPr>
                <a:t> </a:t>
              </a:r>
              <a:r>
                <a:rPr lang="en-US" sz="3000" spc="-30" dirty="0" err="1">
                  <a:solidFill>
                    <a:srgbClr val="4D4A46"/>
                  </a:solidFill>
                </a:rPr>
                <a:t>реклама</a:t>
              </a:r>
              <a:endParaRPr lang="en-US" sz="3000" spc="-30" dirty="0">
                <a:solidFill>
                  <a:srgbClr val="4D4A46"/>
                </a:solidFill>
              </a:endParaRPr>
            </a:p>
            <a:p>
              <a:pPr>
                <a:lnSpc>
                  <a:spcPts val="4500"/>
                </a:lnSpc>
              </a:pPr>
              <a:r>
                <a:rPr lang="en-US" sz="3000" spc="-30" dirty="0" err="1">
                  <a:solidFill>
                    <a:srgbClr val="4D4A46"/>
                  </a:solidFill>
                </a:rPr>
                <a:t>Конкурсы</a:t>
              </a:r>
              <a:endParaRPr lang="en-US" sz="3000" spc="-30" dirty="0">
                <a:solidFill>
                  <a:srgbClr val="4D4A46"/>
                </a:solidFill>
              </a:endParaRPr>
            </a:p>
            <a:p>
              <a:pPr>
                <a:lnSpc>
                  <a:spcPts val="4500"/>
                </a:lnSpc>
              </a:pPr>
              <a:r>
                <a:rPr lang="en-US" sz="3000" spc="-30" dirty="0" err="1">
                  <a:solidFill>
                    <a:srgbClr val="4D4A46"/>
                  </a:solidFill>
                </a:rPr>
                <a:t>Участие</a:t>
              </a:r>
              <a:r>
                <a:rPr lang="en-US" sz="3000" spc="-30" dirty="0">
                  <a:solidFill>
                    <a:srgbClr val="4D4A46"/>
                  </a:solidFill>
                </a:rPr>
                <a:t> в </a:t>
              </a:r>
              <a:r>
                <a:rPr lang="en-US" sz="3000" spc="-30" dirty="0" err="1">
                  <a:solidFill>
                    <a:srgbClr val="4D4A46"/>
                  </a:solidFill>
                </a:rPr>
                <a:t>акциях</a:t>
              </a:r>
              <a:r>
                <a:rPr lang="en-US" sz="3000" spc="-30" dirty="0">
                  <a:solidFill>
                    <a:srgbClr val="4D4A46"/>
                  </a:solidFill>
                </a:rPr>
                <a:t> </a:t>
              </a:r>
              <a:r>
                <a:rPr lang="en-US" sz="3000" spc="-30" dirty="0" err="1">
                  <a:solidFill>
                    <a:srgbClr val="4D4A46"/>
                  </a:solidFill>
                </a:rPr>
                <a:t>других</a:t>
              </a:r>
              <a:r>
                <a:rPr lang="en-US" sz="3000" spc="-30" dirty="0">
                  <a:solidFill>
                    <a:srgbClr val="4D4A46"/>
                  </a:solidFill>
                </a:rPr>
                <a:t> </a:t>
              </a:r>
              <a:r>
                <a:rPr lang="en-US" sz="3000" spc="-30" dirty="0" err="1">
                  <a:solidFill>
                    <a:srgbClr val="4D4A46"/>
                  </a:solidFill>
                </a:rPr>
                <a:t>экоорганизаций</a:t>
              </a:r>
              <a:endParaRPr lang="en-US" sz="3000" spc="-30" dirty="0">
                <a:solidFill>
                  <a:srgbClr val="4D4A46"/>
                </a:solidFill>
              </a:endParaRPr>
            </a:p>
            <a:p>
              <a:pPr>
                <a:lnSpc>
                  <a:spcPts val="4500"/>
                </a:lnSpc>
              </a:pPr>
              <a:r>
                <a:rPr lang="en-US" sz="3000" spc="-30" dirty="0" err="1">
                  <a:solidFill>
                    <a:srgbClr val="4D4A46"/>
                  </a:solidFill>
                </a:rPr>
                <a:t>Акции</a:t>
              </a:r>
              <a:r>
                <a:rPr lang="en-US" sz="3000" spc="-30" dirty="0">
                  <a:solidFill>
                    <a:srgbClr val="4D4A46"/>
                  </a:solidFill>
                </a:rPr>
                <a:t> </a:t>
              </a:r>
              <a:r>
                <a:rPr lang="en-US" sz="3000" spc="-30" dirty="0" err="1">
                  <a:solidFill>
                    <a:srgbClr val="4D4A46"/>
                  </a:solidFill>
                </a:rPr>
                <a:t>по</a:t>
              </a:r>
              <a:r>
                <a:rPr lang="en-US" sz="3000" spc="-30" dirty="0">
                  <a:solidFill>
                    <a:srgbClr val="4D4A46"/>
                  </a:solidFill>
                </a:rPr>
                <a:t> </a:t>
              </a:r>
              <a:r>
                <a:rPr lang="en-US" sz="3000" spc="-30" dirty="0" err="1">
                  <a:solidFill>
                    <a:srgbClr val="4D4A46"/>
                  </a:solidFill>
                </a:rPr>
                <a:t>приёму</a:t>
              </a:r>
              <a:r>
                <a:rPr lang="en-US" sz="3000" spc="-30" dirty="0">
                  <a:solidFill>
                    <a:srgbClr val="4D4A46"/>
                  </a:solidFill>
                </a:rPr>
                <a:t> </a:t>
              </a:r>
              <a:r>
                <a:rPr lang="en-US" sz="3000" spc="-30" dirty="0" err="1">
                  <a:solidFill>
                    <a:srgbClr val="4D4A46"/>
                  </a:solidFill>
                </a:rPr>
                <a:t>вторсырья</a:t>
              </a:r>
              <a:r>
                <a:rPr lang="en-US" sz="3000" spc="-30" dirty="0">
                  <a:solidFill>
                    <a:srgbClr val="4D4A46"/>
                  </a:solidFill>
                </a:rPr>
                <a:t> "</a:t>
              </a:r>
              <a:r>
                <a:rPr lang="en-US" sz="3000" spc="-30" dirty="0" err="1">
                  <a:solidFill>
                    <a:srgbClr val="4D4A46"/>
                  </a:solidFill>
                </a:rPr>
                <a:t>куРСОр</a:t>
              </a:r>
              <a:r>
                <a:rPr lang="en-US" sz="3000" spc="-30" dirty="0">
                  <a:solidFill>
                    <a:srgbClr val="4D4A46"/>
                  </a:solidFill>
                </a:rPr>
                <a:t>"</a:t>
              </a:r>
            </a:p>
            <a:p>
              <a:pPr>
                <a:lnSpc>
                  <a:spcPts val="4500"/>
                </a:lnSpc>
              </a:pPr>
              <a:r>
                <a:rPr lang="en-US" sz="3000" spc="-30" dirty="0" err="1">
                  <a:solidFill>
                    <a:srgbClr val="4D4A46"/>
                  </a:solidFill>
                </a:rPr>
                <a:t>Поездки</a:t>
              </a:r>
              <a:r>
                <a:rPr lang="en-US" sz="3000" spc="-30" dirty="0">
                  <a:solidFill>
                    <a:srgbClr val="4D4A46"/>
                  </a:solidFill>
                </a:rPr>
                <a:t> в </a:t>
              </a:r>
              <a:r>
                <a:rPr lang="en-US" sz="3000" spc="-30" dirty="0" err="1">
                  <a:solidFill>
                    <a:srgbClr val="4D4A46"/>
                  </a:solidFill>
                </a:rPr>
                <a:t>приюты</a:t>
              </a:r>
              <a:r>
                <a:rPr lang="en-US" sz="3000" spc="-30" dirty="0">
                  <a:solidFill>
                    <a:srgbClr val="4D4A46"/>
                  </a:solidFill>
                </a:rPr>
                <a:t> </a:t>
              </a:r>
              <a:r>
                <a:rPr lang="en-US" sz="3000" spc="-30" dirty="0" err="1">
                  <a:solidFill>
                    <a:srgbClr val="4D4A46"/>
                  </a:solidFill>
                </a:rPr>
                <a:t>для</a:t>
              </a:r>
              <a:r>
                <a:rPr lang="en-US" sz="3000" spc="-30" dirty="0">
                  <a:solidFill>
                    <a:srgbClr val="4D4A46"/>
                  </a:solidFill>
                </a:rPr>
                <a:t> </a:t>
              </a:r>
              <a:r>
                <a:rPr lang="en-US" sz="3000" spc="-30" dirty="0" err="1">
                  <a:solidFill>
                    <a:srgbClr val="4D4A46"/>
                  </a:solidFill>
                </a:rPr>
                <a:t>животных</a:t>
              </a:r>
              <a:endParaRPr lang="en-US" sz="3000" spc="-30" dirty="0">
                <a:solidFill>
                  <a:srgbClr val="4D4A46"/>
                </a:solidFill>
              </a:endParaRPr>
            </a:p>
            <a:p>
              <a:pPr>
                <a:lnSpc>
                  <a:spcPts val="4500"/>
                </a:lnSpc>
              </a:pPr>
              <a:endParaRPr lang="en-US" sz="3000" spc="-30" dirty="0">
                <a:solidFill>
                  <a:srgbClr val="4D4A46"/>
                </a:solidFill>
                <a:latin typeface="Clear Sans Thin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612789" y="1028700"/>
            <a:ext cx="2027539" cy="8196801"/>
          </a:xfrm>
          <a:prstGeom prst="rect">
            <a:avLst/>
          </a:prstGeom>
          <a:solidFill>
            <a:srgbClr val="E4D4C5">
              <a:alpha val="34901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30160" y="1326402"/>
            <a:ext cx="4626765" cy="34700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31617" y="3673414"/>
            <a:ext cx="7386802" cy="49226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29463" y="741180"/>
            <a:ext cx="4410125" cy="33075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t="31" b="31"/>
          <a:stretch>
            <a:fillRect/>
          </a:stretch>
        </p:blipFill>
        <p:spPr>
          <a:xfrm>
            <a:off x="9960465" y="5143500"/>
            <a:ext cx="5996461" cy="399514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28482" y="1212102"/>
            <a:ext cx="6606271" cy="1529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88"/>
              </a:lnSpc>
            </a:pPr>
            <a:r>
              <a:rPr lang="en-US" sz="4125" spc="206" dirty="0" err="1">
                <a:solidFill>
                  <a:srgbClr val="000000"/>
                </a:solidFill>
                <a:latin typeface="+mj-lt"/>
              </a:rPr>
              <a:t>Субботники</a:t>
            </a:r>
            <a:r>
              <a:rPr lang="en-US" sz="4125" spc="206" dirty="0">
                <a:solidFill>
                  <a:srgbClr val="000000"/>
                </a:solidFill>
                <a:latin typeface="+mj-lt"/>
              </a:rPr>
              <a:t> - </a:t>
            </a:r>
            <a:r>
              <a:rPr lang="en-US" sz="4125" spc="206" dirty="0" err="1">
                <a:solidFill>
                  <a:srgbClr val="000000"/>
                </a:solidFill>
                <a:latin typeface="+mj-lt"/>
              </a:rPr>
              <a:t>флешмобы</a:t>
            </a:r>
            <a:endParaRPr lang="en-US" sz="4125" spc="206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6188"/>
              </a:lnSpc>
            </a:pPr>
            <a:r>
              <a:rPr lang="en-US" sz="4125" spc="206" dirty="0">
                <a:solidFill>
                  <a:srgbClr val="000000"/>
                </a:solidFill>
                <a:latin typeface="+mj-lt"/>
              </a:rPr>
              <a:t> #</a:t>
            </a:r>
            <a:r>
              <a:rPr lang="en-US" sz="4125" spc="206" dirty="0" err="1">
                <a:solidFill>
                  <a:srgbClr val="000000"/>
                </a:solidFill>
                <a:latin typeface="+mj-lt"/>
              </a:rPr>
              <a:t>МусораНет</a:t>
            </a:r>
            <a:endParaRPr lang="en-US" sz="4125" spc="206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143502" y="1028700"/>
            <a:ext cx="12021137" cy="8229600"/>
          </a:xfrm>
          <a:prstGeom prst="rect">
            <a:avLst/>
          </a:prstGeom>
          <a:solidFill>
            <a:srgbClr val="E4D4C5">
              <a:alpha val="34901"/>
            </a:srgbClr>
          </a:solidFill>
        </p:spPr>
      </p:sp>
      <p:sp>
        <p:nvSpPr>
          <p:cNvPr id="3" name="TextBox 3"/>
          <p:cNvSpPr txBox="1"/>
          <p:nvPr/>
        </p:nvSpPr>
        <p:spPr>
          <a:xfrm rot="-5400000">
            <a:off x="-2310326" y="4886325"/>
            <a:ext cx="781981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400" spc="340" dirty="0">
                <a:solidFill>
                  <a:srgbClr val="4D4A46"/>
                </a:solidFill>
                <a:latin typeface="+mj-lt"/>
              </a:rPr>
              <a:t>ЭКОШОК </a:t>
            </a:r>
            <a:r>
              <a:rPr lang="en-US" sz="3400" spc="340" dirty="0" err="1">
                <a:solidFill>
                  <a:srgbClr val="4D4A46"/>
                </a:solidFill>
                <a:latin typeface="+mj-lt"/>
              </a:rPr>
              <a:t>ЭКОШОК</a:t>
            </a:r>
            <a:r>
              <a:rPr lang="en-US" sz="3400" spc="340" dirty="0">
                <a:solidFill>
                  <a:srgbClr val="4D4A46"/>
                </a:solidFill>
                <a:latin typeface="+mj-lt"/>
              </a:rPr>
              <a:t> </a:t>
            </a:r>
            <a:r>
              <a:rPr lang="en-US" sz="3400" spc="340" dirty="0" err="1">
                <a:solidFill>
                  <a:srgbClr val="4D4A46"/>
                </a:solidFill>
                <a:latin typeface="+mj-lt"/>
              </a:rPr>
              <a:t>ЭКОШОК</a:t>
            </a:r>
            <a:endParaRPr lang="en-US" sz="3400" spc="340" dirty="0">
              <a:solidFill>
                <a:srgbClr val="4D4A46"/>
              </a:solidFill>
              <a:latin typeface="+mj-lt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4796746" y="1106258"/>
            <a:ext cx="8694507" cy="7556840"/>
            <a:chOff x="0" y="-9525"/>
            <a:chExt cx="11592676" cy="10075783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"/>
              <a:ext cx="11592676" cy="122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spc="179" dirty="0">
                  <a:solidFill>
                    <a:srgbClr val="4D4A46"/>
                  </a:solidFill>
                  <a:latin typeface="+mj-lt"/>
                </a:rPr>
                <a:t>НАШИ </a:t>
              </a:r>
              <a:r>
                <a:rPr lang="ru-RU" sz="6000" spc="179" dirty="0">
                  <a:solidFill>
                    <a:srgbClr val="4D4A46"/>
                  </a:solidFill>
                  <a:latin typeface="+mj-lt"/>
                </a:rPr>
                <a:t>Результаты</a:t>
              </a:r>
              <a:endParaRPr lang="en-US" sz="6000" spc="179" dirty="0">
                <a:solidFill>
                  <a:srgbClr val="4D4A46"/>
                </a:solidFill>
                <a:latin typeface="+mj-lt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669604"/>
              <a:ext cx="11592676" cy="8396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ru-RU" sz="3000" spc="-30" dirty="0">
                  <a:solidFill>
                    <a:srgbClr val="4D4A46"/>
                  </a:solidFill>
                </a:rPr>
                <a:t>Проведено акций 23</a:t>
              </a:r>
            </a:p>
            <a:p>
              <a:pPr>
                <a:lnSpc>
                  <a:spcPts val="4500"/>
                </a:lnSpc>
              </a:pPr>
              <a:r>
                <a:rPr lang="ru-RU" sz="3000" spc="-30" dirty="0">
                  <a:solidFill>
                    <a:srgbClr val="4D4A46"/>
                  </a:solidFill>
                </a:rPr>
                <a:t>Убрано 43 территории</a:t>
              </a:r>
            </a:p>
            <a:p>
              <a:pPr>
                <a:lnSpc>
                  <a:spcPts val="4500"/>
                </a:lnSpc>
              </a:pPr>
              <a:r>
                <a:rPr lang="ru-RU" sz="3000" spc="-30" dirty="0">
                  <a:solidFill>
                    <a:srgbClr val="4D4A46"/>
                  </a:solidFill>
                </a:rPr>
                <a:t>Проведено «Чистые Игры» 3</a:t>
              </a:r>
            </a:p>
            <a:p>
              <a:pPr>
                <a:lnSpc>
                  <a:spcPts val="4500"/>
                </a:lnSpc>
              </a:pPr>
              <a:endParaRPr lang="ru-RU" sz="3000" spc="-30" dirty="0">
                <a:solidFill>
                  <a:srgbClr val="4D4A46"/>
                </a:solidFill>
              </a:endParaRPr>
            </a:p>
            <a:p>
              <a:pPr>
                <a:lnSpc>
                  <a:spcPts val="4500"/>
                </a:lnSpc>
              </a:pPr>
              <a:r>
                <a:rPr lang="ru-RU" sz="3000" spc="-30" dirty="0">
                  <a:solidFill>
                    <a:srgbClr val="4D4A46"/>
                  </a:solidFill>
                </a:rPr>
                <a:t>Собрано 170 мешков вторсырья и отправлено на переработку</a:t>
              </a:r>
            </a:p>
            <a:p>
              <a:pPr>
                <a:lnSpc>
                  <a:spcPts val="4500"/>
                </a:lnSpc>
              </a:pPr>
              <a:r>
                <a:rPr lang="ru-RU" sz="3000" spc="-30" dirty="0">
                  <a:solidFill>
                    <a:srgbClr val="4D4A46"/>
                  </a:solidFill>
                </a:rPr>
                <a:t>Собрано 510 мешков общего мусора </a:t>
              </a:r>
            </a:p>
            <a:p>
              <a:pPr>
                <a:lnSpc>
                  <a:spcPts val="4500"/>
                </a:lnSpc>
              </a:pPr>
              <a:r>
                <a:rPr lang="ru-RU" sz="3000" spc="-30" dirty="0">
                  <a:solidFill>
                    <a:srgbClr val="4D4A46"/>
                  </a:solidFill>
                </a:rPr>
                <a:t>Привлечено более 60 волонтеров</a:t>
              </a:r>
            </a:p>
            <a:p>
              <a:pPr>
                <a:lnSpc>
                  <a:spcPts val="4500"/>
                </a:lnSpc>
              </a:pPr>
              <a:r>
                <a:rPr lang="ru-RU" sz="3000" spc="-30" dirty="0">
                  <a:solidFill>
                    <a:srgbClr val="4D4A46"/>
                  </a:solidFill>
                </a:rPr>
                <a:t>Постоянных волонтеров 25</a:t>
              </a:r>
            </a:p>
            <a:p>
              <a:pPr>
                <a:lnSpc>
                  <a:spcPts val="4500"/>
                </a:lnSpc>
              </a:pPr>
              <a:r>
                <a:rPr lang="ru-RU" sz="3000" spc="-30" dirty="0">
                  <a:solidFill>
                    <a:srgbClr val="4D4A46"/>
                  </a:solidFill>
                </a:rPr>
                <a:t>Координаторов 4</a:t>
              </a:r>
              <a:endParaRPr lang="en-US" sz="3000" spc="-30" dirty="0">
                <a:solidFill>
                  <a:srgbClr val="4D4A46"/>
                </a:solidFill>
              </a:endParaRPr>
            </a:p>
            <a:p>
              <a:pPr>
                <a:lnSpc>
                  <a:spcPts val="4500"/>
                </a:lnSpc>
              </a:pPr>
              <a:endParaRPr lang="en-US" sz="3000" spc="-30" dirty="0">
                <a:solidFill>
                  <a:srgbClr val="4D4A46"/>
                </a:solidFill>
                <a:latin typeface="Clear Sans Thi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3062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143502" y="1028700"/>
            <a:ext cx="12021137" cy="8229600"/>
          </a:xfrm>
          <a:prstGeom prst="rect">
            <a:avLst/>
          </a:prstGeom>
          <a:solidFill>
            <a:srgbClr val="E4D4C5">
              <a:alpha val="34901"/>
            </a:srgbClr>
          </a:solidFill>
        </p:spPr>
      </p:sp>
      <p:sp>
        <p:nvSpPr>
          <p:cNvPr id="3" name="TextBox 3"/>
          <p:cNvSpPr txBox="1"/>
          <p:nvPr/>
        </p:nvSpPr>
        <p:spPr>
          <a:xfrm rot="-5400000">
            <a:off x="-2310326" y="4886325"/>
            <a:ext cx="781981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400" spc="340" dirty="0">
                <a:solidFill>
                  <a:srgbClr val="4D4A46"/>
                </a:solidFill>
                <a:latin typeface="+mj-lt"/>
              </a:rPr>
              <a:t>ЭКОШОК </a:t>
            </a:r>
            <a:r>
              <a:rPr lang="en-US" sz="3400" spc="340" dirty="0" err="1">
                <a:solidFill>
                  <a:srgbClr val="4D4A46"/>
                </a:solidFill>
                <a:latin typeface="+mj-lt"/>
              </a:rPr>
              <a:t>ЭКОШОК</a:t>
            </a:r>
            <a:r>
              <a:rPr lang="en-US" sz="3400" spc="340" dirty="0">
                <a:solidFill>
                  <a:srgbClr val="4D4A46"/>
                </a:solidFill>
                <a:latin typeface="+mj-lt"/>
              </a:rPr>
              <a:t> </a:t>
            </a:r>
            <a:r>
              <a:rPr lang="en-US" sz="3400" spc="340" dirty="0" err="1">
                <a:solidFill>
                  <a:srgbClr val="4D4A46"/>
                </a:solidFill>
                <a:latin typeface="+mj-lt"/>
              </a:rPr>
              <a:t>ЭКОШОК</a:t>
            </a:r>
            <a:endParaRPr lang="en-US" sz="3400" spc="340" dirty="0">
              <a:solidFill>
                <a:srgbClr val="4D4A46"/>
              </a:solidFill>
              <a:latin typeface="+mj-lt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4796746" y="1106258"/>
            <a:ext cx="8704577" cy="4802385"/>
            <a:chOff x="0" y="-9525"/>
            <a:chExt cx="11606103" cy="6403178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"/>
              <a:ext cx="11592676" cy="122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ru-RU" sz="6000" spc="179" dirty="0">
                  <a:solidFill>
                    <a:srgbClr val="4D4A46"/>
                  </a:solidFill>
                  <a:latin typeface="+mj-lt"/>
                </a:rPr>
                <a:t>Расходы</a:t>
              </a:r>
              <a:endParaRPr lang="en-US" sz="6000" spc="179" dirty="0">
                <a:solidFill>
                  <a:srgbClr val="4D4A46"/>
                </a:solidFill>
                <a:latin typeface="+mj-lt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3427" y="1833945"/>
              <a:ext cx="11592676" cy="4559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ru-RU" sz="3000" spc="-30" dirty="0">
                  <a:solidFill>
                    <a:srgbClr val="4D4A46"/>
                  </a:solidFill>
                </a:rPr>
                <a:t>Закуплено:</a:t>
              </a:r>
            </a:p>
            <a:p>
              <a:pPr marL="457200" indent="-457200">
                <a:lnSpc>
                  <a:spcPts val="4500"/>
                </a:lnSpc>
                <a:buFontTx/>
                <a:buChar char="-"/>
              </a:pPr>
              <a:r>
                <a:rPr lang="ru-RU" sz="3000" spc="-30" dirty="0">
                  <a:solidFill>
                    <a:srgbClr val="4D4A46"/>
                  </a:solidFill>
                </a:rPr>
                <a:t>400 мешков</a:t>
              </a:r>
            </a:p>
            <a:p>
              <a:pPr marL="457200" indent="-457200">
                <a:lnSpc>
                  <a:spcPts val="4500"/>
                </a:lnSpc>
                <a:buFontTx/>
                <a:buChar char="-"/>
              </a:pPr>
              <a:r>
                <a:rPr lang="ru-RU" sz="3000" spc="-30" dirty="0">
                  <a:solidFill>
                    <a:srgbClr val="4D4A46"/>
                  </a:solidFill>
                </a:rPr>
                <a:t>60 перчаток</a:t>
              </a:r>
            </a:p>
            <a:p>
              <a:pPr marL="457200" indent="-457200">
                <a:lnSpc>
                  <a:spcPts val="4500"/>
                </a:lnSpc>
                <a:buFontTx/>
                <a:buChar char="-"/>
              </a:pPr>
              <a:r>
                <a:rPr lang="ru-RU" sz="3000" spc="-30" dirty="0">
                  <a:solidFill>
                    <a:srgbClr val="4D4A46"/>
                  </a:solidFill>
                </a:rPr>
                <a:t>бензина на перевозку вторсырья</a:t>
              </a:r>
              <a:endParaRPr lang="ru-RU" sz="3000" spc="-30" dirty="0">
                <a:solidFill>
                  <a:srgbClr val="4D4A46"/>
                </a:solidFill>
                <a:latin typeface="Clear Sans Thin"/>
              </a:endParaRPr>
            </a:p>
            <a:p>
              <a:pPr marL="457200" indent="-457200">
                <a:lnSpc>
                  <a:spcPts val="4500"/>
                </a:lnSpc>
                <a:buFontTx/>
                <a:buChar char="-"/>
              </a:pPr>
              <a:r>
                <a:rPr lang="ru-RU" sz="3000" spc="-30" dirty="0">
                  <a:solidFill>
                    <a:srgbClr val="4D4A46"/>
                  </a:solidFill>
                </a:rPr>
                <a:t>Воды и горячего питания по факту за счет организатора акции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458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143502" y="1028700"/>
            <a:ext cx="12021137" cy="8229600"/>
          </a:xfrm>
          <a:prstGeom prst="rect">
            <a:avLst/>
          </a:prstGeom>
          <a:solidFill>
            <a:srgbClr val="E4D4C5">
              <a:alpha val="34901"/>
            </a:srgbClr>
          </a:solidFill>
        </p:spPr>
      </p:sp>
      <p:sp>
        <p:nvSpPr>
          <p:cNvPr id="3" name="TextBox 3"/>
          <p:cNvSpPr txBox="1"/>
          <p:nvPr/>
        </p:nvSpPr>
        <p:spPr>
          <a:xfrm rot="-5400000">
            <a:off x="-2310326" y="4886325"/>
            <a:ext cx="781981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400" spc="340" dirty="0">
                <a:solidFill>
                  <a:srgbClr val="4D4A46"/>
                </a:solidFill>
                <a:latin typeface="+mj-lt"/>
              </a:rPr>
              <a:t>ЭКОШОК </a:t>
            </a:r>
            <a:r>
              <a:rPr lang="en-US" sz="3400" spc="340" dirty="0" err="1">
                <a:solidFill>
                  <a:srgbClr val="4D4A46"/>
                </a:solidFill>
                <a:latin typeface="+mj-lt"/>
              </a:rPr>
              <a:t>ЭКОШОК</a:t>
            </a:r>
            <a:r>
              <a:rPr lang="en-US" sz="3400" spc="340" dirty="0">
                <a:solidFill>
                  <a:srgbClr val="4D4A46"/>
                </a:solidFill>
                <a:latin typeface="+mj-lt"/>
              </a:rPr>
              <a:t> </a:t>
            </a:r>
            <a:r>
              <a:rPr lang="en-US" sz="3400" spc="340" dirty="0" err="1">
                <a:solidFill>
                  <a:srgbClr val="4D4A46"/>
                </a:solidFill>
                <a:latin typeface="+mj-lt"/>
              </a:rPr>
              <a:t>ЭКОШОК</a:t>
            </a:r>
            <a:endParaRPr lang="en-US" sz="3400" spc="340" dirty="0">
              <a:solidFill>
                <a:srgbClr val="4D4A46"/>
              </a:solidFill>
              <a:latin typeface="+mj-lt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4801781" y="1714500"/>
            <a:ext cx="8704577" cy="4802385"/>
            <a:chOff x="0" y="-9525"/>
            <a:chExt cx="11606103" cy="6403178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"/>
              <a:ext cx="11592676" cy="122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ru-RU" sz="6000" spc="179" dirty="0">
                  <a:solidFill>
                    <a:srgbClr val="4D4A46"/>
                  </a:solidFill>
                  <a:latin typeface="+mj-lt"/>
                </a:rPr>
                <a:t>Взаимодействие</a:t>
              </a:r>
              <a:endParaRPr lang="en-US" sz="6000" spc="179" dirty="0">
                <a:solidFill>
                  <a:srgbClr val="4D4A46"/>
                </a:solidFill>
                <a:latin typeface="+mj-lt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3427" y="1833945"/>
              <a:ext cx="11592676" cy="4559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4500"/>
                </a:lnSpc>
                <a:buFontTx/>
                <a:buChar char="-"/>
              </a:pPr>
              <a:r>
                <a:rPr lang="ru-RU" sz="3000" spc="-30" dirty="0">
                  <a:solidFill>
                    <a:srgbClr val="4D4A46"/>
                  </a:solidFill>
                </a:rPr>
                <a:t>Департаментом городского хозяйства и </a:t>
              </a:r>
              <a:r>
                <a:rPr lang="ru-RU" sz="3000" spc="-30" dirty="0" err="1">
                  <a:solidFill>
                    <a:srgbClr val="4D4A46"/>
                  </a:solidFill>
                </a:rPr>
                <a:t>эколгии</a:t>
              </a:r>
              <a:r>
                <a:rPr lang="ru-RU" sz="3000" spc="-30" dirty="0">
                  <a:solidFill>
                    <a:srgbClr val="4D4A46"/>
                  </a:solidFill>
                </a:rPr>
                <a:t> </a:t>
              </a:r>
              <a:r>
                <a:rPr lang="ru-RU" sz="3000" spc="-30" dirty="0" err="1">
                  <a:solidFill>
                    <a:srgbClr val="4D4A46"/>
                  </a:solidFill>
                </a:rPr>
                <a:t>г.Самары</a:t>
              </a:r>
              <a:endParaRPr lang="ru-RU" sz="3000" spc="-30" dirty="0">
                <a:solidFill>
                  <a:srgbClr val="4D4A46"/>
                </a:solidFill>
              </a:endParaRPr>
            </a:p>
            <a:p>
              <a:pPr marL="457200" indent="-457200">
                <a:lnSpc>
                  <a:spcPts val="4500"/>
                </a:lnSpc>
                <a:buFontTx/>
                <a:buChar char="-"/>
              </a:pPr>
              <a:r>
                <a:rPr lang="ru-RU" sz="3000" spc="-30" dirty="0">
                  <a:solidFill>
                    <a:srgbClr val="4D4A46"/>
                  </a:solidFill>
                </a:rPr>
                <a:t>Администрациями районов г. Самара</a:t>
              </a:r>
            </a:p>
            <a:p>
              <a:pPr marL="457200" indent="-457200">
                <a:lnSpc>
                  <a:spcPts val="4500"/>
                </a:lnSpc>
                <a:buFontTx/>
                <a:buChar char="-"/>
              </a:pPr>
              <a:r>
                <a:rPr lang="ru-RU" sz="3000" spc="-30" dirty="0">
                  <a:solidFill>
                    <a:srgbClr val="4D4A46"/>
                  </a:solidFill>
                </a:rPr>
                <a:t>Депутатами г. Самары</a:t>
              </a:r>
              <a:endParaRPr lang="ru-RU" sz="3000" spc="-30" dirty="0">
                <a:solidFill>
                  <a:srgbClr val="4D4A46"/>
                </a:solidFill>
                <a:latin typeface="Clear Sans Thin"/>
              </a:endParaRPr>
            </a:p>
            <a:p>
              <a:pPr marL="457200" indent="-457200">
                <a:lnSpc>
                  <a:spcPts val="4500"/>
                </a:lnSpc>
                <a:buFontTx/>
                <a:buChar char="-"/>
              </a:pPr>
              <a:r>
                <a:rPr lang="ru-RU" sz="3000" spc="-30" dirty="0">
                  <a:solidFill>
                    <a:srgbClr val="4D4A46"/>
                  </a:solidFill>
                </a:rPr>
                <a:t>и другими органами местного самоуправления</a:t>
              </a:r>
            </a:p>
            <a:p>
              <a:pPr>
                <a:lnSpc>
                  <a:spcPts val="4500"/>
                </a:lnSpc>
              </a:pPr>
              <a:endParaRPr lang="ru-RU" sz="3000" spc="-30" dirty="0">
                <a:solidFill>
                  <a:srgbClr val="4D4A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6298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143502" y="1028700"/>
            <a:ext cx="12021137" cy="8229600"/>
          </a:xfrm>
          <a:prstGeom prst="rect">
            <a:avLst/>
          </a:prstGeom>
          <a:solidFill>
            <a:srgbClr val="E4D4C5">
              <a:alpha val="34901"/>
            </a:srgbClr>
          </a:solidFill>
        </p:spPr>
      </p:sp>
      <p:sp>
        <p:nvSpPr>
          <p:cNvPr id="3" name="TextBox 3"/>
          <p:cNvSpPr txBox="1"/>
          <p:nvPr/>
        </p:nvSpPr>
        <p:spPr>
          <a:xfrm rot="-5400000">
            <a:off x="-2310326" y="4886325"/>
            <a:ext cx="781981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400" spc="340" dirty="0">
                <a:solidFill>
                  <a:srgbClr val="4D4A46"/>
                </a:solidFill>
                <a:latin typeface="+mj-lt"/>
              </a:rPr>
              <a:t>ЭКОШОК </a:t>
            </a:r>
            <a:r>
              <a:rPr lang="en-US" sz="3400" spc="340" dirty="0" err="1">
                <a:solidFill>
                  <a:srgbClr val="4D4A46"/>
                </a:solidFill>
                <a:latin typeface="+mj-lt"/>
              </a:rPr>
              <a:t>ЭКОШОК</a:t>
            </a:r>
            <a:r>
              <a:rPr lang="en-US" sz="3400" spc="340" dirty="0">
                <a:solidFill>
                  <a:srgbClr val="4D4A46"/>
                </a:solidFill>
                <a:latin typeface="+mj-lt"/>
              </a:rPr>
              <a:t> </a:t>
            </a:r>
            <a:r>
              <a:rPr lang="en-US" sz="3400" spc="340" dirty="0" err="1">
                <a:solidFill>
                  <a:srgbClr val="4D4A46"/>
                </a:solidFill>
                <a:latin typeface="+mj-lt"/>
              </a:rPr>
              <a:t>ЭКОШОК</a:t>
            </a:r>
            <a:endParaRPr lang="en-US" sz="3400" spc="340" dirty="0">
              <a:solidFill>
                <a:srgbClr val="4D4A46"/>
              </a:solidFill>
              <a:latin typeface="+mj-lt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4801781" y="1714500"/>
            <a:ext cx="8704577" cy="3648223"/>
            <a:chOff x="0" y="-9525"/>
            <a:chExt cx="11606103" cy="4864296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"/>
              <a:ext cx="11592676" cy="122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ru-RU" sz="6000" spc="179" dirty="0">
                  <a:solidFill>
                    <a:srgbClr val="4D4A46"/>
                  </a:solidFill>
                  <a:latin typeface="+mj-lt"/>
                </a:rPr>
                <a:t>Планы на 2020</a:t>
              </a:r>
              <a:endParaRPr lang="en-US" sz="6000" spc="179" dirty="0">
                <a:solidFill>
                  <a:srgbClr val="4D4A46"/>
                </a:solidFill>
                <a:latin typeface="+mj-lt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3427" y="1833945"/>
              <a:ext cx="11592676" cy="3020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4500"/>
                </a:lnSpc>
                <a:buFontTx/>
                <a:buChar char="-"/>
              </a:pPr>
              <a:r>
                <a:rPr lang="ru-RU" sz="3000" spc="-30" dirty="0">
                  <a:solidFill>
                    <a:srgbClr val="4D4A46"/>
                  </a:solidFill>
                </a:rPr>
                <a:t>Провести 10 акций</a:t>
              </a:r>
            </a:p>
            <a:p>
              <a:pPr marL="457200" indent="-457200">
                <a:lnSpc>
                  <a:spcPts val="4500"/>
                </a:lnSpc>
                <a:buFontTx/>
                <a:buChar char="-"/>
              </a:pPr>
              <a:r>
                <a:rPr lang="ru-RU" sz="3000" spc="-30" dirty="0">
                  <a:solidFill>
                    <a:srgbClr val="4D4A46"/>
                  </a:solidFill>
                </a:rPr>
                <a:t>Собрать 250 мешков мусора и вторсырья</a:t>
              </a:r>
            </a:p>
            <a:p>
              <a:pPr marL="457200" indent="-457200">
                <a:lnSpc>
                  <a:spcPts val="4500"/>
                </a:lnSpc>
                <a:buFontTx/>
                <a:buChar char="-"/>
              </a:pPr>
              <a:r>
                <a:rPr lang="ru-RU" sz="3000" spc="-30" dirty="0">
                  <a:solidFill>
                    <a:srgbClr val="4D4A46"/>
                  </a:solidFill>
                </a:rPr>
                <a:t>Привлечь </a:t>
              </a:r>
              <a:r>
                <a:rPr lang="ru-RU" sz="3000" spc="-30">
                  <a:solidFill>
                    <a:srgbClr val="4D4A46"/>
                  </a:solidFill>
                </a:rPr>
                <a:t>30 волонтеров</a:t>
              </a:r>
              <a:endParaRPr lang="ru-RU" sz="3000" spc="-30" dirty="0">
                <a:solidFill>
                  <a:srgbClr val="4D4A46"/>
                </a:solidFill>
              </a:endParaRPr>
            </a:p>
            <a:p>
              <a:pPr>
                <a:lnSpc>
                  <a:spcPts val="4500"/>
                </a:lnSpc>
              </a:pPr>
              <a:endParaRPr lang="ru-RU" sz="3000" spc="-30" dirty="0">
                <a:solidFill>
                  <a:srgbClr val="4D4A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990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162</Words>
  <Application>Microsoft Office PowerPoint</Application>
  <PresentationFormat>Произвольный</PresentationFormat>
  <Paragraphs>51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Clear Sans Thin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волонтёрское движение</dc:title>
  <cp:lastModifiedBy>1</cp:lastModifiedBy>
  <cp:revision>6</cp:revision>
  <dcterms:created xsi:type="dcterms:W3CDTF">2006-08-16T00:00:00Z</dcterms:created>
  <dcterms:modified xsi:type="dcterms:W3CDTF">2020-05-27T05:20:42Z</dcterms:modified>
  <dc:identifier>DADxXGNYMa4</dc:identifier>
</cp:coreProperties>
</file>