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4" r:id="rId4"/>
    <p:sldId id="260" r:id="rId5"/>
    <p:sldId id="263" r:id="rId6"/>
    <p:sldId id="261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6D4CF"/>
              </a:solidFill>
            </c:spPr>
            <c:extLst>
              <c:ext xmlns:c16="http://schemas.microsoft.com/office/drawing/2014/chart" uri="{C3380CC4-5D6E-409C-BE32-E72D297353CC}">
                <c16:uniqueId val="{00000000-3C2D-4D97-8B86-63F4BE14A3E5}"/>
              </c:ext>
            </c:extLst>
          </c:dPt>
          <c:dPt>
            <c:idx val="1"/>
            <c:bubble3D val="0"/>
            <c:spPr>
              <a:solidFill>
                <a:srgbClr val="048683"/>
              </a:solidFill>
            </c:spPr>
            <c:extLst>
              <c:ext xmlns:c16="http://schemas.microsoft.com/office/drawing/2014/chart" uri="{C3380CC4-5D6E-409C-BE32-E72D297353CC}">
                <c16:uniqueId val="{00000001-3C2D-4D97-8B86-63F4BE14A3E5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D-4D97-8B86-63F4BE14A3E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3587071983106E-2"/>
          <c:y val="0.14018307086219112"/>
          <c:w val="0.88438210844163723"/>
          <c:h val="0.85981692913780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6D4C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48683"/>
              </a:solidFill>
            </c:spPr>
            <c:extLst>
              <c:ext xmlns:c16="http://schemas.microsoft.com/office/drawing/2014/chart" uri="{C3380CC4-5D6E-409C-BE32-E72D297353CC}">
                <c16:uniqueId val="{00000000-80EA-4943-91EB-48D2C39D98B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265</c:v>
                </c:pt>
                <c:pt idx="1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A-4943-91EB-48D2C39D9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79904"/>
        <c:axId val="175986560"/>
      </c:barChart>
      <c:catAx>
        <c:axId val="11517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986560"/>
        <c:crosses val="autoZero"/>
        <c:auto val="1"/>
        <c:lblAlgn val="ctr"/>
        <c:lblOffset val="100"/>
        <c:noMultiLvlLbl val="0"/>
      </c:catAx>
      <c:valAx>
        <c:axId val="17598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1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CED6-FC53-44D1-B380-690325C5EBE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7FD-A05C-4F8B-99DF-2AEE1E8FA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6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EDA58-4D2C-46D9-8EB0-933C03BB6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678ED-9D32-4832-B275-5B9A647F2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14928-1901-4494-A575-C7259013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D8B6D-E314-4D10-8F4D-E487DF1D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E333EF-4DC7-4ED7-8D79-75675E86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4B48D-FC82-4130-BCEC-40F7316D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008C48-D7CB-4281-9BB0-BCDB8EB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68526-70C8-43F8-84C5-EEAC7C49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DDA50-CB17-41F4-83D0-162A632D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BBA0D-4FBB-4A82-9FBF-0919C1AA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2CC441-FA55-4A96-A196-D4E50866C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B8FC7-E7B7-4FF6-9EA5-5C3B960E3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BE837-4A65-469E-8891-11E9E2E9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A3A50-75F7-43B4-92C0-18CE6A78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C4C1F-1AC5-4E5C-AE05-E05FE697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58BCA-E75B-49E6-9620-ABAAAB61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E109D-7228-4F96-974A-6A82B107F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4C33F-6B08-4060-B9C2-005A9EF5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6DF14A-CC49-4BC1-9C98-D747F0B2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FC2E9-3F66-44FE-B1C6-537F5F89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2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18EF0-BE4E-44FF-8619-1A0421A3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C43CA-E089-484E-B68D-109126E5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92299-DF33-45B9-84D5-0DBC45B2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51018A-3CB9-4441-9FBF-87A4FB75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E6620-2881-4E4F-96D3-B728A377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6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9ADF2-97B8-49CB-95FC-A7CD1FF1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2A61-F736-439A-B37A-71CAF3905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1F6810-587C-49CD-AF88-8A9AC9B76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665D22-2C58-436F-BFA1-48F906A0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5C49ED-6FD4-4ABC-A94B-74B2CE9A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63457-ECFA-42A2-81A3-00E8004D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6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9B0D1-77D1-4A3E-A3DD-8DFFF615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F079F-6CDA-4467-B2F0-5D90A7FC4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7DF97-E76A-4810-A169-A2B476CF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63E96A-9A00-4E55-8571-82E8CC4B2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AFD565-B81D-4E8A-B16E-D7671EBCD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E33411-7CC9-4565-BB06-85945AA7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161A72-E7E5-440C-97C0-958D88D9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EB62AE-182B-4CB4-9E6C-62758F1B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AA051-E857-4041-B6C6-7C67CBC4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B0CE82-8DDF-4B3F-B8E9-F0E50AB4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1E005-A5C4-4886-A004-95C24452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96C59-DAE5-4673-9564-87DED2E6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0D8E04-55BF-4926-BA2A-91855FAB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4EDDFF-EB8B-49B6-B052-A83410F4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A10812-34F1-484D-A6EC-A66E7B07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1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C92BD-5F94-4694-B190-85FD8558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18EE8-E111-4277-922D-57E812D97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C6955C-E4E6-45F5-BC8F-559ED0E5B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5A9F8-5DC4-4454-B287-579F7C38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581A2-7D00-4B9B-8024-2048053A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4283F3-8514-4B5A-AB98-41476EF1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9048C-1167-418E-B0E6-6C5A1761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189322-51A9-450C-8DAE-7102FD702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C91D0-9270-440E-941B-F4A183647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E6499-9776-4285-B8BF-FC511FD0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3C4E60-E8B4-413F-A30D-4E1B1716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5ACC0A-0EE0-405E-BE17-433B2CFA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A94AB-50F1-4070-884B-38ED145F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3A5E9-C330-4CF7-BAAE-7F63BDB7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049A7-3029-4844-AE98-ABF7EBFC6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4319-A711-437E-9E5C-C1B531CA845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8AFE5-3147-4814-82C5-61791CB7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26434-6747-41D5-9FA4-12434D6F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29BA-6659-4A36-956A-91C74492E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4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A9B4ABA6-EA08-42F8-B740-401E823EB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C73385C-3133-4011-B40E-2328E61B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72" y="110097"/>
            <a:ext cx="6165193" cy="63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ПРАВИТЕЛЬСТВО</a:t>
            </a:r>
          </a:p>
          <a:p>
            <a:pPr>
              <a:defRPr/>
            </a:pPr>
            <a:r>
              <a:rPr lang="ru-RU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 </a:t>
            </a:r>
          </a:p>
          <a:p>
            <a:pPr>
              <a:defRPr/>
            </a:pP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4BD59E2-21A7-4F0D-AE97-E9A156AC8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533" y="5815597"/>
            <a:ext cx="3768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07BA77-E692-4832-B526-C4F420B2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664" y="1450665"/>
            <a:ext cx="836407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Программа по профилактике рискованного поведения среди детей и подростков «Вектор на будущее»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Поддержана грантом Росмолодежи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(800 тыс. рублей)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Организаторы: Региональное отделение Движение Первых Тверской области, Исторический парк «Россия – Моя история», Управление образования Администрации города Твери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1C50D3-9E75-4DF9-B621-DD247B9E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29" y="0"/>
            <a:ext cx="1003627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743997-FCE0-49EA-AA75-6F5669DD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2413AE-7910-45E7-B834-9059A39A2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88" y="5551714"/>
            <a:ext cx="1018911" cy="129122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5795656-6720-45B4-A052-C7004509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" y="5974986"/>
            <a:ext cx="1143340" cy="9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99F7CB5F-A2EA-4A63-BDD8-E32BC0D9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B4EEE5-25DD-4D62-9E33-6F8AA006A3AE}"/>
              </a:ext>
            </a:extLst>
          </p:cNvPr>
          <p:cNvSpPr/>
          <p:nvPr/>
        </p:nvSpPr>
        <p:spPr>
          <a:xfrm>
            <a:off x="718004" y="943665"/>
            <a:ext cx="2258337" cy="1031966"/>
          </a:xfrm>
          <a:prstGeom prst="roundRect">
            <a:avLst/>
          </a:prstGeom>
          <a:solidFill>
            <a:srgbClr val="C5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5C2A9E-47EF-4B6E-86AD-773E6065ED9B}"/>
              </a:ext>
            </a:extLst>
          </p:cNvPr>
          <p:cNvSpPr/>
          <p:nvPr/>
        </p:nvSpPr>
        <p:spPr>
          <a:xfrm>
            <a:off x="3148752" y="806855"/>
            <a:ext cx="7555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эффективной социализации и всестороннего гармоничного развития детей и подростков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наличием признаков рискованного (деструктивного) поведения в возрасте 12-18 лет путем включения их в социально-активную деятельность через интерактивные и современные форматы, а также через формирование института наставничества.</a:t>
            </a:r>
          </a:p>
        </p:txBody>
      </p:sp>
      <p:sp>
        <p:nvSpPr>
          <p:cNvPr id="7" name="Заголовок 20">
            <a:extLst>
              <a:ext uri="{FF2B5EF4-FFF2-40B4-BE49-F238E27FC236}">
                <a16:creationId xmlns:a16="http://schemas.microsoft.com/office/drawing/2014/main" id="{84B5152F-48D5-4C7D-BE55-21AA5DD34B0D}"/>
              </a:ext>
            </a:extLst>
          </p:cNvPr>
          <p:cNvSpPr txBox="1">
            <a:spLocks/>
          </p:cNvSpPr>
          <p:nvPr/>
        </p:nvSpPr>
        <p:spPr>
          <a:xfrm>
            <a:off x="2203773" y="277131"/>
            <a:ext cx="763252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ОПИСАНИЕ ПРОГРАММЫ</a:t>
            </a:r>
          </a:p>
          <a:p>
            <a:pPr algn="ctr">
              <a:defRPr/>
            </a:pPr>
            <a:b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</a:br>
            <a:endParaRPr lang="ru-RU" sz="2000" b="1" spc="-1" dirty="0">
              <a:solidFill>
                <a:srgbClr val="A88000"/>
              </a:solidFill>
              <a:latin typeface="Times New Roman"/>
              <a:ea typeface="DejaVu Sans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8EC034B-6469-437A-AF8C-C917902F41DE}"/>
              </a:ext>
            </a:extLst>
          </p:cNvPr>
          <p:cNvSpPr/>
          <p:nvPr/>
        </p:nvSpPr>
        <p:spPr>
          <a:xfrm>
            <a:off x="718003" y="2695508"/>
            <a:ext cx="2258337" cy="584773"/>
          </a:xfrm>
          <a:prstGeom prst="roundRect">
            <a:avLst/>
          </a:prstGeom>
          <a:solidFill>
            <a:srgbClr val="C5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6EF4AB-1452-4247-A87B-D9991B1F84F8}"/>
              </a:ext>
            </a:extLst>
          </p:cNvPr>
          <p:cNvSpPr/>
          <p:nvPr/>
        </p:nvSpPr>
        <p:spPr>
          <a:xfrm>
            <a:off x="3112373" y="2539020"/>
            <a:ext cx="7555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обучающихся в возрасте 12-18 лет. Участники поделены на 15 групп по 14-15 человек в каждой, за каждой командой детей закреплено по 3 наставника – студенты ФГБОУ ВО «Тверской государственный университет», Тверского-химико-технологического колледжа и Тверского колледжа культуры.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FF3727-E2A9-4E69-B533-E07CF09AA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9" y="3812120"/>
            <a:ext cx="3710328" cy="24735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547547-78C3-4EF1-A16E-4D84622C9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71" y="3812120"/>
            <a:ext cx="3710329" cy="24735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D22DDA-DC7D-4589-B9A7-98D215250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04" y="3812120"/>
            <a:ext cx="3710328" cy="2473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F1EF4-89E2-4F49-936D-288D83E26BA0}"/>
              </a:ext>
            </a:extLst>
          </p:cNvPr>
          <p:cNvSpPr txBox="1"/>
          <p:nvPr/>
        </p:nvSpPr>
        <p:spPr>
          <a:xfrm>
            <a:off x="2501153" y="2130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программы: «Каждый важен и нужен»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8EB9F16-B6CB-438B-A55B-2D3D19C0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4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C35DF0F7-EFFF-497F-915B-7DA42DC9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20">
            <a:extLst>
              <a:ext uri="{FF2B5EF4-FFF2-40B4-BE49-F238E27FC236}">
                <a16:creationId xmlns:a16="http://schemas.microsoft.com/office/drawing/2014/main" id="{8B499937-1F5F-49A4-9CB5-BDB41AF3BD14}"/>
              </a:ext>
            </a:extLst>
          </p:cNvPr>
          <p:cNvSpPr txBox="1">
            <a:spLocks/>
          </p:cNvSpPr>
          <p:nvPr/>
        </p:nvSpPr>
        <p:spPr>
          <a:xfrm>
            <a:off x="2411713" y="277227"/>
            <a:ext cx="763252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ОПИСАНИЕ ПРОГРАММЫ</a:t>
            </a:r>
            <a:b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</a:br>
            <a:endParaRPr lang="ru-RU" sz="2000" b="1" spc="-1" dirty="0">
              <a:solidFill>
                <a:srgbClr val="A88000"/>
              </a:solidFill>
              <a:latin typeface="Times New Roman"/>
              <a:ea typeface="DejaVu Sans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B9251E1-2FC6-4BF6-B67E-5721BDD92434}"/>
              </a:ext>
            </a:extLst>
          </p:cNvPr>
          <p:cNvSpPr/>
          <p:nvPr/>
        </p:nvSpPr>
        <p:spPr>
          <a:xfrm>
            <a:off x="541560" y="1340494"/>
            <a:ext cx="2258337" cy="1031966"/>
          </a:xfrm>
          <a:prstGeom prst="roundRect">
            <a:avLst/>
          </a:prstGeom>
          <a:solidFill>
            <a:srgbClr val="C5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(колесо баланса)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1F62F-8170-48DB-B516-74A404084DA8}"/>
              </a:ext>
            </a:extLst>
          </p:cNvPr>
          <p:cNvSpPr/>
          <p:nvPr/>
        </p:nvSpPr>
        <p:spPr>
          <a:xfrm>
            <a:off x="3053514" y="1017750"/>
            <a:ext cx="7702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деятельность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ресурсами продвижения и развития «Возможности рядом»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психологом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проектирование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11F1BA-138F-43EA-821F-D1FD4B4FAB37}"/>
              </a:ext>
            </a:extLst>
          </p:cNvPr>
          <p:cNvSpPr/>
          <p:nvPr/>
        </p:nvSpPr>
        <p:spPr>
          <a:xfrm>
            <a:off x="469415" y="4206403"/>
            <a:ext cx="2402628" cy="1113988"/>
          </a:xfrm>
          <a:prstGeom prst="roundRect">
            <a:avLst/>
          </a:prstGeom>
          <a:solidFill>
            <a:srgbClr val="C5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2BD361-B3FE-45E7-A35D-90A9F9552FEB}"/>
              </a:ext>
            </a:extLst>
          </p:cNvPr>
          <p:cNvSpPr/>
          <p:nvPr/>
        </p:nvSpPr>
        <p:spPr>
          <a:xfrm>
            <a:off x="3200927" y="3531927"/>
            <a:ext cx="75550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мероприятия и встречи проводятся раз в 10 дней и чередуются с тематическими экскурсиями в культурные, исторические места города, экскурсии на производства. </a:t>
            </a:r>
          </a:p>
          <a:p>
            <a:pPr algn="just" defTabSz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психолого-педагогическая диагностика, практические упражнения, игры и упражнения с элементами тренинга, беседы, встречи с успешными людьми («Классная встреча»), квесты,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киноклубы, техника позитивного мышления «10 ценностей»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B41D7D1-C3A4-4D32-AF5F-042307B6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5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C35DF0F7-EFFF-497F-915B-7DA42DC9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20">
            <a:extLst>
              <a:ext uri="{FF2B5EF4-FFF2-40B4-BE49-F238E27FC236}">
                <a16:creationId xmlns:a16="http://schemas.microsoft.com/office/drawing/2014/main" id="{8B499937-1F5F-49A4-9CB5-BDB41AF3BD14}"/>
              </a:ext>
            </a:extLst>
          </p:cNvPr>
          <p:cNvSpPr txBox="1">
            <a:spLocks/>
          </p:cNvSpPr>
          <p:nvPr/>
        </p:nvSpPr>
        <p:spPr>
          <a:xfrm>
            <a:off x="2411713" y="277227"/>
            <a:ext cx="763252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ОПИСАНИЕ ПРОГРАММЫ</a:t>
            </a:r>
            <a:b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</a:br>
            <a:endParaRPr lang="ru-RU" sz="2000" b="1" spc="-1" dirty="0">
              <a:solidFill>
                <a:srgbClr val="A88000"/>
              </a:solidFill>
              <a:latin typeface="Times New Roman"/>
              <a:ea typeface="DejaVu Sans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91F62F-8170-48DB-B516-74A404084DA8}"/>
              </a:ext>
            </a:extLst>
          </p:cNvPr>
          <p:cNvSpPr/>
          <p:nvPr/>
        </p:nvSpPr>
        <p:spPr>
          <a:xfrm>
            <a:off x="3053514" y="1017750"/>
            <a:ext cx="75128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систематическая работа в чатах в социальной сети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15 групп детей.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команда студентов-наставников профильных специальностей.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в проекте региональных и федеральных экспертов.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состояния участников на протяжении всего проекта, посредством систематических психологических диагностик и опросов.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мотивационная система стимулирования участников.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Снижено количество правонарушений, совершаемыми детьми в городе Твери и снижено количество обучающихся, состоявших на учетах в городе Твери.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Выстроено эффективное межведомственное взаимодействие с органами профилактики правонарушений несовершеннолетних, выстроена система взаимодействия между школой, субъектами профилактиками, семьей участников проекта и организаторами, наставниками проекта.</a:t>
            </a:r>
          </a:p>
          <a:p>
            <a:pPr marL="342900" indent="-342900" algn="just" defTabSz="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апробированы новые «работающие» форматы работы с детьми «группы риска».</a:t>
            </a:r>
          </a:p>
          <a:p>
            <a:pPr algn="just" defTabSz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11F1BA-138F-43EA-821F-D1FD4B4FAB37}"/>
              </a:ext>
            </a:extLst>
          </p:cNvPr>
          <p:cNvSpPr/>
          <p:nvPr/>
        </p:nvSpPr>
        <p:spPr>
          <a:xfrm>
            <a:off x="473465" y="2544955"/>
            <a:ext cx="1938248" cy="1577101"/>
          </a:xfrm>
          <a:prstGeom prst="roundRect">
            <a:avLst/>
          </a:prstGeom>
          <a:solidFill>
            <a:srgbClr val="C5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B41D7D1-C3A4-4D32-AF5F-042307B6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CD88C5-241D-4D3A-8823-273D9FAB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122" y="1088572"/>
            <a:ext cx="5728043" cy="55807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активному включению наставников в жизнь обучающихся, а также благодаря оперативности включенных ведомств, предотвращена попытка суицида участника проекта: девочка выложила пост о том, что она планирует сброситься с крыши многоэтажки, наставник отреагировал на него, благодаря слаженным действиям девочку удалось «снять с крыши».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участников-детей, первоначального набора проекта (сентябрь 2022 года), самостоятельно изъявили желание стать волонтерами в Историческом парке «Россия –Моя история» и активно участвуют в проектах Парка и Движение первых.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36355D-0BF2-4C3F-AB79-0E4697C8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1" y="84914"/>
            <a:ext cx="4817426" cy="3214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1" y="3454401"/>
            <a:ext cx="4817426" cy="3214914"/>
          </a:xfrm>
          <a:prstGeom prst="rect">
            <a:avLst/>
          </a:prstGeom>
        </p:spPr>
      </p:pic>
      <p:sp>
        <p:nvSpPr>
          <p:cNvPr id="10" name="Заголовок 20">
            <a:extLst>
              <a:ext uri="{FF2B5EF4-FFF2-40B4-BE49-F238E27FC236}">
                <a16:creationId xmlns:a16="http://schemas.microsoft.com/office/drawing/2014/main" id="{E140F65A-1549-4B1A-99E8-D1FFBA7595ED}"/>
              </a:ext>
            </a:extLst>
          </p:cNvPr>
          <p:cNvSpPr txBox="1">
            <a:spLocks/>
          </p:cNvSpPr>
          <p:nvPr/>
        </p:nvSpPr>
        <p:spPr>
          <a:xfrm>
            <a:off x="6061055" y="442241"/>
            <a:ext cx="4283259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КЛЮЧЕВЫЕ ДОСТИЖЕНИЯ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673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C35DF0F7-EFFF-497F-915B-7DA42DC9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7DB0535-44F7-4443-B743-D0CC9483AD5F}"/>
              </a:ext>
            </a:extLst>
          </p:cNvPr>
          <p:cNvCxnSpPr>
            <a:cxnSpLocks/>
          </p:cNvCxnSpPr>
          <p:nvPr/>
        </p:nvCxnSpPr>
        <p:spPr>
          <a:xfrm>
            <a:off x="1198139" y="4542988"/>
            <a:ext cx="9795722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0">
            <a:extLst>
              <a:ext uri="{FF2B5EF4-FFF2-40B4-BE49-F238E27FC236}">
                <a16:creationId xmlns:a16="http://schemas.microsoft.com/office/drawing/2014/main" id="{E140F65A-1549-4B1A-99E8-D1FFBA7595ED}"/>
              </a:ext>
            </a:extLst>
          </p:cNvPr>
          <p:cNvSpPr txBox="1">
            <a:spLocks/>
          </p:cNvSpPr>
          <p:nvPr/>
        </p:nvSpPr>
        <p:spPr>
          <a:xfrm>
            <a:off x="2244765" y="309446"/>
            <a:ext cx="770247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ДОСТИЖЕНИЯ ПРОГРАММЫ на ноябрь 2023 года</a:t>
            </a:r>
            <a:b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</a:br>
            <a:endParaRPr lang="ru-RU" sz="2000" b="1" spc="-1" dirty="0">
              <a:solidFill>
                <a:srgbClr val="A88000"/>
              </a:solidFill>
              <a:latin typeface="Times New Roman"/>
              <a:ea typeface="DejaVu Sans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8F9DAF-F6D2-4271-BAE6-529F4074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07" y="4177777"/>
            <a:ext cx="3808014" cy="25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2DB5E2-ADB3-4EDE-93D0-40141A475370}"/>
              </a:ext>
            </a:extLst>
          </p:cNvPr>
          <p:cNvSpPr txBox="1"/>
          <p:nvPr/>
        </p:nvSpPr>
        <p:spPr>
          <a:xfrm>
            <a:off x="956432" y="720896"/>
            <a:ext cx="109868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более 35 встреч для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студентов-наставников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 отношения среди детей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детей и студентов-наставников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опросы и психолого-педагогические диагностики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анализом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выстроена система межведомственного взаимодействия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и учреждений системы профилактики безнадзорности и правонарушений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3 интенсив-форума (3 сезона проекта), участниками которых стали более 600 человек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 привлечением федеральных и региональных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творческий фестиваль на 70 человек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и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человек-гостей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снижено  количество состоящих на учете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гибкие навыки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и формируется активная жизненная позиция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 показатель совершения правонарушений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преступности по городу Твери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первого сезона проекта выступают в качестве помощников и наставников для новых участников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642CAD-6DEF-482E-A1A5-F725B05D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03" y="4156089"/>
            <a:ext cx="3834847" cy="2559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34" y="4177777"/>
            <a:ext cx="3808491" cy="25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1300" y="254000"/>
            <a:ext cx="635000" cy="76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844925" y="412750"/>
            <a:ext cx="4502150" cy="349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400" b="1" dirty="0">
                <a:solidFill>
                  <a:srgbClr val="A88000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ДОСТИЖЕНИЯ ПРОГРАММЫ</a:t>
            </a:r>
            <a:endParaRPr lang="en-US" sz="2400" dirty="0"/>
          </a:p>
        </p:txBody>
      </p:sp>
      <p:sp>
        <p:nvSpPr>
          <p:cNvPr id="8" name="Text 3"/>
          <p:cNvSpPr/>
          <p:nvPr/>
        </p:nvSpPr>
        <p:spPr>
          <a:xfrm>
            <a:off x="2216148" y="3897965"/>
            <a:ext cx="1628775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dirty="0"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−</a:t>
            </a:r>
            <a:r>
              <a:rPr lang="ru-RU" sz="4400" b="1" dirty="0"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7</a:t>
            </a:r>
            <a:r>
              <a:rPr lang="en-US" sz="4400" b="1" dirty="0"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%</a:t>
            </a:r>
            <a:endParaRPr lang="en-US" sz="4400" dirty="0"/>
          </a:p>
        </p:txBody>
      </p:sp>
      <p:sp>
        <p:nvSpPr>
          <p:cNvPr id="9" name="Text 4"/>
          <p:cNvSpPr/>
          <p:nvPr/>
        </p:nvSpPr>
        <p:spPr>
          <a:xfrm>
            <a:off x="3672114" y="3986451"/>
            <a:ext cx="419019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en-US" sz="1600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несовершеннолетних,
состоящих на учёте в </a:t>
            </a:r>
            <a:r>
              <a:rPr lang="ru-RU" sz="1600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КДН </a:t>
            </a:r>
            <a:r>
              <a:rPr lang="en-US" sz="1600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г. Твери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2155548" y="1408105"/>
            <a:ext cx="127635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00"/>
              </a:lnSpc>
            </a:pPr>
            <a:r>
              <a:rPr lang="ru-RU" sz="4400" b="1"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31</a:t>
            </a:r>
            <a:r>
              <a:rPr lang="en-US" sz="4400" b="1"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%</a:t>
            </a:r>
            <a:endParaRPr lang="en-US" sz="4400" dirty="0"/>
          </a:p>
        </p:txBody>
      </p:sp>
      <p:sp>
        <p:nvSpPr>
          <p:cNvPr id="11" name="Text 4"/>
          <p:cNvSpPr/>
          <p:nvPr/>
        </p:nvSpPr>
        <p:spPr>
          <a:xfrm>
            <a:off x="3672114" y="1425488"/>
            <a:ext cx="713323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en-US" sz="1600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несовершеннолетних,
состоящих на учёте в г. </a:t>
            </a:r>
            <a:r>
              <a:rPr lang="en-US" sz="1600" b="1" dirty="0" err="1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Твери</a:t>
            </a:r>
            <a:r>
              <a:rPr lang="ru-RU" sz="1600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, смогли принять участие в программе</a:t>
            </a:r>
            <a:endParaRPr lang="en-US" sz="16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45547709"/>
              </p:ext>
            </p:extLst>
          </p:nvPr>
        </p:nvGraphicFramePr>
        <p:xfrm>
          <a:off x="2028810" y="2207044"/>
          <a:ext cx="1756012" cy="171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4"/>
          <p:cNvSpPr/>
          <p:nvPr/>
        </p:nvSpPr>
        <p:spPr>
          <a:xfrm>
            <a:off x="3672114" y="2881003"/>
            <a:ext cx="179923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ru-RU" sz="1867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150 из 488 чел.</a:t>
            </a:r>
            <a:endParaRPr lang="en-US" sz="1867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40820029"/>
              </p:ext>
            </p:extLst>
          </p:nvPr>
        </p:nvGraphicFramePr>
        <p:xfrm>
          <a:off x="2042956" y="4376369"/>
          <a:ext cx="2416581" cy="199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4"/>
          <p:cNvSpPr/>
          <p:nvPr/>
        </p:nvSpPr>
        <p:spPr>
          <a:xfrm>
            <a:off x="2283258" y="4717683"/>
            <a:ext cx="1020929" cy="41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ru-RU" sz="1867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265 чел.</a:t>
            </a:r>
            <a:endParaRPr lang="en-US" sz="1867" dirty="0"/>
          </a:p>
        </p:txBody>
      </p:sp>
      <p:sp>
        <p:nvSpPr>
          <p:cNvPr id="16" name="Text 4"/>
          <p:cNvSpPr/>
          <p:nvPr/>
        </p:nvSpPr>
        <p:spPr>
          <a:xfrm>
            <a:off x="3334459" y="5492071"/>
            <a:ext cx="1020929" cy="41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ru-RU" sz="1867" b="1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247 чел.</a:t>
            </a:r>
            <a:endParaRPr lang="en-US" sz="1867" dirty="0"/>
          </a:p>
        </p:txBody>
      </p:sp>
      <p:sp>
        <p:nvSpPr>
          <p:cNvPr id="17" name="Text 4"/>
          <p:cNvSpPr/>
          <p:nvPr/>
        </p:nvSpPr>
        <p:spPr>
          <a:xfrm>
            <a:off x="2436519" y="6441175"/>
            <a:ext cx="608891" cy="41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ru-RU" sz="1867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2022</a:t>
            </a:r>
            <a:endParaRPr lang="en-US" sz="1867" dirty="0"/>
          </a:p>
        </p:txBody>
      </p:sp>
      <p:sp>
        <p:nvSpPr>
          <p:cNvPr id="18" name="Text 4"/>
          <p:cNvSpPr/>
          <p:nvPr/>
        </p:nvSpPr>
        <p:spPr>
          <a:xfrm>
            <a:off x="3540479" y="6441175"/>
            <a:ext cx="608891" cy="416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40"/>
              </a:lnSpc>
            </a:pPr>
            <a:r>
              <a:rPr lang="ru-RU" sz="1867" dirty="0">
                <a:solidFill>
                  <a:srgbClr val="393833"/>
                </a:solidFill>
                <a:latin typeface="Times New Roman Bold" pitchFamily="34" charset="0"/>
                <a:ea typeface="Times New Roman Bold" pitchFamily="34" charset="-122"/>
                <a:cs typeface="Times New Roman Bold" pitchFamily="34" charset="-120"/>
              </a:rPr>
              <a:t>2023</a:t>
            </a:r>
            <a:endParaRPr lang="en-US" sz="1867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A13BFB2-2245-4C7E-A8CA-AB138BA4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>
            <a:extLst>
              <a:ext uri="{FF2B5EF4-FFF2-40B4-BE49-F238E27FC236}">
                <a16:creationId xmlns:a16="http://schemas.microsoft.com/office/drawing/2014/main" id="{C35DF0F7-EFFF-497F-915B-7DA42DC9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4991"/>
          <a:stretch>
            <a:fillRect/>
          </a:stretch>
        </p:blipFill>
        <p:spPr bwMode="auto">
          <a:xfrm>
            <a:off x="197644" y="135731"/>
            <a:ext cx="561975" cy="701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Заголовок 20">
            <a:extLst>
              <a:ext uri="{FF2B5EF4-FFF2-40B4-BE49-F238E27FC236}">
                <a16:creationId xmlns:a16="http://schemas.microsoft.com/office/drawing/2014/main" id="{E140F65A-1549-4B1A-99E8-D1FFBA7595ED}"/>
              </a:ext>
            </a:extLst>
          </p:cNvPr>
          <p:cNvSpPr txBox="1">
            <a:spLocks/>
          </p:cNvSpPr>
          <p:nvPr/>
        </p:nvSpPr>
        <p:spPr>
          <a:xfrm>
            <a:off x="2150497" y="329179"/>
            <a:ext cx="770247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ПЛАНЫ НА 2023-2024 ГОД</a:t>
            </a:r>
          </a:p>
          <a:p>
            <a:pPr algn="ctr">
              <a:defRPr/>
            </a:pPr>
            <a:r>
              <a:rPr lang="ru-RU" sz="2000" b="1" spc="-1" dirty="0">
                <a:solidFill>
                  <a:srgbClr val="A88000"/>
                </a:solidFill>
                <a:latin typeface="Times New Roman"/>
                <a:ea typeface="DejaVu Sans"/>
                <a:cs typeface="+mn-cs"/>
              </a:rPr>
              <a:t>РЕАЛИЗАЦИЯ ГРАНТА РОСМОЛОДЕЖИ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642CAD-6DEF-482E-A1A5-F725B05D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65" y="0"/>
            <a:ext cx="1011798" cy="1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85FB8091-5426-422E-8129-D6E532BA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20" y="1389815"/>
            <a:ext cx="9282793" cy="4186391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Новый набор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участников из других муниципальных образований Тверской области: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участниками стали 220 обучающихся</a:t>
            </a:r>
            <a:r>
              <a:rPr lang="ru-RU" sz="20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 возрасте 12-18 лет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(150 из Твери, 75 из 7 районов Тверской области)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50 социальных педагогов и педагогов – психологов в программе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крупных региональных форума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осенний форум – старт 3 сезона проекта, весенней проектный интенсив, летний творческий фестиваль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 клубов по интересов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(выявление сильных сторон детей и поддержка их развития)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Посещение экскурсий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значимые места города Твери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Включение психолога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проекта: проведение индивидуальных консультаций, групповых тренингов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семинара для органов системы профилактики, выездного заседания комиссии по делам несовершеннолетних и защите их прав</a:t>
            </a:r>
          </a:p>
          <a:p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9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19981546-154A-4427-B119-B07179C4F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3548" y="-55327"/>
            <a:ext cx="147687" cy="1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14B52E7-ABD3-4CE6-A0B6-782200D1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-785905"/>
            <a:ext cx="5989285" cy="39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8E0B1D7-3A77-4F77-BAF4-D40E0EC8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39" y="-643929"/>
            <a:ext cx="5812664" cy="38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0D54030-24D6-4FBD-BA0D-B79B8F8D5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8" y="3469005"/>
            <a:ext cx="5921690" cy="39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E1162EB6-45C4-41CB-9E34-F317D97B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39" y="3469005"/>
            <a:ext cx="5812664" cy="38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0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741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Times New Roman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Громов Андрей Владимирович</dc:creator>
  <cp:lastModifiedBy>Карина Шагиахметова</cp:lastModifiedBy>
  <cp:revision>37</cp:revision>
  <dcterms:created xsi:type="dcterms:W3CDTF">2023-04-21T10:31:29Z</dcterms:created>
  <dcterms:modified xsi:type="dcterms:W3CDTF">2023-11-10T08:45:29Z</dcterms:modified>
</cp:coreProperties>
</file>