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6" r:id="rId3"/>
    <p:sldId id="290" r:id="rId4"/>
    <p:sldId id="267" r:id="rId5"/>
    <p:sldId id="271" r:id="rId6"/>
    <p:sldId id="268" r:id="rId7"/>
    <p:sldId id="272" r:id="rId8"/>
    <p:sldId id="273" r:id="rId9"/>
    <p:sldId id="276" r:id="rId10"/>
    <p:sldId id="281" r:id="rId11"/>
    <p:sldId id="283" r:id="rId12"/>
    <p:sldId id="284" r:id="rId13"/>
    <p:sldId id="287" r:id="rId14"/>
    <p:sldId id="289" r:id="rId15"/>
    <p:sldId id="28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0000"/>
    <a:srgbClr val="14B9EC"/>
    <a:srgbClr val="4CD7F4"/>
    <a:srgbClr val="3ECBF2"/>
    <a:srgbClr val="D69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2" autoAdjust="0"/>
    <p:restoredTop sz="94660"/>
  </p:normalViewPr>
  <p:slideViewPr>
    <p:cSldViewPr snapToGrid="0">
      <p:cViewPr>
        <p:scale>
          <a:sx n="83" d="100"/>
          <a:sy n="83" d="100"/>
        </p:scale>
        <p:origin x="-14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одним скругленным углом 13"/>
          <p:cNvSpPr/>
          <p:nvPr userDrawn="1"/>
        </p:nvSpPr>
        <p:spPr>
          <a:xfrm>
            <a:off x="392397" y="365125"/>
            <a:ext cx="11407211" cy="6206591"/>
          </a:xfrm>
          <a:prstGeom prst="round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1026" name="Picture 2" descr="https://krynica.info/wp-content/uploads/2015/11/%D1%82%D0%B2%D0%BE%D1%80%D0%B8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147" y="376795"/>
            <a:ext cx="3202556" cy="313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376801"/>
            <a:ext cx="2266743" cy="2384277"/>
          </a:xfrm>
          <a:prstGeom prst="rect">
            <a:avLst/>
          </a:prstGeom>
        </p:spPr>
      </p:pic>
      <p:pic>
        <p:nvPicPr>
          <p:cNvPr id="3078" name="Picture 6" descr="http://uralsk.cityshow.me/site/assets/files/243307/blagotvorit.0x400.gif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9" y="5124605"/>
            <a:ext cx="1637943" cy="136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90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krynica.info/wp-content/uploads/2015/11/%D1%82%D0%B2%D0%BE%D1%80%D0%B8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169" y="61554"/>
            <a:ext cx="1011495" cy="98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32" y="5700609"/>
            <a:ext cx="970543" cy="1020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5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48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44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52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57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31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05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40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84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9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krynica.info/wp-content/uploads/2015/11/%D1%82%D0%B2%D0%BE%D1%80%D0%B8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169" y="61554"/>
            <a:ext cx="1011495" cy="98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7" y="5988283"/>
            <a:ext cx="582356" cy="5738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4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75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67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434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70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скругленными противолежащими углами 8"/>
          <p:cNvSpPr/>
          <p:nvPr userDrawn="1"/>
        </p:nvSpPr>
        <p:spPr>
          <a:xfrm>
            <a:off x="392397" y="365125"/>
            <a:ext cx="11407211" cy="6206591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9" y="5751377"/>
            <a:ext cx="832503" cy="820345"/>
          </a:xfrm>
          <a:prstGeom prst="rect">
            <a:avLst/>
          </a:prstGeom>
        </p:spPr>
      </p:pic>
      <p:pic>
        <p:nvPicPr>
          <p:cNvPr id="13" name="Picture 2" descr="https://krynica.info/wp-content/uploads/2015/11/%D1%82%D0%B2%D0%BE%D1%80%D0%B8.pn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114" y="365125"/>
            <a:ext cx="1011495" cy="98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93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krynica.info/wp-content/uploads/2015/11/%D1%82%D0%B2%D0%BE%D1%80%D0%B8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169" y="61554"/>
            <a:ext cx="1011495" cy="98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8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392397" y="365125"/>
            <a:ext cx="11407211" cy="62065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7" y="5997871"/>
            <a:ext cx="582356" cy="5738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399" y="369959"/>
            <a:ext cx="826340" cy="8691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8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krynica.info/wp-content/uploads/2015/11/%D1%82%D0%B2%D0%BE%D1%80%D0%B8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169" y="61554"/>
            <a:ext cx="1011495" cy="98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7" y="5695369"/>
            <a:ext cx="826340" cy="869187"/>
          </a:xfrm>
          <a:prstGeom prst="rect">
            <a:avLst/>
          </a:prstGeom>
        </p:spPr>
      </p:pic>
      <p:pic>
        <p:nvPicPr>
          <p:cNvPr id="7" name="Picture 2" descr="https://krynica.info/wp-content/uploads/2015/11/%D1%82%D0%B2%D0%BE%D1%80%D0%B8.pn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169" y="61554"/>
            <a:ext cx="1011495" cy="98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61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7" y="5695369"/>
            <a:ext cx="826340" cy="869187"/>
          </a:xfrm>
          <a:prstGeom prst="rect">
            <a:avLst/>
          </a:prstGeom>
        </p:spPr>
      </p:pic>
      <p:pic>
        <p:nvPicPr>
          <p:cNvPr id="5" name="Picture 2" descr="https://krynica.info/wp-content/uploads/2015/11/%D1%82%D0%B2%D0%BE%D1%80%D0%B8.pn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169" y="61554"/>
            <a:ext cx="1011495" cy="98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18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krynica.info/wp-content/uploads/2015/11/%D1%82%D0%B2%D0%BE%D1%80%D0%B8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169" y="61554"/>
            <a:ext cx="1011495" cy="98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85" y="5142667"/>
            <a:ext cx="1458059" cy="14367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углом 8"/>
          <p:cNvSpPr/>
          <p:nvPr userDrawn="1"/>
        </p:nvSpPr>
        <p:spPr>
          <a:xfrm>
            <a:off x="392397" y="365125"/>
            <a:ext cx="11407211" cy="6206591"/>
          </a:xfrm>
          <a:prstGeom prst="snip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1252323" y="6611785"/>
            <a:ext cx="1031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ickham Script Two" panose="03000207080000090004" pitchFamily="66" charset="0"/>
              </a:rPr>
              <a:t>В. Полшкова</a:t>
            </a:r>
            <a:endParaRPr lang="ru-RU" sz="1000" b="0" dirty="0">
              <a:solidFill>
                <a:schemeClr val="tx1">
                  <a:lumMod val="50000"/>
                  <a:lumOff val="50000"/>
                </a:schemeClr>
              </a:solidFill>
              <a:latin typeface="ChinaCyr" panose="04030505020802020C04" pitchFamily="82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F060D-2084-4F0F-BCF2-9D8D168619D3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5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3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  <a:latin typeface="Calibri"/>
              </a:rPr>
              <a:t>Центр добровольчества (</a:t>
            </a:r>
            <a:r>
              <a:rPr lang="ru-RU" sz="3200" b="1" dirty="0" err="1">
                <a:solidFill>
                  <a:srgbClr val="FF0000"/>
                </a:solidFill>
                <a:latin typeface="Calibri"/>
              </a:rPr>
              <a:t>волонтерства</a:t>
            </a:r>
            <a:r>
              <a:rPr lang="ru-RU" sz="3200" b="1" dirty="0">
                <a:solidFill>
                  <a:srgbClr val="FF0000"/>
                </a:solidFill>
                <a:latin typeface="Calibri"/>
              </a:rPr>
              <a:t>) Шумихинского МО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МБУДОДЮЦ «Импульс» г.Шумиха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50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волонтерский штаб для работы по голосованию за объекты благоустройства Шумихинского МО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Рабочий стол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844" y="1840547"/>
            <a:ext cx="3171587" cy="4228783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2470" y="1851660"/>
            <a:ext cx="3859530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D:\Рабочий стол\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0900" y="1840230"/>
            <a:ext cx="5394960" cy="4240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Помощь военнослужащим находящимся на СВО, а также их семьям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7191" y="1634490"/>
            <a:ext cx="6019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784" y="1623060"/>
            <a:ext cx="5999056" cy="449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СВОих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не бросаем!», помощь семьям мобилизованных бойцов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7344" y="2332037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7170" y="1211580"/>
            <a:ext cx="5316440" cy="339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150" y="1303020"/>
            <a:ext cx="5125488" cy="349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СВОих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не бросаем!», помощь семьям мобилизованных бойцов</a:t>
            </a:r>
            <a:endParaRPr lang="ru-RU" sz="2800" b="1" dirty="0"/>
          </a:p>
        </p:txBody>
      </p:sp>
      <p:pic>
        <p:nvPicPr>
          <p:cNvPr id="7170" name="Picture 2" descr="D:\Рабочий стол\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80210"/>
            <a:ext cx="5272828" cy="3600133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7630" y="2042160"/>
            <a:ext cx="3611880" cy="481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 descr="D:\Рабочий стол\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8992" y="1714500"/>
            <a:ext cx="4876798" cy="3657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Благодарим за внимание!</a:t>
            </a:r>
            <a:endParaRPr lang="ru-RU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 descr="D:\Рабочий стол\0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2760" y="1154430"/>
            <a:ext cx="9816210" cy="5703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u="sng" dirty="0" smtClean="0">
                <a:solidFill>
                  <a:srgbClr val="FF0000"/>
                </a:solidFill>
                <a:latin typeface="Monotype Corsiva" pitchFamily="66" charset="0"/>
              </a:rPr>
              <a:t>Наша команда:</a:t>
            </a:r>
            <a:endParaRPr lang="ru-RU" b="1" i="1" u="sng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88620" y="1405890"/>
            <a:ext cx="11372850" cy="517778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800" b="1" dirty="0" smtClean="0"/>
              <a:t>                  </a:t>
            </a:r>
          </a:p>
          <a:p>
            <a:pPr marL="0" indent="0">
              <a:buNone/>
            </a:pPr>
            <a:r>
              <a:rPr lang="ru-RU" sz="1800" b="1" dirty="0" smtClean="0"/>
              <a:t>                                                                                          </a:t>
            </a:r>
            <a:r>
              <a:rPr lang="ru-RU" sz="8000" b="1" i="1" dirty="0" smtClean="0">
                <a:solidFill>
                  <a:srgbClr val="800000"/>
                </a:solidFill>
                <a:cs typeface="Mongolian Baiti" pitchFamily="66" charset="0"/>
              </a:rPr>
              <a:t>Логинова Елена Николаевна – директор МБУ ДО ДЮЦ «Импульс»</a:t>
            </a:r>
          </a:p>
          <a:p>
            <a:pPr marL="0" indent="0">
              <a:buNone/>
            </a:pPr>
            <a:endParaRPr lang="ru-RU" sz="8000" b="1" i="1" dirty="0" smtClean="0">
              <a:solidFill>
                <a:srgbClr val="800000"/>
              </a:solidFill>
              <a:cs typeface="Mongolian Baiti" pitchFamily="66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8000" b="1" i="1" dirty="0" smtClean="0">
                <a:solidFill>
                  <a:srgbClr val="800000"/>
                </a:solidFill>
                <a:cs typeface="Mongolian Baiti" pitchFamily="66" charset="0"/>
              </a:rPr>
              <a:t>                                 </a:t>
            </a:r>
            <a:endParaRPr lang="ru-RU" sz="8000" b="1" i="1" dirty="0">
              <a:solidFill>
                <a:srgbClr val="800000"/>
              </a:solidFill>
              <a:cs typeface="Mongolian Baiti" pitchFamily="66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8000" b="1" i="1" dirty="0" smtClean="0">
                <a:solidFill>
                  <a:srgbClr val="800000"/>
                </a:solidFill>
                <a:cs typeface="Mongolian Baiti" pitchFamily="66" charset="0"/>
              </a:rPr>
              <a:t>                       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8000" b="1" i="1" dirty="0" smtClean="0">
              <a:solidFill>
                <a:srgbClr val="800000"/>
              </a:solidFill>
              <a:cs typeface="Mongolian Baiti" pitchFamily="66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8000" b="1" i="1" dirty="0">
                <a:solidFill>
                  <a:srgbClr val="800000"/>
                </a:solidFill>
                <a:cs typeface="Mongolian Baiti" pitchFamily="66" charset="0"/>
              </a:rPr>
              <a:t> </a:t>
            </a:r>
            <a:r>
              <a:rPr lang="ru-RU" sz="8000" b="1" i="1" dirty="0" smtClean="0">
                <a:solidFill>
                  <a:srgbClr val="800000"/>
                </a:solidFill>
                <a:cs typeface="Mongolian Baiti" pitchFamily="66" charset="0"/>
              </a:rPr>
              <a:t>                      </a:t>
            </a:r>
            <a:r>
              <a:rPr lang="ru-RU" sz="8000" b="1" i="1" dirty="0" err="1" smtClean="0">
                <a:solidFill>
                  <a:srgbClr val="800000"/>
                </a:solidFill>
                <a:cs typeface="Mongolian Baiti" pitchFamily="66" charset="0"/>
              </a:rPr>
              <a:t>Личман</a:t>
            </a:r>
            <a:r>
              <a:rPr lang="ru-RU" sz="8000" b="1" i="1" dirty="0" smtClean="0">
                <a:solidFill>
                  <a:srgbClr val="800000"/>
                </a:solidFill>
                <a:cs typeface="Mongolian Baiti" pitchFamily="66" charset="0"/>
              </a:rPr>
              <a:t> Евгения Владиславовна - </a:t>
            </a:r>
            <a:r>
              <a:rPr lang="ru-RU" sz="8000" b="1" i="1" kern="0" dirty="0">
                <a:solidFill>
                  <a:srgbClr val="800000"/>
                </a:solidFill>
                <a:latin typeface="Times New Roman" panose="02020603050405020304" pitchFamily="18" charset="0"/>
                <a:cs typeface="Mongolian Baiti" pitchFamily="66" charset="0"/>
              </a:rPr>
              <a:t>Зам. директора по </a:t>
            </a:r>
            <a:r>
              <a:rPr lang="ru-RU" sz="8000" b="1" i="1" kern="0" dirty="0" smtClean="0">
                <a:solidFill>
                  <a:srgbClr val="800000"/>
                </a:solidFill>
                <a:latin typeface="Times New Roman" panose="02020603050405020304" pitchFamily="18" charset="0"/>
                <a:cs typeface="Mongolian Baiti" pitchFamily="66" charset="0"/>
              </a:rPr>
              <a:t>УВР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8000" b="1" i="1" kern="0" dirty="0" smtClean="0">
              <a:solidFill>
                <a:srgbClr val="800000"/>
              </a:solidFill>
              <a:latin typeface="Times New Roman" panose="02020603050405020304" pitchFamily="18" charset="0"/>
              <a:cs typeface="Mongolian Baiti" pitchFamily="66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8000" b="1" i="1" kern="0" dirty="0" smtClean="0">
              <a:solidFill>
                <a:srgbClr val="800000"/>
              </a:solidFill>
              <a:latin typeface="Times New Roman" panose="02020603050405020304" pitchFamily="18" charset="0"/>
              <a:cs typeface="Mongolian Baiti" pitchFamily="66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8000" b="1" i="1" kern="0" dirty="0" smtClean="0">
              <a:solidFill>
                <a:srgbClr val="800000"/>
              </a:solidFill>
              <a:latin typeface="Times New Roman" panose="02020603050405020304" pitchFamily="18" charset="0"/>
              <a:cs typeface="Mongolian Baiti" pitchFamily="66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8000" b="1" i="1" kern="0" dirty="0">
              <a:solidFill>
                <a:srgbClr val="800000"/>
              </a:solidFill>
              <a:latin typeface="Times New Roman" panose="02020603050405020304" pitchFamily="18" charset="0"/>
              <a:cs typeface="Mongolian Baiti" pitchFamily="66" charset="0"/>
            </a:endParaRPr>
          </a:p>
          <a:p>
            <a:pPr marL="0" indent="0">
              <a:buNone/>
            </a:pPr>
            <a:r>
              <a:rPr lang="ru-RU" sz="8000" b="1" i="1" dirty="0" smtClean="0">
                <a:solidFill>
                  <a:srgbClr val="800000"/>
                </a:solidFill>
                <a:cs typeface="Mongolian Baiti" pitchFamily="66" charset="0"/>
              </a:rPr>
              <a:t>                        Полева Светлана Леонидовна – методист МБУ ДО ДЮЦ «Импульс»</a:t>
            </a:r>
          </a:p>
          <a:p>
            <a:pPr marL="0" indent="0">
              <a:buNone/>
            </a:pPr>
            <a:endParaRPr lang="ru-RU" sz="8000" b="1" i="1" dirty="0">
              <a:solidFill>
                <a:srgbClr val="800000"/>
              </a:solidFill>
              <a:cs typeface="Mongolian Baiti" pitchFamily="66" charset="0"/>
            </a:endParaRPr>
          </a:p>
          <a:p>
            <a:pPr marL="0" indent="0">
              <a:buNone/>
            </a:pPr>
            <a:endParaRPr lang="ru-RU" sz="8000" b="1" i="1" dirty="0" smtClean="0">
              <a:solidFill>
                <a:srgbClr val="800000"/>
              </a:solidFill>
              <a:cs typeface="Mongolian Baiti" pitchFamily="66" charset="0"/>
            </a:endParaRPr>
          </a:p>
          <a:p>
            <a:pPr marL="0" indent="0">
              <a:buNone/>
            </a:pPr>
            <a:r>
              <a:rPr lang="ru-RU" sz="8000" b="1" i="1" dirty="0" smtClean="0">
                <a:solidFill>
                  <a:srgbClr val="800000"/>
                </a:solidFill>
                <a:cs typeface="Mongolian Baiti" pitchFamily="66" charset="0"/>
              </a:rPr>
              <a:t>                </a:t>
            </a:r>
          </a:p>
          <a:p>
            <a:pPr marL="0" indent="0">
              <a:buNone/>
            </a:pPr>
            <a:r>
              <a:rPr lang="ru-RU" sz="8000" b="1" i="1" dirty="0">
                <a:solidFill>
                  <a:srgbClr val="800000"/>
                </a:solidFill>
                <a:cs typeface="Mongolian Baiti" pitchFamily="66" charset="0"/>
              </a:rPr>
              <a:t> </a:t>
            </a:r>
            <a:r>
              <a:rPr lang="ru-RU" sz="8000" b="1" i="1" dirty="0" smtClean="0">
                <a:solidFill>
                  <a:srgbClr val="800000"/>
                </a:solidFill>
                <a:cs typeface="Mongolian Baiti" pitchFamily="66" charset="0"/>
              </a:rPr>
              <a:t>                        Сухарева Светлана Ивановна -</a:t>
            </a:r>
            <a:r>
              <a:rPr lang="ru-RU" sz="8000" b="1" i="1" kern="0" dirty="0">
                <a:solidFill>
                  <a:srgbClr val="800000"/>
                </a:solidFill>
                <a:latin typeface="Times New Roman" panose="02020603050405020304" pitchFamily="18" charset="0"/>
                <a:cs typeface="Mongolian Baiti" pitchFamily="66" charset="0"/>
              </a:rPr>
              <a:t>Ведущий эксперт отдела реализации </a:t>
            </a:r>
            <a:r>
              <a:rPr lang="ru-RU" sz="8000" b="1" i="1" kern="0" dirty="0" smtClean="0">
                <a:solidFill>
                  <a:srgbClr val="800000"/>
                </a:solidFill>
                <a:latin typeface="Times New Roman" panose="02020603050405020304" pitchFamily="18" charset="0"/>
                <a:cs typeface="Mongolian Baiti" pitchFamily="66" charset="0"/>
              </a:rPr>
              <a:t> проектов и</a:t>
            </a:r>
          </a:p>
          <a:p>
            <a:pPr marL="0" indent="0">
              <a:buNone/>
            </a:pPr>
            <a:r>
              <a:rPr lang="ru-RU" sz="8000" b="1" i="1" kern="0" dirty="0">
                <a:solidFill>
                  <a:srgbClr val="800000"/>
                </a:solidFill>
                <a:latin typeface="Times New Roman" panose="02020603050405020304" pitchFamily="18" charset="0"/>
                <a:cs typeface="Mongolian Baiti" pitchFamily="66" charset="0"/>
              </a:rPr>
              <a:t> </a:t>
            </a:r>
            <a:r>
              <a:rPr lang="ru-RU" sz="8000" b="1" i="1" kern="0" dirty="0" smtClean="0">
                <a:solidFill>
                  <a:srgbClr val="800000"/>
                </a:solidFill>
                <a:latin typeface="Times New Roman" panose="02020603050405020304" pitchFamily="18" charset="0"/>
                <a:cs typeface="Mongolian Baiti" pitchFamily="66" charset="0"/>
              </a:rPr>
              <a:t>                                                                     программ в </a:t>
            </a:r>
            <a:r>
              <a:rPr lang="ru-RU" sz="8000" b="1" i="1" kern="0" dirty="0">
                <a:solidFill>
                  <a:srgbClr val="800000"/>
                </a:solidFill>
                <a:latin typeface="Times New Roman" panose="02020603050405020304" pitchFamily="18" charset="0"/>
                <a:cs typeface="Mongolian Baiti" pitchFamily="66" charset="0"/>
              </a:rPr>
              <a:t>сфере </a:t>
            </a:r>
            <a:r>
              <a:rPr lang="ru-RU" sz="8000" b="1" i="1" kern="0" dirty="0" smtClean="0">
                <a:solidFill>
                  <a:srgbClr val="800000"/>
                </a:solidFill>
                <a:latin typeface="Times New Roman" panose="02020603050405020304" pitchFamily="18" charset="0"/>
                <a:cs typeface="Mongolian Baiti" pitchFamily="66" charset="0"/>
              </a:rPr>
              <a:t> патриотического воспитания граждан</a:t>
            </a:r>
            <a:r>
              <a:rPr lang="ru-RU" sz="8000" b="1" dirty="0" smtClean="0">
                <a:solidFill>
                  <a:srgbClr val="800000"/>
                </a:solidFill>
                <a:cs typeface="Mongolian Baiti" pitchFamily="66" charset="0"/>
              </a:rPr>
              <a:t>                      </a:t>
            </a:r>
            <a:endParaRPr lang="ru-RU" sz="8000" b="1" dirty="0">
              <a:solidFill>
                <a:srgbClr val="800000"/>
              </a:solidFill>
              <a:cs typeface="Mongolian Baiti" pitchFamily="66" charset="0"/>
            </a:endParaRPr>
          </a:p>
        </p:txBody>
      </p:sp>
      <p:pic>
        <p:nvPicPr>
          <p:cNvPr id="1027" name="Picture 3" descr="C:\Users\Пользователь\Desktop\е.н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9423" b="11544"/>
          <a:stretch/>
        </p:blipFill>
        <p:spPr bwMode="auto">
          <a:xfrm>
            <a:off x="476661" y="1405888"/>
            <a:ext cx="983882" cy="123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сух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t="13821" r="16394" b="11024"/>
          <a:stretch/>
        </p:blipFill>
        <p:spPr bwMode="auto">
          <a:xfrm>
            <a:off x="486732" y="5200285"/>
            <a:ext cx="1000717" cy="12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полев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2" r="15411" b="13433"/>
          <a:stretch/>
        </p:blipFill>
        <p:spPr bwMode="auto">
          <a:xfrm>
            <a:off x="485594" y="3943350"/>
            <a:ext cx="1024897" cy="118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женя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t="24889" r="32715" b="30555"/>
          <a:stretch/>
        </p:blipFill>
        <p:spPr bwMode="auto">
          <a:xfrm>
            <a:off x="476661" y="2720340"/>
            <a:ext cx="1020861" cy="108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34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"/>
                <a:ea typeface="Times New Roman"/>
              </a:rPr>
              <a:t>В </a:t>
            </a:r>
            <a:r>
              <a:rPr lang="ru-RU" sz="2800" b="1" dirty="0" smtClean="0">
                <a:solidFill>
                  <a:srgbClr val="FF0000"/>
                </a:solidFill>
                <a:latin typeface="Arial"/>
                <a:ea typeface="Times New Roman"/>
              </a:rPr>
              <a:t>сфере </a:t>
            </a:r>
            <a:r>
              <a:rPr lang="ru-RU" sz="2800" b="1" dirty="0">
                <a:solidFill>
                  <a:srgbClr val="FF0000"/>
                </a:solidFill>
                <a:latin typeface="Arial"/>
                <a:ea typeface="Times New Roman"/>
              </a:rPr>
              <a:t>гражданско-патриотического воспитания</a:t>
            </a:r>
            <a:br>
              <a:rPr lang="ru-RU" sz="2800" b="1" dirty="0">
                <a:solidFill>
                  <a:srgbClr val="FF0000"/>
                </a:solidFill>
                <a:latin typeface="Arial"/>
                <a:ea typeface="Times New Roman"/>
              </a:rPr>
            </a:br>
            <a:r>
              <a:rPr lang="ru-RU" sz="2800" b="1" dirty="0">
                <a:solidFill>
                  <a:srgbClr val="FF0000"/>
                </a:solidFill>
                <a:latin typeface="Arial"/>
                <a:ea typeface="Times New Roman"/>
              </a:rPr>
              <a:t> (</a:t>
            </a:r>
            <a:r>
              <a:rPr lang="ru-RU" sz="2800" dirty="0">
                <a:solidFill>
                  <a:srgbClr val="FF0000"/>
                </a:solidFill>
                <a:latin typeface="Arial"/>
                <a:ea typeface="Times New Roman"/>
              </a:rPr>
              <a:t>участие в акциях, посвященных памятным событиям)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51" y="1498719"/>
            <a:ext cx="4223949" cy="315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7812" y="1474470"/>
            <a:ext cx="6126478" cy="4630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6916" y="5317637"/>
            <a:ext cx="4820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 Narrow" panose="020B0606020202030204" pitchFamily="34" charset="0"/>
              </a:rPr>
              <a:t>Участие в областной акции </a:t>
            </a:r>
            <a:r>
              <a:rPr lang="ru-RU" sz="1200" b="1" dirty="0">
                <a:latin typeface="Arial Narrow" panose="020B0606020202030204" pitchFamily="34" charset="0"/>
              </a:rPr>
              <a:t>"Родина Героя-по следам подвига!" ,организованной областной общественной организацией "Пограничники </a:t>
            </a:r>
            <a:r>
              <a:rPr lang="ru-RU" sz="1200" b="1" dirty="0" smtClean="0">
                <a:latin typeface="Arial Narrow" panose="020B0606020202030204" pitchFamily="34" charset="0"/>
              </a:rPr>
              <a:t>Зауралья</a:t>
            </a:r>
            <a:endParaRPr lang="ru-RU" sz="1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830" y="4614377"/>
            <a:ext cx="1303020" cy="149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7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Благоустройство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памятных мест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04763" y="3393230"/>
            <a:ext cx="4161579" cy="3121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2293" y="2682876"/>
            <a:ext cx="2878140" cy="38375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241" y="1501311"/>
            <a:ext cx="4056047" cy="282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0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/>
                <a:ea typeface="Arial"/>
              </a:rPr>
              <a:t>В </a:t>
            </a:r>
            <a:r>
              <a:rPr lang="ru-RU" sz="2800" b="1" dirty="0">
                <a:solidFill>
                  <a:srgbClr val="FF0000"/>
                </a:solidFill>
                <a:latin typeface="Arial"/>
                <a:ea typeface="Arial"/>
              </a:rPr>
              <a:t>сфере </a:t>
            </a:r>
            <a:r>
              <a:rPr lang="ru-RU" sz="2800" b="1" dirty="0" smtClean="0">
                <a:solidFill>
                  <a:srgbClr val="FF0000"/>
                </a:solidFill>
                <a:latin typeface="Arial"/>
                <a:ea typeface="Arial"/>
              </a:rPr>
              <a:t>здравоохранения</a:t>
            </a:r>
            <a:br>
              <a:rPr lang="ru-RU" sz="2800" b="1" dirty="0" smtClean="0">
                <a:solidFill>
                  <a:srgbClr val="FF0000"/>
                </a:solidFill>
                <a:latin typeface="Arial"/>
                <a:ea typeface="Arial"/>
              </a:rPr>
            </a:br>
            <a:r>
              <a:rPr lang="ru-RU" sz="2800" dirty="0" smtClean="0">
                <a:solidFill>
                  <a:srgbClr val="FF0000"/>
                </a:solidFill>
                <a:latin typeface="Arial"/>
                <a:ea typeface="Arial"/>
              </a:rPr>
              <a:t>(</a:t>
            </a:r>
            <a:r>
              <a:rPr lang="ru-RU" sz="2800" dirty="0" smtClean="0">
                <a:solidFill>
                  <a:srgbClr val="FF0000"/>
                </a:solidFill>
                <a:latin typeface="Arial"/>
                <a:ea typeface="Times New Roman"/>
              </a:rPr>
              <a:t>пропаганда </a:t>
            </a:r>
            <a:r>
              <a:rPr lang="ru-RU" sz="2800" dirty="0">
                <a:solidFill>
                  <a:srgbClr val="FF0000"/>
                </a:solidFill>
                <a:latin typeface="Arial"/>
                <a:ea typeface="Times New Roman"/>
              </a:rPr>
              <a:t>здорового образа жизни и профилактика употребления </a:t>
            </a:r>
            <a:r>
              <a:rPr lang="ru-RU" sz="2800" dirty="0" smtClean="0">
                <a:solidFill>
                  <a:srgbClr val="FF0000"/>
                </a:solidFill>
                <a:latin typeface="Arial"/>
                <a:ea typeface="Times New Roman"/>
              </a:rPr>
              <a:t>ПАВ</a:t>
            </a:r>
            <a:r>
              <a:rPr lang="ru-RU" sz="2800" b="1" dirty="0">
                <a:solidFill>
                  <a:srgbClr val="FF0000"/>
                </a:solidFill>
                <a:latin typeface="Arial"/>
                <a:ea typeface="Times New Roman"/>
              </a:rPr>
              <a:t>)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91200" cy="43465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Объект 5"/>
          <p:cNvPicPr>
            <a:picLocks noChangeAspect="1"/>
          </p:cNvPicPr>
          <p:nvPr/>
        </p:nvPicPr>
        <p:blipFill rotWithShape="1">
          <a:blip r:embed="rId2" cstate="print"/>
          <a:srcRect b="25064"/>
          <a:stretch/>
        </p:blipFill>
        <p:spPr>
          <a:xfrm>
            <a:off x="845820" y="1874520"/>
            <a:ext cx="5834217" cy="379476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722" y="1825625"/>
            <a:ext cx="4424668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0" y="3450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/>
                <a:ea typeface="Arial"/>
              </a:rPr>
              <a:t>В сфере социальной поддержки и социального обслуживания населения</a:t>
            </a:r>
            <a:r>
              <a:rPr lang="ru-RU" sz="2800" b="1" dirty="0" smtClean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0771" y="1857465"/>
            <a:ext cx="5181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D:\Рабочий стол\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51564" y="1577340"/>
            <a:ext cx="44234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Акция «Мы вместе»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2" descr="D:\Рабочий стол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2211" y="1855237"/>
            <a:ext cx="5280660" cy="396174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252213" y="1485901"/>
            <a:ext cx="4800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Всероссийская акция </a:t>
            </a:r>
            <a:r>
              <a:rPr lang="ru-RU" sz="2000" b="1" dirty="0" smtClean="0"/>
              <a:t>"</a:t>
            </a:r>
            <a:r>
              <a:rPr lang="ru-RU" sz="2000" b="1" dirty="0"/>
              <a:t>Новый год в </a:t>
            </a:r>
            <a:r>
              <a:rPr lang="ru-RU" sz="2000" b="1" dirty="0" smtClean="0"/>
              <a:t>каждый дом»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9928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"/>
                <a:ea typeface="Arial"/>
              </a:rPr>
              <a:t>В сфере культуры</a:t>
            </a:r>
            <a:br>
              <a:rPr lang="ru-RU" sz="2800" b="1" dirty="0">
                <a:solidFill>
                  <a:srgbClr val="FF0000"/>
                </a:solidFill>
                <a:latin typeface="Arial"/>
                <a:ea typeface="Arial"/>
              </a:rPr>
            </a:br>
            <a:r>
              <a:rPr lang="ru-RU" sz="2800" b="1" dirty="0">
                <a:solidFill>
                  <a:srgbClr val="FF0000"/>
                </a:solidFill>
                <a:latin typeface="Arial"/>
                <a:ea typeface="Arial"/>
              </a:rPr>
              <a:t> о</a:t>
            </a:r>
            <a:r>
              <a:rPr lang="ru-RU" sz="2800" b="1" dirty="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</a:rPr>
              <a:t>рганизация акций и помощь в организации </a:t>
            </a:r>
            <a:r>
              <a:rPr lang="ru-RU" sz="2800" b="1" dirty="0" smtClean="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</a:rPr>
              <a:t>культурно-</a:t>
            </a:r>
            <a:br>
              <a:rPr lang="ru-RU" sz="2800" b="1" dirty="0" smtClean="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</a:rPr>
            </a:br>
            <a:r>
              <a:rPr lang="ru-RU" sz="2800" b="1" dirty="0" smtClean="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</a:rPr>
            </a:br>
            <a:r>
              <a:rPr lang="ru-RU" sz="2800" b="1" dirty="0" smtClean="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</a:rPr>
              <a:t>     </a:t>
            </a:r>
            <a:r>
              <a:rPr lang="ru-RU" sz="2800" b="1" dirty="0" err="1" smtClean="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</a:rPr>
              <a:t>досуговых</a:t>
            </a:r>
            <a:r>
              <a:rPr lang="ru-RU" sz="2800" b="1" dirty="0" smtClean="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</a:rPr>
              <a:t> </a:t>
            </a:r>
            <a:r>
              <a:rPr lang="ru-RU" sz="2800" b="1" dirty="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</a:rPr>
              <a:t>мероприятий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D:\Рабочий стол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471" y="1577340"/>
            <a:ext cx="3680457" cy="3680457"/>
          </a:xfrm>
          <a:prstGeom prst="rect">
            <a:avLst/>
          </a:prstGeom>
          <a:noFill/>
        </p:spPr>
      </p:pic>
      <p:pic>
        <p:nvPicPr>
          <p:cNvPr id="9" name="Picture 2" descr="D:\Рабочий стол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3600" y="2325056"/>
            <a:ext cx="4176547" cy="4013828"/>
          </a:xfrm>
          <a:prstGeom prst="rect">
            <a:avLst/>
          </a:prstGeom>
          <a:noFill/>
        </p:spPr>
      </p:pic>
      <p:pic>
        <p:nvPicPr>
          <p:cNvPr id="10" name="Рисунок 9" descr="D:\Desktop\Фото все\день физкультурника\DSC_038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760" y="1514473"/>
            <a:ext cx="3486150" cy="3211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15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Arial"/>
                <a:cs typeface="Arial" pitchFamily="34" charset="0"/>
              </a:rPr>
              <a:t>В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ea typeface="Arial"/>
                <a:cs typeface="Arial" pitchFamily="34" charset="0"/>
              </a:rPr>
              <a:t>сфере физической культуры и спорта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Arial"/>
                <a:cs typeface="Arial" pitchFamily="34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Arial"/>
                <a:cs typeface="Arial" pitchFamily="34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Arial"/>
                <a:cs typeface="Arial" pitchFamily="34" charset="0"/>
              </a:rPr>
              <a:t>(помощь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ea typeface="Arial"/>
                <a:cs typeface="Arial" pitchFamily="34" charset="0"/>
              </a:rPr>
              <a:t>в организации и проведении спортивных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Arial"/>
                <a:cs typeface="Arial" pitchFamily="34" charset="0"/>
              </a:rPr>
              <a:t>мероприятий)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5611" y="1568006"/>
            <a:ext cx="7774191" cy="49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1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/>
                <a:ea typeface="Arial"/>
              </a:rPr>
              <a:t>«серебряное» добровольчество (</a:t>
            </a:r>
            <a:r>
              <a:rPr lang="ru-RU" sz="2800" b="1" dirty="0" err="1">
                <a:solidFill>
                  <a:srgbClr val="FF0000"/>
                </a:solidFill>
                <a:latin typeface="Arial"/>
                <a:ea typeface="Arial"/>
              </a:rPr>
              <a:t>волонтерство</a:t>
            </a:r>
            <a:r>
              <a:rPr lang="ru-RU" sz="2800" b="1" dirty="0">
                <a:solidFill>
                  <a:srgbClr val="FF0000"/>
                </a:solidFill>
                <a:latin typeface="Arial"/>
                <a:ea typeface="Arial"/>
              </a:rPr>
              <a:t>)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75" y="1600200"/>
            <a:ext cx="817945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20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3134</TotalTime>
  <Words>180</Words>
  <Application>Microsoft Office PowerPoint</Application>
  <PresentationFormat>Произвольный</PresentationFormat>
  <Paragraphs>35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2_Тема Office</vt:lpstr>
      <vt:lpstr>Центр добровольчества (волонтерства) Шумихинского МО</vt:lpstr>
      <vt:lpstr>Наша команда:</vt:lpstr>
      <vt:lpstr>В сфере гражданско-патриотического воспитания  (участие в акциях, посвященных памятным событиям)</vt:lpstr>
      <vt:lpstr>Благоустройство памятных мест</vt:lpstr>
      <vt:lpstr>В сфере здравоохранения (пропаганда здорового образа жизни и профилактика употребления ПАВ)</vt:lpstr>
      <vt:lpstr>В сфере социальной поддержки и социального обслуживания населения </vt:lpstr>
      <vt:lpstr>В сфере культуры  организация акций и помощь в организации культурно-       досуговых мероприятий</vt:lpstr>
      <vt:lpstr>В сфере физической культуры и спорта  (помощь в организации и проведении спортивных мероприятий)</vt:lpstr>
      <vt:lpstr>«серебряное» добровольчество (волонтерство)</vt:lpstr>
      <vt:lpstr>волонтерский штаб для работы по голосованию за объекты благоустройства Шумихинского МО</vt:lpstr>
      <vt:lpstr>Помощь военнослужащим находящимся на СВО, а также их семьям</vt:lpstr>
      <vt:lpstr>«СВОих не бросаем!», помощь семьям мобилизованных бойцов</vt:lpstr>
      <vt:lpstr>«СВОих не бросаем!», помощь семьям мобилизованных бойцов</vt:lpstr>
      <vt:lpstr>Благодарим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Доброта, милосердие</dc:subject>
  <dc:creator>Vikusik46</dc:creator>
  <cp:keywords>Доброта;милосердие</cp:keywords>
  <cp:lastModifiedBy>Пользователь</cp:lastModifiedBy>
  <cp:revision>154</cp:revision>
  <dcterms:created xsi:type="dcterms:W3CDTF">2016-08-19T10:06:37Z</dcterms:created>
  <dcterms:modified xsi:type="dcterms:W3CDTF">2023-10-12T10:36:56Z</dcterms:modified>
</cp:coreProperties>
</file>