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313" r:id="rId3"/>
    <p:sldId id="312" r:id="rId4"/>
    <p:sldId id="314" r:id="rId5"/>
    <p:sldId id="305" r:id="rId6"/>
    <p:sldId id="258" r:id="rId7"/>
    <p:sldId id="257" r:id="rId8"/>
    <p:sldId id="259" r:id="rId9"/>
    <p:sldId id="260" r:id="rId10"/>
  </p:sldIdLst>
  <p:sldSz cx="9144000" cy="5143500" type="screen16x9"/>
  <p:notesSz cx="9144000" cy="5143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B1262"/>
    <a:srgbClr val="BB17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929F9F4-4A8F-4326-A1B4-22849713DDAB}" styleName="Темный стиль 1 —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80" autoAdjust="0"/>
    <p:restoredTop sz="93979" autoAdjust="0"/>
  </p:normalViewPr>
  <p:slideViewPr>
    <p:cSldViewPr>
      <p:cViewPr varScale="1">
        <p:scale>
          <a:sx n="147" d="100"/>
          <a:sy n="147" d="100"/>
        </p:scale>
        <p:origin x="95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0B8F7-2BAA-4E4D-AE7F-5968E538E3BA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642938"/>
            <a:ext cx="3086100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2474913"/>
            <a:ext cx="7315200" cy="2025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D483B-5339-40F4-9415-84D59E645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520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D483B-5339-40F4-9415-84D59E64585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66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2B12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73379" y="1850263"/>
            <a:ext cx="7597241" cy="13423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Euclid Circular B SemiBold"/>
                <a:cs typeface="Euclid Circular B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Euclid Circular B Medium"/>
                <a:cs typeface="Euclid Circular B Mediu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Euclid Circular B SemiBold"/>
                <a:cs typeface="Euclid Circular B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Euclid Circular B SemiBold"/>
                <a:cs typeface="Euclid Circular B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61859" y="214884"/>
            <a:ext cx="1746503" cy="174497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4165091"/>
            <a:ext cx="9144000" cy="978535"/>
          </a:xfrm>
          <a:custGeom>
            <a:avLst/>
            <a:gdLst/>
            <a:ahLst/>
            <a:cxnLst/>
            <a:rect l="l" t="t" r="r" b="b"/>
            <a:pathLst>
              <a:path w="9144000" h="978535">
                <a:moveTo>
                  <a:pt x="9144000" y="0"/>
                </a:moveTo>
                <a:lnTo>
                  <a:pt x="0" y="0"/>
                </a:lnTo>
                <a:lnTo>
                  <a:pt x="0" y="978408"/>
                </a:lnTo>
                <a:lnTo>
                  <a:pt x="9144000" y="978408"/>
                </a:lnTo>
                <a:lnTo>
                  <a:pt x="9144000" y="0"/>
                </a:lnTo>
                <a:close/>
              </a:path>
            </a:pathLst>
          </a:custGeom>
          <a:solidFill>
            <a:srgbClr val="2B126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248143" y="2136648"/>
            <a:ext cx="1744979" cy="174497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0822" y="138811"/>
            <a:ext cx="5442585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Euclid Circular B SemiBold"/>
                <a:cs typeface="Euclid Circular B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8131" y="2401316"/>
            <a:ext cx="7760970" cy="1068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Euclid Circular B Medium"/>
                <a:cs typeface="Euclid Circular B Mediu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46819" y="4843983"/>
            <a:ext cx="254634" cy="203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bro.ru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443112" y="895351"/>
            <a:ext cx="5043288" cy="4007822"/>
          </a:xfrm>
          <a:prstGeom prst="roundRect">
            <a:avLst>
              <a:gd name="adj" fmla="val 543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22916" y="1034236"/>
            <a:ext cx="4800600" cy="3048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object 2"/>
          <p:cNvSpPr txBox="1"/>
          <p:nvPr/>
        </p:nvSpPr>
        <p:spPr>
          <a:xfrm>
            <a:off x="1905000" y="273043"/>
            <a:ext cx="3691861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 smtClean="0">
                <a:solidFill>
                  <a:srgbClr val="FFFFFF"/>
                </a:solidFill>
                <a:latin typeface="Euclid Circular B SemiBold"/>
                <a:cs typeface="Euclid Circular B SemiBold"/>
              </a:rPr>
              <a:t>Знакомство</a:t>
            </a:r>
            <a:endParaRPr sz="3000" dirty="0">
              <a:latin typeface="Euclid Circular B SemiBold"/>
              <a:cs typeface="Euclid Circular B SemiBold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34" y="361950"/>
            <a:ext cx="1039266" cy="385582"/>
          </a:xfrm>
          <a:prstGeom prst="rect">
            <a:avLst/>
          </a:prstGeom>
        </p:spPr>
      </p:pic>
      <p:sp>
        <p:nvSpPr>
          <p:cNvPr id="14" name="object 8"/>
          <p:cNvSpPr txBox="1"/>
          <p:nvPr/>
        </p:nvSpPr>
        <p:spPr>
          <a:xfrm>
            <a:off x="609600" y="1066717"/>
            <a:ext cx="4572000" cy="34349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ru-RU" sz="1050" b="1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Наименование организации: </a:t>
            </a: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lang="ru-RU" sz="1000" b="1" dirty="0" smtClean="0">
              <a:solidFill>
                <a:schemeClr val="tx1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ru-RU" sz="1000" b="1" dirty="0" smtClean="0">
                <a:solidFill>
                  <a:schemeClr val="tx1"/>
                </a:solidFill>
                <a:latin typeface="Euclid Circular B SemiBold"/>
                <a:cs typeface="Euclid Circular B SemiBold"/>
              </a:rPr>
              <a:t>Благотворительный фонд им. </a:t>
            </a:r>
            <a:r>
              <a:rPr lang="ru-RU" sz="1000" b="1" dirty="0" smtClean="0">
                <a:solidFill>
                  <a:schemeClr val="tx1"/>
                </a:solidFill>
                <a:latin typeface="Euclid Circular B SemiBold"/>
                <a:cs typeface="Euclid Circular B SemiBold"/>
              </a:rPr>
              <a:t>Г. </a:t>
            </a:r>
            <a:r>
              <a:rPr lang="ru-RU" sz="1000" b="1" dirty="0" err="1" smtClean="0">
                <a:solidFill>
                  <a:schemeClr val="tx1"/>
                </a:solidFill>
                <a:latin typeface="Euclid Circular B SemiBold"/>
                <a:cs typeface="Euclid Circular B SemiBold"/>
              </a:rPr>
              <a:t>Шелехова</a:t>
            </a:r>
            <a:endParaRPr lang="ru-RU" sz="1000" b="1" dirty="0" smtClean="0">
              <a:solidFill>
                <a:schemeClr val="tx1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</a:pPr>
            <a:endParaRPr lang="ru-RU" sz="105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Фактический адрес: Иркутская обл., город Шелехов, 4 микрорайон, д. 30 В, пом. 49</a:t>
            </a: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lang="ru-RU" sz="105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Социальные сети организации: </a:t>
            </a:r>
            <a:r>
              <a:rPr lang="en-US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https://m.vk.com/shelehov.fond?from=groups</a:t>
            </a:r>
            <a:endParaRPr lang="ru-RU" sz="105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lang="ru-RU" sz="105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Площадь вашего помещения: 50м2</a:t>
            </a: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lang="ru-RU" sz="105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Лидер команды: Осипова Надежда Ивановна</a:t>
            </a: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lang="ru-RU" sz="105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Наименование основного вида деятельности согласно ОКВЭД: 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64.9 деятельность по предоставлению прочих финансовых услуг, кроме услуг по страхованию и пенсионному обеспечению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65.2 - Прочее финансовое посредничество</a:t>
            </a: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lang="ru-RU" sz="105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lang="ru-RU" sz="105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17" t="6897" r="12069" b="5172"/>
          <a:stretch/>
        </p:blipFill>
        <p:spPr>
          <a:xfrm>
            <a:off x="5715000" y="1123950"/>
            <a:ext cx="3200400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bject 2"/>
          <p:cNvSpPr txBox="1"/>
          <p:nvPr/>
        </p:nvSpPr>
        <p:spPr>
          <a:xfrm>
            <a:off x="1219200" y="512497"/>
            <a:ext cx="182880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Цели</a:t>
            </a:r>
            <a:endParaRPr sz="3000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</p:txBody>
      </p:sp>
      <p:pic>
        <p:nvPicPr>
          <p:cNvPr id="49" name="Рисунок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1615"/>
            <a:ext cx="1039266" cy="385582"/>
          </a:xfrm>
          <a:prstGeom prst="rect">
            <a:avLst/>
          </a:prstGeom>
        </p:spPr>
      </p:pic>
      <p:sp>
        <p:nvSpPr>
          <p:cNvPr id="51" name="object 8"/>
          <p:cNvSpPr txBox="1"/>
          <p:nvPr/>
        </p:nvSpPr>
        <p:spPr>
          <a:xfrm>
            <a:off x="2441057" y="358817"/>
            <a:ext cx="3549807" cy="37253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Коротко опишите деятельность вашей организации. И ответьте на вопрос, зачем вам </a:t>
            </a:r>
            <a:r>
              <a:rPr lang="ru-RU" sz="1050" b="1" dirty="0" err="1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Добро.Центр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?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2350342" y="299010"/>
            <a:ext cx="3613195" cy="474489"/>
          </a:xfrm>
          <a:prstGeom prst="roundRect">
            <a:avLst/>
          </a:prstGeom>
          <a:noFill/>
          <a:ln w="6350">
            <a:solidFill>
              <a:srgbClr val="2B12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4800" y="1062237"/>
            <a:ext cx="8534400" cy="1052313"/>
          </a:xfrm>
          <a:prstGeom prst="roundRect">
            <a:avLst>
              <a:gd name="adj" fmla="val 9594"/>
            </a:avLst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object 8"/>
          <p:cNvSpPr txBox="1"/>
          <p:nvPr/>
        </p:nvSpPr>
        <p:spPr>
          <a:xfrm>
            <a:off x="384799" y="1123944"/>
            <a:ext cx="8378201" cy="9367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buClr>
                <a:schemeClr val="accent6"/>
              </a:buClr>
            </a:pPr>
            <a:r>
              <a:rPr lang="ru-RU" sz="1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 занимается ваша организация?</a:t>
            </a:r>
          </a:p>
          <a:p>
            <a:pPr marL="12700">
              <a:buClr>
                <a:schemeClr val="accent6"/>
              </a:buClr>
            </a:pPr>
            <a:r>
              <a:rPr lang="ru-RU" sz="10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Благотворительный фонд имени Григория Шелехова реализует благотворительные проекты в </a:t>
            </a:r>
            <a:r>
              <a:rPr lang="ru-RU" sz="10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Шелеховском</a:t>
            </a:r>
            <a:r>
              <a:rPr lang="ru-RU" sz="10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районе. Проводит «Школу волонтеров», проект «Серебряный возраст» (старшее поколение), конкурс общественного признания «Верою и усердием», конкурс именных стипендий для молодежи «Есть выбор», сотрудничает со всеми НКО, привлекает волонтеров на мероприятия различного уровня, участвует в </a:t>
            </a:r>
            <a:r>
              <a:rPr lang="ru-RU" sz="1000" b="1" dirty="0" err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грантовых</a:t>
            </a:r>
            <a:r>
              <a:rPr lang="ru-RU" sz="10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конкурсах и благотворительных акциях. Является фондом </a:t>
            </a:r>
            <a:r>
              <a:rPr lang="ru-RU" sz="10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0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естного сообщества и </a:t>
            </a:r>
            <a:r>
              <a:rPr lang="ru-RU" sz="10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0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заимодействует с общественными организациями и органами государственной власти.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76394" y="3377174"/>
            <a:ext cx="8562806" cy="1495423"/>
          </a:xfrm>
          <a:prstGeom prst="roundRect">
            <a:avLst>
              <a:gd name="adj" fmla="val 9594"/>
            </a:avLst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object 8"/>
          <p:cNvSpPr txBox="1"/>
          <p:nvPr/>
        </p:nvSpPr>
        <p:spPr>
          <a:xfrm>
            <a:off x="384799" y="3486150"/>
            <a:ext cx="8454401" cy="124457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buClr>
                <a:schemeClr val="accent6"/>
              </a:buClr>
            </a:pPr>
            <a:r>
              <a:rPr lang="ru-RU" sz="1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 бы занимался ваш </a:t>
            </a:r>
            <a:r>
              <a:rPr lang="ru-RU" sz="1000" b="1" dirty="0" err="1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Добро.Центр</a:t>
            </a:r>
            <a:r>
              <a:rPr lang="ru-RU" sz="1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Ответы на этот вопрос вам помогут принять решение по выбору сервисов.</a:t>
            </a:r>
          </a:p>
          <a:p>
            <a:pPr marL="12700">
              <a:buClr>
                <a:schemeClr val="accent6"/>
              </a:buClr>
            </a:pPr>
            <a:r>
              <a:rPr lang="ru-RU" sz="1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привлечением волонтеров и формирование волонтерских корпусов под организацию мероприятий или проектов на основании запроса от органов государственной власти и местного самоуправления и прочих организаций;</a:t>
            </a:r>
          </a:p>
          <a:p>
            <a:pPr marL="12700">
              <a:buClr>
                <a:schemeClr val="accent6"/>
              </a:buClr>
            </a:pPr>
            <a:r>
              <a:rPr lang="ru-RU" sz="1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развитием социальных и гражданских инициатив, поддержкой добровольчества и благотворительности;</a:t>
            </a:r>
          </a:p>
          <a:p>
            <a:pPr marL="12700">
              <a:buClr>
                <a:schemeClr val="accent6"/>
              </a:buClr>
            </a:pPr>
            <a:r>
              <a:rPr lang="ru-RU" sz="1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обучением волонтеров, организаторов добровольческой деятельности и (или) сотрудников НКО и гражданских активистов по собственным программам </a:t>
            </a:r>
            <a:r>
              <a:rPr lang="ru-RU" sz="1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Добро.Центра</a:t>
            </a:r>
            <a:r>
              <a:rPr lang="ru-RU" sz="1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Пользователя, а также по программам Правообладателя и иных партнерских организаций;</a:t>
            </a:r>
          </a:p>
          <a:p>
            <a:pPr marL="12700">
              <a:buClr>
                <a:schemeClr val="accent6"/>
              </a:buClr>
            </a:pPr>
            <a:r>
              <a:rPr lang="ru-RU" sz="1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обучением по социальному проектированию и оформлению заявки на </a:t>
            </a:r>
            <a:r>
              <a:rPr lang="ru-RU" sz="1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грантовые</a:t>
            </a:r>
            <a:r>
              <a:rPr lang="ru-RU" sz="1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конкурсы;</a:t>
            </a:r>
          </a:p>
          <a:p>
            <a:pPr marL="12700">
              <a:buClr>
                <a:schemeClr val="accent6"/>
              </a:buClr>
            </a:pPr>
            <a:r>
              <a:rPr lang="ru-RU" sz="1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организацией мероприятий по добровольчеству, благотворительности и гражданским инициативам по запросу граждан.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6920" y="2199808"/>
            <a:ext cx="8562280" cy="1104351"/>
          </a:xfrm>
          <a:prstGeom prst="roundRect">
            <a:avLst>
              <a:gd name="adj" fmla="val 9594"/>
            </a:avLst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object 8"/>
          <p:cNvSpPr txBox="1"/>
          <p:nvPr/>
        </p:nvSpPr>
        <p:spPr>
          <a:xfrm>
            <a:off x="364304" y="2272823"/>
            <a:ext cx="8406392" cy="9367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buClr>
                <a:schemeClr val="accent6"/>
              </a:buClr>
            </a:pPr>
            <a:r>
              <a:rPr lang="ru-RU" sz="1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Зачем вам </a:t>
            </a:r>
            <a:r>
              <a:rPr lang="ru-RU" sz="1000" b="1" dirty="0" err="1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Добро.Центр</a:t>
            </a:r>
            <a:r>
              <a:rPr lang="ru-RU" sz="1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10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buClr>
                <a:schemeClr val="accent6"/>
              </a:buClr>
            </a:pPr>
            <a:r>
              <a:rPr lang="ru-RU" sz="1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эффективного управления волонтерами, удержание их и привлечение новых. Мы создадим универсальный центра для всех возрастов, проживающих в </a:t>
            </a:r>
            <a:r>
              <a:rPr lang="ru-RU" sz="1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Шелеховском</a:t>
            </a:r>
            <a:r>
              <a:rPr lang="ru-RU" sz="1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районе. Мы поможем вовлечь граждан в добровольческую и благотворительную деятельность. В нашем Центре локальные общественные проекты и некоммерческие организации смогут получить необходимую государственную поддержку. Мы будем заниматься развитием социальных и гражданских инициатив. Поможем людям стать волонтерами, а тем, кто ими уже является, поможем развивать свои проекты и совершенствоваться.</a:t>
            </a:r>
          </a:p>
        </p:txBody>
      </p:sp>
    </p:spTree>
    <p:extLst>
      <p:ext uri="{BB962C8B-B14F-4D97-AF65-F5344CB8AC3E}">
        <p14:creationId xmlns:p14="http://schemas.microsoft.com/office/powerpoint/2010/main" val="302173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-1761"/>
            <a:ext cx="9296400" cy="52387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61950"/>
            <a:ext cx="1039266" cy="385583"/>
          </a:xfrm>
          <a:prstGeom prst="rect">
            <a:avLst/>
          </a:prstGeom>
        </p:spPr>
      </p:pic>
      <p:sp>
        <p:nvSpPr>
          <p:cNvPr id="7" name="object 2"/>
          <p:cNvSpPr txBox="1"/>
          <p:nvPr/>
        </p:nvSpPr>
        <p:spPr>
          <a:xfrm>
            <a:off x="1752599" y="279456"/>
            <a:ext cx="7086601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Выберите пакет </a:t>
            </a:r>
            <a:r>
              <a:rPr lang="ru-RU" sz="3000" b="1" u="sng" spc="-20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«Стандарт» </a:t>
            </a:r>
            <a:r>
              <a:rPr lang="ru-RU" sz="3000" b="1" spc="-20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или «Мастер</a:t>
            </a:r>
            <a:r>
              <a:rPr lang="ru-RU" sz="3000" b="1" spc="-20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»</a:t>
            </a:r>
            <a:endParaRPr sz="3000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42610" y="1317335"/>
            <a:ext cx="4343399" cy="1584775"/>
          </a:xfrm>
          <a:prstGeom prst="roundRect">
            <a:avLst>
              <a:gd name="adj" fmla="val 543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object 8"/>
          <p:cNvSpPr txBox="1"/>
          <p:nvPr/>
        </p:nvSpPr>
        <p:spPr>
          <a:xfrm>
            <a:off x="580625" y="1431519"/>
            <a:ext cx="4020349" cy="12702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400" b="1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Базовые сервисы:</a:t>
            </a:r>
            <a:endParaRPr lang="ru-RU" sz="140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400"/>
              </a:lnSpc>
              <a:buClr>
                <a:schemeClr val="accent6"/>
              </a:buClr>
            </a:pPr>
            <a:endParaRPr lang="ru-RU" sz="140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1. Информирование граждан и организаторов</a:t>
            </a:r>
          </a:p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2. Анкетирование граждан через Платформу 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  <a:hlinkClick r:id="rId3"/>
              </a:rPr>
              <a:t>ДОБРО.РФ</a:t>
            </a:r>
            <a:endParaRPr lang="ru-RU" sz="105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3. Консультация по работе с Платформой 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  <a:hlinkClick r:id="rId3"/>
              </a:rPr>
              <a:t>ДОБРО.РФ</a:t>
            </a:r>
            <a:endParaRPr lang="ru-RU" sz="105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4. Помощь в подборе проектов и мероприятий</a:t>
            </a:r>
          </a:p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5. Консультирование граждан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42610" y="3016294"/>
            <a:ext cx="2113109" cy="1356346"/>
          </a:xfrm>
          <a:prstGeom prst="roundRect">
            <a:avLst>
              <a:gd name="adj" fmla="val 9594"/>
            </a:avLst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object 8"/>
          <p:cNvSpPr txBox="1"/>
          <p:nvPr/>
        </p:nvSpPr>
        <p:spPr>
          <a:xfrm>
            <a:off x="619814" y="3181819"/>
            <a:ext cx="1790059" cy="10393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600"/>
              </a:lnSpc>
              <a:buClr>
                <a:schemeClr val="accent6"/>
              </a:buClr>
            </a:pPr>
            <a:r>
              <a:rPr lang="ru-RU" sz="1400" b="1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При выборе пакета «Стандарт» </a:t>
            </a:r>
            <a:r>
              <a:rPr lang="ru-RU" sz="1400" b="1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перечислите 6 сервисов, которые вы выбрали.</a:t>
            </a:r>
            <a:endParaRPr lang="ru-RU" sz="1050" b="1" dirty="0" smtClean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672900" y="3023339"/>
            <a:ext cx="2113109" cy="1356346"/>
          </a:xfrm>
          <a:prstGeom prst="roundRect">
            <a:avLst>
              <a:gd name="adj" fmla="val 9594"/>
            </a:avLst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object 8"/>
          <p:cNvSpPr txBox="1"/>
          <p:nvPr/>
        </p:nvSpPr>
        <p:spPr>
          <a:xfrm>
            <a:off x="2796324" y="3172497"/>
            <a:ext cx="1866259" cy="10393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600"/>
              </a:lnSpc>
              <a:buClr>
                <a:schemeClr val="accent6"/>
              </a:buClr>
            </a:pPr>
            <a:r>
              <a:rPr lang="ru-RU" sz="1400" b="1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При выборе пакета «Мастер»</a:t>
            </a:r>
          </a:p>
          <a:p>
            <a:pPr marL="12700">
              <a:lnSpc>
                <a:spcPts val="1600"/>
              </a:lnSpc>
              <a:buClr>
                <a:schemeClr val="accent6"/>
              </a:buClr>
            </a:pPr>
            <a:r>
              <a:rPr lang="ru-RU" sz="1400" b="1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- 9 сервисов,</a:t>
            </a:r>
          </a:p>
          <a:p>
            <a:pPr marL="12700">
              <a:lnSpc>
                <a:spcPts val="1600"/>
              </a:lnSpc>
              <a:buClr>
                <a:schemeClr val="accent6"/>
              </a:buClr>
            </a:pPr>
            <a:r>
              <a:rPr lang="ru-RU" sz="1400" b="1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3</a:t>
            </a:r>
            <a:r>
              <a:rPr lang="ru-RU" sz="1400" b="1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 </a:t>
            </a:r>
            <a:r>
              <a:rPr lang="ru-RU" sz="1400" b="1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из которых</a:t>
            </a:r>
          </a:p>
          <a:p>
            <a:pPr marL="12700">
              <a:lnSpc>
                <a:spcPts val="1600"/>
              </a:lnSpc>
              <a:buClr>
                <a:schemeClr val="accent6"/>
              </a:buClr>
            </a:pPr>
            <a:r>
              <a:rPr lang="ru-RU" sz="1400" b="1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из пакета «Мастер».</a:t>
            </a:r>
            <a:endParaRPr lang="ru-RU" sz="1050" b="1" dirty="0" smtClean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876801" y="1317335"/>
            <a:ext cx="3962400" cy="3311815"/>
          </a:xfrm>
          <a:prstGeom prst="roundRect">
            <a:avLst>
              <a:gd name="adj" fmla="val 188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object 8"/>
          <p:cNvSpPr txBox="1"/>
          <p:nvPr/>
        </p:nvSpPr>
        <p:spPr>
          <a:xfrm>
            <a:off x="4971250" y="1489859"/>
            <a:ext cx="3791750" cy="30399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00" b="1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Укажите сервисы и пропишите, кому вы будете их оказывать. Ознакомиться </a:t>
            </a:r>
            <a:r>
              <a:rPr lang="ru-RU" sz="1000" b="1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с </a:t>
            </a:r>
            <a:r>
              <a:rPr lang="ru-RU" sz="1000" b="1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сервисами можно по ссылке (еще пока ссылки нет):</a:t>
            </a:r>
          </a:p>
          <a:p>
            <a:pPr marL="12700">
              <a:lnSpc>
                <a:spcPts val="1400"/>
              </a:lnSpc>
              <a:buClr>
                <a:schemeClr val="accent6"/>
              </a:buClr>
            </a:pPr>
            <a:endParaRPr lang="ru-RU" sz="1000" b="1" dirty="0" smtClean="0">
              <a:solidFill>
                <a:srgbClr val="2B126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</a:pPr>
            <a:r>
              <a:rPr lang="ru-RU" sz="1000" b="1" dirty="0" smtClean="0">
                <a:solidFill>
                  <a:srgbClr val="2B12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Формирование и сопровождение волонтерских корпусов (привлечение волонтеров на мероприятия различных уровней);</a:t>
            </a:r>
          </a:p>
          <a:p>
            <a:pPr marL="12700">
              <a:lnSpc>
                <a:spcPts val="1000"/>
              </a:lnSpc>
              <a:buClr>
                <a:schemeClr val="accent6"/>
              </a:buClr>
            </a:pPr>
            <a:r>
              <a:rPr lang="ru-RU" sz="1000" b="1" dirty="0" smtClean="0">
                <a:solidFill>
                  <a:srgbClr val="2B12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Реализация обучающих программ (обучение волонтеров, организаторов добровольческой деятельности и (или) сотрудников НКО и гражданских активистов по собственным программам </a:t>
            </a:r>
            <a:r>
              <a:rPr lang="ru-RU" sz="1000" b="1" dirty="0" err="1" smtClean="0">
                <a:solidFill>
                  <a:srgbClr val="2B12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Добро.Центра</a:t>
            </a:r>
            <a:r>
              <a:rPr lang="ru-RU" sz="1000" b="1" dirty="0" smtClean="0">
                <a:solidFill>
                  <a:srgbClr val="2B12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Пользователя, а также по программам Правообладателя и иных партнерских организаций)  </a:t>
            </a:r>
          </a:p>
          <a:p>
            <a:pPr marL="12700">
              <a:lnSpc>
                <a:spcPts val="1000"/>
              </a:lnSpc>
              <a:buClr>
                <a:schemeClr val="accent6"/>
              </a:buClr>
            </a:pPr>
            <a:r>
              <a:rPr lang="ru-RU" sz="1000" b="1" dirty="0" smtClean="0">
                <a:solidFill>
                  <a:srgbClr val="2B12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Обучение социальному проектированию, составлению </a:t>
            </a:r>
            <a:r>
              <a:rPr lang="ru-RU" sz="1000" b="1" dirty="0" err="1" smtClean="0">
                <a:solidFill>
                  <a:srgbClr val="2B12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грантовых</a:t>
            </a:r>
            <a:r>
              <a:rPr lang="ru-RU" sz="1000" b="1" dirty="0" smtClean="0">
                <a:solidFill>
                  <a:srgbClr val="2B12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заявок (все желающие)</a:t>
            </a:r>
          </a:p>
          <a:p>
            <a:pPr marL="12700">
              <a:lnSpc>
                <a:spcPts val="1000"/>
              </a:lnSpc>
              <a:buClr>
                <a:schemeClr val="accent6"/>
              </a:buClr>
            </a:pPr>
            <a:r>
              <a:rPr lang="ru-RU" sz="1000" b="1" dirty="0" smtClean="0">
                <a:solidFill>
                  <a:srgbClr val="2B12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Реализация программ мотивации граждан, участвующих в волонтерских и социальных проектах (консультирование граждан о мерах поощрения за волонтерскую деятельность, гражданские инициативы и благотворительность и способах их получения)</a:t>
            </a:r>
          </a:p>
          <a:p>
            <a:pPr marL="12700">
              <a:lnSpc>
                <a:spcPts val="1000"/>
              </a:lnSpc>
              <a:buClr>
                <a:schemeClr val="accent6"/>
              </a:buClr>
            </a:pPr>
            <a:r>
              <a:rPr lang="ru-RU" sz="1000" b="1" dirty="0" smtClean="0">
                <a:solidFill>
                  <a:srgbClr val="2B12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Организация и проведение мероприятий (по запросу организаций, граждан)</a:t>
            </a:r>
          </a:p>
          <a:p>
            <a:pPr marL="12700">
              <a:lnSpc>
                <a:spcPts val="1000"/>
              </a:lnSpc>
              <a:buClr>
                <a:schemeClr val="accent6"/>
              </a:buClr>
            </a:pPr>
            <a:r>
              <a:rPr lang="ru-RU" sz="1000" b="1" dirty="0" smtClean="0">
                <a:solidFill>
                  <a:srgbClr val="2B12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Развитие </a:t>
            </a:r>
            <a:r>
              <a:rPr lang="en-US" sz="1000" b="1" dirty="0" smtClean="0">
                <a:solidFill>
                  <a:srgbClr val="2B12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bono </a:t>
            </a:r>
            <a:r>
              <a:rPr lang="ru-RU" sz="1000" b="1" dirty="0" err="1" smtClean="0">
                <a:solidFill>
                  <a:srgbClr val="2B12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волонтерства</a:t>
            </a:r>
            <a:r>
              <a:rPr lang="ru-RU" sz="1000" b="1" dirty="0" smtClean="0">
                <a:solidFill>
                  <a:srgbClr val="2B12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(по запросу НКО)</a:t>
            </a:r>
          </a:p>
        </p:txBody>
      </p:sp>
    </p:spTree>
    <p:extLst>
      <p:ext uri="{BB962C8B-B14F-4D97-AF65-F5344CB8AC3E}">
        <p14:creationId xmlns:p14="http://schemas.microsoft.com/office/powerpoint/2010/main" val="4025885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-1761"/>
            <a:ext cx="9296400" cy="4707111"/>
          </a:xfrm>
          <a:prstGeom prst="rect">
            <a:avLst/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683302" y="209550"/>
            <a:ext cx="4460698" cy="779289"/>
          </a:xfrm>
          <a:prstGeom prst="roundRect">
            <a:avLst/>
          </a:prstGeom>
          <a:solidFill>
            <a:schemeClr val="accent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34" y="361950"/>
            <a:ext cx="1039266" cy="385582"/>
          </a:xfrm>
          <a:prstGeom prst="rect">
            <a:avLst/>
          </a:prstGeom>
        </p:spPr>
      </p:pic>
      <p:sp>
        <p:nvSpPr>
          <p:cNvPr id="30" name="object 2"/>
          <p:cNvSpPr txBox="1"/>
          <p:nvPr/>
        </p:nvSpPr>
        <p:spPr>
          <a:xfrm>
            <a:off x="428090" y="751594"/>
            <a:ext cx="3962399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2400" b="1" spc="-20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Целевая аудитория</a:t>
            </a:r>
            <a:endParaRPr sz="2400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32" name="object 8"/>
          <p:cNvSpPr txBox="1"/>
          <p:nvPr/>
        </p:nvSpPr>
        <p:spPr>
          <a:xfrm>
            <a:off x="4827141" y="361950"/>
            <a:ext cx="4316859" cy="5520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Перечислите целевые группы, на которых направлена деятельность </a:t>
            </a:r>
            <a:r>
              <a:rPr lang="ru-RU" sz="1050" b="1" dirty="0" err="1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Добро.Центра</a:t>
            </a:r>
            <a:r>
              <a:rPr lang="ru-RU" sz="1050" b="1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, опишите их социально-психологический портрет</a:t>
            </a:r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783005"/>
              </p:ext>
            </p:extLst>
          </p:nvPr>
        </p:nvGraphicFramePr>
        <p:xfrm>
          <a:off x="533400" y="1184911"/>
          <a:ext cx="8610600" cy="271272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882312876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3611189064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576594692"/>
                    </a:ext>
                  </a:extLst>
                </a:gridCol>
              </a:tblGrid>
              <a:tr h="421128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Целевая группа</a:t>
                      </a:r>
                      <a:endParaRPr lang="ru-RU" sz="12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Ее портрет (возраст, образование, увлечения)</a:t>
                      </a:r>
                      <a:endParaRPr lang="ru-RU" sz="12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Инструменты по работе</a:t>
                      </a:r>
                    </a:p>
                    <a:p>
                      <a:pPr algn="ctr"/>
                      <a:r>
                        <a:rPr lang="ru-RU" sz="12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с данной целевой группой</a:t>
                      </a:r>
                      <a:endParaRPr lang="ru-RU" sz="12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517787"/>
                  </a:ext>
                </a:extLst>
              </a:tr>
              <a:tr h="64573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Состоит из школьников, студентов и работающей молодежи.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Социально-возрастная группа, которая отличается своим общественным статусом и возрастными рамками. ЦА достаточно динамична, постоянно стремиться к чему-то новому (14 - 35 лет)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школы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волонтера, добровольческое участие в городских и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районных мероприятиях, организация досуга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проведение обучения для волонтеров и организаторов добровольчества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947145"/>
                  </a:ext>
                </a:extLst>
              </a:tr>
              <a:tr h="64573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Люди среднего возраста 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Взрослые люди, крепко стоящие на ногах и знающие, что им нужно. Их отличает критическое мышление, независимость от мнения других, умение считать деньги (35 - 55 лет)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добровольческое участие в городских и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районных мероприятиях, организация досуга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проведение обучения для волонтеров и организаторов добровольчества, организация проекта «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9111"/>
                  </a:ext>
                </a:extLst>
              </a:tr>
              <a:tr h="81725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Пожилые люди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Большинство пожилых людей все же консервативны, осторожны, ориентированы на мнение других. И тем не менее те, кто освоил-таки интернет, больше открыты новому и не боятся учиться и развиваться. Психологически они моложе, чем их сверстники. (55 +)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добровольческое участие в городских и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районных мероприятиях, организация досуга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проведение обучения для волонтеров и организаторов добровольчества, организация проекта «Серебряный возраст»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620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5781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-95250"/>
            <a:ext cx="9296400" cy="5238750"/>
          </a:xfrm>
          <a:prstGeom prst="rect">
            <a:avLst/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495800" y="323981"/>
            <a:ext cx="4114801" cy="525464"/>
          </a:xfrm>
          <a:prstGeom prst="roundRect">
            <a:avLst/>
          </a:prstGeom>
          <a:solidFill>
            <a:schemeClr val="accent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34" y="361950"/>
            <a:ext cx="1039266" cy="385582"/>
          </a:xfrm>
          <a:prstGeom prst="rect">
            <a:avLst/>
          </a:prstGeom>
        </p:spPr>
      </p:pic>
      <p:sp>
        <p:nvSpPr>
          <p:cNvPr id="30" name="object 2"/>
          <p:cNvSpPr txBox="1"/>
          <p:nvPr/>
        </p:nvSpPr>
        <p:spPr>
          <a:xfrm>
            <a:off x="457200" y="895350"/>
            <a:ext cx="3962399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Сообщество</a:t>
            </a:r>
            <a:endParaRPr sz="3000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32" name="object 8"/>
          <p:cNvSpPr txBox="1"/>
          <p:nvPr/>
        </p:nvSpPr>
        <p:spPr>
          <a:xfrm>
            <a:off x="4572000" y="368472"/>
            <a:ext cx="3810000" cy="37253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Перечислите сообщества,  с которыми будут системно работать в рамках </a:t>
            </a:r>
            <a:r>
              <a:rPr lang="ru-RU" sz="1050" b="1" dirty="0" err="1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Добро.Центров</a:t>
            </a:r>
            <a:r>
              <a:rPr lang="ru-RU" sz="1050" b="1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 </a:t>
            </a:r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407807"/>
              </p:ext>
            </p:extLst>
          </p:nvPr>
        </p:nvGraphicFramePr>
        <p:xfrm>
          <a:off x="432866" y="1678145"/>
          <a:ext cx="8482534" cy="2642236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516687">
                  <a:extLst>
                    <a:ext uri="{9D8B030D-6E8A-4147-A177-3AD203B41FA5}">
                      <a16:colId xmlns:a16="http://schemas.microsoft.com/office/drawing/2014/main" val="2882312876"/>
                    </a:ext>
                  </a:extLst>
                </a:gridCol>
                <a:gridCol w="5965847">
                  <a:extLst>
                    <a:ext uri="{9D8B030D-6E8A-4147-A177-3AD203B41FA5}">
                      <a16:colId xmlns:a16="http://schemas.microsoft.com/office/drawing/2014/main" val="3611189064"/>
                    </a:ext>
                  </a:extLst>
                </a:gridCol>
              </a:tblGrid>
              <a:tr h="207805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Euclid Circular B Medium" panose="020B0604000000000000" pitchFamily="34" charset="-52"/>
                          <a:cs typeface="Times New Roman" panose="02020603050405020304" pitchFamily="18" charset="0"/>
                        </a:rPr>
                        <a:t>Сообщество</a:t>
                      </a:r>
                      <a:endParaRPr lang="ru-RU" sz="1200" dirty="0">
                        <a:latin typeface="Times New Roman" panose="02020603050405020304" pitchFamily="18" charset="0"/>
                        <a:ea typeface="Euclid Circular B Medium" panose="020B0604000000000000" pitchFamily="34" charset="-5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Euclid Circular B Medium" panose="020B0604000000000000" pitchFamily="34" charset="-52"/>
                          <a:cs typeface="Times New Roman" panose="02020603050405020304" pitchFamily="18" charset="0"/>
                        </a:rPr>
                        <a:t>Как вы видите взаимодействие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Euclid Circular B Medium" panose="020B0604000000000000" pitchFamily="34" charset="-52"/>
                          <a:cs typeface="Times New Roman" panose="02020603050405020304" pitchFamily="18" charset="0"/>
                        </a:rPr>
                        <a:t> с сообществом</a:t>
                      </a:r>
                      <a:endParaRPr lang="ru-RU" sz="1200" dirty="0">
                        <a:latin typeface="Times New Roman" panose="02020603050405020304" pitchFamily="18" charset="0"/>
                        <a:ea typeface="Euclid Circular B Medium" panose="020B0604000000000000" pitchFamily="34" charset="-5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517787"/>
                  </a:ext>
                </a:extLst>
              </a:tr>
              <a:tr h="47767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Бизнес сообщество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обучающих программ для НКО, обучение социальному проектированию, составлению </a:t>
                      </a:r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грантовых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заявок, развитие 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 bono </a:t>
                      </a:r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волонтерства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947145"/>
                  </a:ext>
                </a:extLst>
              </a:tr>
              <a:tr h="14160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Городское сообщество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социальному проектированию, составлению </a:t>
                      </a:r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грантовых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заявок, организация досуга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9111"/>
                  </a:ext>
                </a:extLst>
              </a:tr>
              <a:tr h="47767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Волонтерское сообщество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школы волонтера, добровольческое участие в городских и районных мероприятиях, организация досуга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620848"/>
                  </a:ext>
                </a:extLst>
              </a:tr>
              <a:tr h="47767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Студенческое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сообщество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школы волонтера, добровольческое участие в городских и районных мероприятиях, организация досуга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679"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197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bject 2"/>
          <p:cNvSpPr txBox="1"/>
          <p:nvPr/>
        </p:nvSpPr>
        <p:spPr>
          <a:xfrm>
            <a:off x="457201" y="895350"/>
            <a:ext cx="182880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Команда</a:t>
            </a:r>
            <a:endParaRPr sz="3000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</p:txBody>
      </p:sp>
      <p:pic>
        <p:nvPicPr>
          <p:cNvPr id="49" name="Рисунок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34" y="361950"/>
            <a:ext cx="1039266" cy="385582"/>
          </a:xfrm>
          <a:prstGeom prst="rect">
            <a:avLst/>
          </a:prstGeom>
        </p:spPr>
      </p:pic>
      <p:sp>
        <p:nvSpPr>
          <p:cNvPr id="51" name="object 8"/>
          <p:cNvSpPr txBox="1"/>
          <p:nvPr/>
        </p:nvSpPr>
        <p:spPr>
          <a:xfrm>
            <a:off x="2368193" y="1005236"/>
            <a:ext cx="4267200" cy="37253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Перечислите членов вашей команды и опишите роли, функции и закрепленные сервисы за конкретным человеком.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2286001" y="954261"/>
            <a:ext cx="4343399" cy="474489"/>
          </a:xfrm>
          <a:prstGeom prst="roundRect">
            <a:avLst/>
          </a:prstGeom>
          <a:noFill/>
          <a:ln w="6350">
            <a:solidFill>
              <a:srgbClr val="2B12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5" name="Таблица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469807"/>
              </p:ext>
            </p:extLst>
          </p:nvPr>
        </p:nvGraphicFramePr>
        <p:xfrm>
          <a:off x="484734" y="1581150"/>
          <a:ext cx="8354468" cy="291592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553131">
                  <a:extLst>
                    <a:ext uri="{9D8B030D-6E8A-4147-A177-3AD203B41FA5}">
                      <a16:colId xmlns:a16="http://schemas.microsoft.com/office/drawing/2014/main" val="2882312876"/>
                    </a:ext>
                  </a:extLst>
                </a:gridCol>
                <a:gridCol w="2135304">
                  <a:extLst>
                    <a:ext uri="{9D8B030D-6E8A-4147-A177-3AD203B41FA5}">
                      <a16:colId xmlns:a16="http://schemas.microsoft.com/office/drawing/2014/main" val="3611189064"/>
                    </a:ext>
                  </a:extLst>
                </a:gridCol>
                <a:gridCol w="4666033">
                  <a:extLst>
                    <a:ext uri="{9D8B030D-6E8A-4147-A177-3AD203B41FA5}">
                      <a16:colId xmlns:a16="http://schemas.microsoft.com/office/drawing/2014/main" val="257659469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ФИО</a:t>
                      </a:r>
                      <a:endParaRPr lang="ru-RU" sz="12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Должность</a:t>
                      </a:r>
                      <a:endParaRPr lang="ru-RU" sz="12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Выполняемые задачи, за какие сервисы человек ответственен</a:t>
                      </a:r>
                      <a:endParaRPr lang="ru-RU" sz="12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51778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Мазова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Елена Ивановна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Организационный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отдел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Реализация обучающих программ (обучение волонтеров, организаторов добровольческой деятельности и (или) сотрудников НКО и гражданских активистов по собственным программам </a:t>
                      </a:r>
                      <a:r>
                        <a:rPr lang="ru-RU" sz="1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Добро.Центра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Пользователя, а также по программам Правообладателя и иных партнерских организаций);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 bono </a:t>
                      </a:r>
                      <a:r>
                        <a:rPr lang="ru-RU" sz="1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волонтерства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94714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r>
                        <a:rPr lang="ru-RU" sz="10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Большина Яна Анатольевна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 по связям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общественностью и </a:t>
                      </a:r>
                      <a:r>
                        <a:rPr lang="ru-RU" sz="1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гос.органами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Реализация программ мотивации граждан, участвующих в волонтерских и социальных проектах (консультирование граждан о мерах поощрения за волонтерскую деятельность, гражданские инициативы и благотворительность и способах их получения);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 проведение мероприятий;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911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r>
                        <a:rPr lang="ru-RU" sz="10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Устинова Ксения Сергеевна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 по развитию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добровольчества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Формирование и сопровождение волонтерских корпусов (привлечение волонтеров на мероприятия различных уровней);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Обучение социальному проектированию, составлению </a:t>
                      </a:r>
                      <a:r>
                        <a:rPr lang="ru-RU" sz="1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грантовых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заявок (все желающие)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62084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Прямоугольник 56"/>
          <p:cNvSpPr/>
          <p:nvPr/>
        </p:nvSpPr>
        <p:spPr>
          <a:xfrm>
            <a:off x="0" y="0"/>
            <a:ext cx="9296400" cy="52387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0" name="Рисунок 5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61950"/>
            <a:ext cx="1039266" cy="385583"/>
          </a:xfrm>
          <a:prstGeom prst="rect">
            <a:avLst/>
          </a:prstGeom>
        </p:spPr>
      </p:pic>
      <p:sp>
        <p:nvSpPr>
          <p:cNvPr id="61" name="Скругленный прямоугольник 60"/>
          <p:cNvSpPr/>
          <p:nvPr/>
        </p:nvSpPr>
        <p:spPr>
          <a:xfrm>
            <a:off x="447327" y="1328509"/>
            <a:ext cx="8681865" cy="413102"/>
          </a:xfrm>
          <a:prstGeom prst="round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2B1262"/>
              </a:solidFill>
            </a:endParaRPr>
          </a:p>
        </p:txBody>
      </p:sp>
      <p:sp>
        <p:nvSpPr>
          <p:cNvPr id="63" name="object 2"/>
          <p:cNvSpPr txBox="1"/>
          <p:nvPr/>
        </p:nvSpPr>
        <p:spPr>
          <a:xfrm>
            <a:off x="1676400" y="52017"/>
            <a:ext cx="716280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Финансирование и организационная модель </a:t>
            </a:r>
            <a:r>
              <a:rPr lang="ru-RU" sz="3000" b="1" spc="-20" dirty="0" err="1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Добро.Центра</a:t>
            </a:r>
            <a:endParaRPr sz="3000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64" name="object 8"/>
          <p:cNvSpPr txBox="1"/>
          <p:nvPr/>
        </p:nvSpPr>
        <p:spPr>
          <a:xfrm>
            <a:off x="533400" y="1369656"/>
            <a:ext cx="7848600" cy="37253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Опишите основные источники для получения финансирования, какие потребности они могут закрыть, опишите пошаговый план, чтобы получить это финансирование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736325"/>
              </p:ext>
            </p:extLst>
          </p:nvPr>
        </p:nvGraphicFramePr>
        <p:xfrm>
          <a:off x="462133" y="1817340"/>
          <a:ext cx="8681865" cy="1998980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3279619">
                  <a:extLst>
                    <a:ext uri="{9D8B030D-6E8A-4147-A177-3AD203B41FA5}">
                      <a16:colId xmlns:a16="http://schemas.microsoft.com/office/drawing/2014/main" val="491557576"/>
                    </a:ext>
                  </a:extLst>
                </a:gridCol>
                <a:gridCol w="2201847">
                  <a:extLst>
                    <a:ext uri="{9D8B030D-6E8A-4147-A177-3AD203B41FA5}">
                      <a16:colId xmlns:a16="http://schemas.microsoft.com/office/drawing/2014/main" val="689377150"/>
                    </a:ext>
                  </a:extLst>
                </a:gridCol>
                <a:gridCol w="3200399">
                  <a:extLst>
                    <a:ext uri="{9D8B030D-6E8A-4147-A177-3AD203B41FA5}">
                      <a16:colId xmlns:a16="http://schemas.microsoft.com/office/drawing/2014/main" val="2997061127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Источник финансирования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Для чего обращаемся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к этому </a:t>
                      </a:r>
                      <a:r>
                        <a:rPr kumimoji="0" lang="ru-RU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источнику</a:t>
                      </a:r>
                      <a:endParaRPr kumimoji="0" lang="ru-RU" sz="12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Что нужно сделать, чтобы получить финансирование?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351077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Государственные фонды (Президентские гранты, региональные конкурсы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органов власти, Фонд поддержки детей и др.)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реализации социально-значимых проектов.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Разработать </a:t>
                      </a:r>
                      <a:r>
                        <a:rPr lang="ru-RU" sz="1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соц.проект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подать заявку в соответствии с положением конкурса,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приложить необходимые документы, дождаться решения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8532505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Частные независимые фонды (фонд Потанина, фонд Прохорова, фонд «Наше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будущее», фонд Тимченко)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реализации социально-значимых проектов.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Разработать </a:t>
                      </a:r>
                      <a:r>
                        <a:rPr lang="ru-RU" sz="1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соц.проект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выбрать конкурс,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подходящий критериям отбора, подать заявку, дождаться решения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8646708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Фонды местного сообщества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(Благотворительный фонд местного сообщества «Наследие иркутских меценатов»)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реализации социально-значимых проектов.</a:t>
                      </a:r>
                    </a:p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Разработать </a:t>
                      </a:r>
                      <a:r>
                        <a:rPr lang="ru-RU" sz="1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соц.проект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защитить,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дождаться решения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4915483"/>
                  </a:ext>
                </a:extLst>
              </a:tr>
            </a:tbl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462133" y="996057"/>
            <a:ext cx="8696670" cy="274959"/>
          </a:xfrm>
          <a:prstGeom prst="round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2B1262"/>
              </a:solidFill>
            </a:endParaRPr>
          </a:p>
        </p:txBody>
      </p:sp>
      <p:sp>
        <p:nvSpPr>
          <p:cNvPr id="9" name="object 8"/>
          <p:cNvSpPr txBox="1"/>
          <p:nvPr/>
        </p:nvSpPr>
        <p:spPr>
          <a:xfrm>
            <a:off x="533400" y="1023049"/>
            <a:ext cx="7700041" cy="17876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Укажите, какая организация является учредителем </a:t>
            </a:r>
            <a:r>
              <a:rPr lang="ru-RU" sz="1050" b="1" dirty="0" err="1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Добро.Центра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: Благотворительный фонд им. Г. </a:t>
            </a:r>
            <a:r>
              <a:rPr lang="ru-RU" sz="1050" b="1" dirty="0" err="1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Шелехова</a:t>
            </a:r>
            <a:endParaRPr lang="ru-RU" sz="105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2132" y="3994511"/>
            <a:ext cx="8696671" cy="939439"/>
          </a:xfrm>
          <a:prstGeom prst="round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>
              <a:lnSpc>
                <a:spcPts val="1400"/>
              </a:lnSpc>
              <a:buClr>
                <a:schemeClr val="accent6"/>
              </a:buClr>
            </a:pPr>
            <a:endParaRPr lang="ru-RU" sz="105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11" name="object 8"/>
          <p:cNvSpPr txBox="1"/>
          <p:nvPr/>
        </p:nvSpPr>
        <p:spPr>
          <a:xfrm>
            <a:off x="515566" y="4068333"/>
            <a:ext cx="8493833" cy="7829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ts val="1000"/>
              </a:lnSpc>
              <a:buClr>
                <a:schemeClr val="accent6"/>
              </a:buClr>
            </a:pPr>
            <a:r>
              <a:rPr lang="ru-RU" sz="1050" b="1" dirty="0" smtClean="0">
                <a:solidFill>
                  <a:srgbClr val="2B12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Каким образом вы можете сделать </a:t>
            </a:r>
            <a:r>
              <a:rPr lang="ru-RU" sz="1050" b="1" dirty="0" err="1" smtClean="0">
                <a:solidFill>
                  <a:srgbClr val="2B12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Добро.Центр</a:t>
            </a:r>
            <a:r>
              <a:rPr lang="ru-RU" sz="1050" b="1" dirty="0" smtClean="0">
                <a:solidFill>
                  <a:srgbClr val="2B12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финансово стабильной организацией (участие в грантах, коммерческая деятельности и </a:t>
            </a:r>
            <a:r>
              <a:rPr lang="ru-RU" sz="1050" b="1" dirty="0" err="1" smtClean="0">
                <a:solidFill>
                  <a:srgbClr val="2B12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тп</a:t>
            </a:r>
            <a:r>
              <a:rPr lang="ru-RU" sz="1050" b="1" dirty="0" smtClean="0">
                <a:solidFill>
                  <a:srgbClr val="2B12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Опишите, пожалуйста</a:t>
            </a:r>
            <a:r>
              <a:rPr lang="ru-RU" sz="1050" b="1" dirty="0" smtClean="0">
                <a:solidFill>
                  <a:srgbClr val="2B12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ts val="1000"/>
              </a:lnSpc>
              <a:buClr>
                <a:schemeClr val="accent6"/>
              </a:buClr>
            </a:pPr>
            <a:endParaRPr lang="ru-RU" sz="800" b="1" dirty="0" smtClean="0">
              <a:solidFill>
                <a:srgbClr val="2B126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buClr>
                <a:schemeClr val="accent6"/>
              </a:buClr>
            </a:pPr>
            <a:r>
              <a:rPr lang="ru-RU" sz="1050" b="1" dirty="0" smtClean="0">
                <a:solidFill>
                  <a:srgbClr val="2B12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первую очередь необходимо составить базу коммерческих компаний – потенциальных партнеров нашего ДЦ</a:t>
            </a:r>
            <a:r>
              <a:rPr lang="ru-RU" sz="1050" b="1" dirty="0" smtClean="0">
                <a:solidFill>
                  <a:srgbClr val="2B12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чтобы привлекать бизнес-сообщество, разработать партнерские проекты. Участие в </a:t>
            </a:r>
            <a:r>
              <a:rPr lang="ru-RU" sz="1050" b="1" dirty="0" err="1" smtClean="0">
                <a:solidFill>
                  <a:srgbClr val="2B12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грантовых</a:t>
            </a:r>
            <a:r>
              <a:rPr lang="ru-RU" sz="1050" b="1" dirty="0" smtClean="0">
                <a:solidFill>
                  <a:srgbClr val="2B12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конкурсах, привлечение государственного финансирования, работа с частными благотворителями. </a:t>
            </a:r>
            <a:endParaRPr lang="ru-RU" sz="1050" b="1" dirty="0" smtClean="0">
              <a:solidFill>
                <a:srgbClr val="2B126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Прямоугольник 50"/>
          <p:cNvSpPr/>
          <p:nvPr/>
        </p:nvSpPr>
        <p:spPr>
          <a:xfrm>
            <a:off x="0" y="-1761"/>
            <a:ext cx="9296400" cy="5238750"/>
          </a:xfrm>
          <a:prstGeom prst="rect">
            <a:avLst/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4343400" y="444016"/>
            <a:ext cx="3048000" cy="779289"/>
          </a:xfrm>
          <a:prstGeom prst="roundRect">
            <a:avLst/>
          </a:prstGeom>
          <a:solidFill>
            <a:schemeClr val="accent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3" name="Рисунок 5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34" y="361950"/>
            <a:ext cx="1039266" cy="385582"/>
          </a:xfrm>
          <a:prstGeom prst="rect">
            <a:avLst/>
          </a:prstGeom>
        </p:spPr>
      </p:pic>
      <p:sp>
        <p:nvSpPr>
          <p:cNvPr id="54" name="object 2"/>
          <p:cNvSpPr txBox="1"/>
          <p:nvPr/>
        </p:nvSpPr>
        <p:spPr>
          <a:xfrm>
            <a:off x="484734" y="670964"/>
            <a:ext cx="3962399" cy="8874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2800" b="1" spc="-20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Взаимодействие</a:t>
            </a:r>
          </a:p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2800" b="1" spc="-20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с партнерами</a:t>
            </a:r>
            <a:endParaRPr sz="2800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55" name="object 8"/>
          <p:cNvSpPr txBox="1"/>
          <p:nvPr/>
        </p:nvSpPr>
        <p:spPr>
          <a:xfrm>
            <a:off x="4456804" y="593379"/>
            <a:ext cx="2667000" cy="5520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Пропишите потенциальных партнеров, а также условия, на которых вы выстроите работу</a:t>
            </a:r>
          </a:p>
        </p:txBody>
      </p:sp>
      <p:graphicFrame>
        <p:nvGraphicFramePr>
          <p:cNvPr id="56" name="Таблица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57516"/>
              </p:ext>
            </p:extLst>
          </p:nvPr>
        </p:nvGraphicFramePr>
        <p:xfrm>
          <a:off x="484734" y="1669082"/>
          <a:ext cx="8506866" cy="2711148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715666">
                  <a:extLst>
                    <a:ext uri="{9D8B030D-6E8A-4147-A177-3AD203B41FA5}">
                      <a16:colId xmlns:a16="http://schemas.microsoft.com/office/drawing/2014/main" val="2882312876"/>
                    </a:ext>
                  </a:extLst>
                </a:gridCol>
                <a:gridCol w="2955578">
                  <a:extLst>
                    <a:ext uri="{9D8B030D-6E8A-4147-A177-3AD203B41FA5}">
                      <a16:colId xmlns:a16="http://schemas.microsoft.com/office/drawing/2014/main" val="3611189064"/>
                    </a:ext>
                  </a:extLst>
                </a:gridCol>
                <a:gridCol w="2835622">
                  <a:extLst>
                    <a:ext uri="{9D8B030D-6E8A-4147-A177-3AD203B41FA5}">
                      <a16:colId xmlns:a16="http://schemas.microsoft.com/office/drawing/2014/main" val="2576594692"/>
                    </a:ext>
                  </a:extLst>
                </a:gridCol>
              </a:tblGrid>
              <a:tr h="293068">
                <a:tc>
                  <a:txBody>
                    <a:bodyPr/>
                    <a:lstStyle/>
                    <a:p>
                      <a:pPr algn="ctr"/>
                      <a:r>
                        <a:rPr lang="ru-RU" sz="10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Euclid Circular B Medium" panose="020B0604000000000000" pitchFamily="34" charset="-52"/>
                          <a:cs typeface="Times New Roman" panose="02020603050405020304" pitchFamily="18" charset="0"/>
                        </a:rPr>
                        <a:t>Партнер</a:t>
                      </a:r>
                      <a:endParaRPr lang="ru-RU" sz="1000" dirty="0">
                        <a:latin typeface="Times New Roman" panose="02020603050405020304" pitchFamily="18" charset="0"/>
                        <a:ea typeface="Euclid Circular B Medium" panose="020B0604000000000000" pitchFamily="34" charset="-5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Euclid Circular B Medium" panose="020B0604000000000000" pitchFamily="34" charset="-52"/>
                          <a:cs typeface="Times New Roman" panose="02020603050405020304" pitchFamily="18" charset="0"/>
                        </a:rPr>
                        <a:t>Что вы можете дать партнеру?</a:t>
                      </a:r>
                      <a:endParaRPr lang="ru-RU" sz="1000" dirty="0">
                        <a:latin typeface="Times New Roman" panose="02020603050405020304" pitchFamily="18" charset="0"/>
                        <a:ea typeface="Euclid Circular B Medium" panose="020B0604000000000000" pitchFamily="34" charset="-5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Euclid Circular B Medium" panose="020B0604000000000000" pitchFamily="34" charset="-52"/>
                          <a:cs typeface="Times New Roman" panose="02020603050405020304" pitchFamily="18" charset="0"/>
                        </a:rPr>
                        <a:t>Что вы хотите </a:t>
                      </a:r>
                      <a:r>
                        <a:rPr lang="ru-RU" sz="10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Euclid Circular B Medium" panose="020B0604000000000000" pitchFamily="34" charset="-52"/>
                          <a:cs typeface="Times New Roman" panose="02020603050405020304" pitchFamily="18" charset="0"/>
                        </a:rPr>
                        <a:t>получить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Euclid Circular B Medium" panose="020B0604000000000000" pitchFamily="34" charset="-5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Euclid Circular B Medium" panose="020B0604000000000000" pitchFamily="34" charset="-52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10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Euclid Circular B Medium" panose="020B0604000000000000" pitchFamily="34" charset="-52"/>
                          <a:cs typeface="Times New Roman" panose="02020603050405020304" pitchFamily="18" charset="0"/>
                        </a:rPr>
                        <a:t>партнера?</a:t>
                      </a:r>
                      <a:endParaRPr lang="ru-RU" sz="1000" dirty="0">
                        <a:latin typeface="Times New Roman" panose="02020603050405020304" pitchFamily="18" charset="0"/>
                        <a:ea typeface="Euclid Circular B Medium" panose="020B0604000000000000" pitchFamily="34" charset="-5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517787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Бизнес и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коммерческие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совместных проектов, поддержка инфраструктурных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мероприятий, проекты по корпоративному </a:t>
                      </a:r>
                      <a:r>
                        <a:rPr lang="ru-RU" sz="1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волонтерству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товаров в качестве</a:t>
                      </a:r>
                    </a:p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промо-акции, материальная поддержка</a:t>
                      </a:r>
                    </a:p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отдельных социальных проектов и инициатив, корпоративные благотворительные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акции, сбор пожертвований среди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сотрудников.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94714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Благотворительные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фонды и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некоммерческие</a:t>
                      </a:r>
                    </a:p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совместных проектов, сотрудничество через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взаимопомощь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Обмен опытом с экспертами,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объединение</a:t>
                      </a:r>
                    </a:p>
                    <a:p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усилий и ресурсов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9111"/>
                  </a:ext>
                </a:extLst>
              </a:tr>
              <a:tr h="481028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совместных проектов и</a:t>
                      </a:r>
                    </a:p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инициатив, развитие добровольчества в</a:t>
                      </a:r>
                    </a:p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учебных заведениях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Распространение информации о наборе волонтеров для участия в </a:t>
                      </a:r>
                      <a:r>
                        <a:rPr lang="ru-RU" sz="1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меропритиях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620848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Органы местного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самоуправления 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совместных проектов,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мероприятий различного уровня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Награждение благодарственными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письмами </a:t>
                      </a:r>
                      <a:r>
                        <a:rPr lang="ru-RU" sz="1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волонетров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-участников мероприятий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02874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0" y="-1761"/>
            <a:ext cx="9296400" cy="52387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61950"/>
            <a:ext cx="1039266" cy="385583"/>
          </a:xfrm>
          <a:prstGeom prst="rect">
            <a:avLst/>
          </a:prstGeom>
        </p:spPr>
      </p:pic>
      <p:sp>
        <p:nvSpPr>
          <p:cNvPr id="32" name="Скругленный прямоугольник 31"/>
          <p:cNvSpPr/>
          <p:nvPr/>
        </p:nvSpPr>
        <p:spPr>
          <a:xfrm>
            <a:off x="457200" y="1644644"/>
            <a:ext cx="8382000" cy="1744370"/>
          </a:xfrm>
          <a:prstGeom prst="round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2B1262"/>
              </a:solidFill>
            </a:endParaRPr>
          </a:p>
        </p:txBody>
      </p:sp>
      <p:sp>
        <p:nvSpPr>
          <p:cNvPr id="33" name="object 2"/>
          <p:cNvSpPr txBox="1"/>
          <p:nvPr/>
        </p:nvSpPr>
        <p:spPr>
          <a:xfrm>
            <a:off x="457200" y="895350"/>
            <a:ext cx="716280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Пространство и </a:t>
            </a:r>
            <a:r>
              <a:rPr lang="ru-RU" sz="3000" b="1" spc="-20" dirty="0" err="1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брендинг</a:t>
            </a:r>
            <a:endParaRPr sz="3000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34" name="object 8"/>
          <p:cNvSpPr txBox="1"/>
          <p:nvPr/>
        </p:nvSpPr>
        <p:spPr>
          <a:xfrm>
            <a:off x="751461" y="1791951"/>
            <a:ext cx="7793477" cy="144975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Представьте план пространства с описанными функциональными зонами </a:t>
            </a:r>
            <a:r>
              <a:rPr lang="ru-RU" sz="1050" b="1" dirty="0" err="1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Добро.Центра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. Какие ценности вы закладываете в пространство </a:t>
            </a:r>
            <a:r>
              <a:rPr lang="ru-RU" sz="1050" b="1" dirty="0" err="1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Добро.Центра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? В чем </a:t>
            </a:r>
            <a:r>
              <a:rPr lang="ru-RU" sz="1050" b="1" dirty="0" err="1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аутеничность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 (особенность) вашего пространства? Приложите </a:t>
            </a:r>
            <a:r>
              <a:rPr lang="ru-RU" sz="1050" b="1" dirty="0" err="1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референсы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 пространства </a:t>
            </a:r>
            <a:r>
              <a:rPr lang="ru-RU" sz="1050" b="1" dirty="0" err="1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Добро.Центра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. </a:t>
            </a:r>
            <a:endParaRPr lang="ru-RU" sz="105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400"/>
              </a:lnSpc>
              <a:buClr>
                <a:schemeClr val="accent6"/>
              </a:buClr>
            </a:pPr>
            <a:endParaRPr lang="ru-RU" sz="105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Наше помещение - 50 м2. </a:t>
            </a: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М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ы планируем разместить рабочую зону дл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я консультирования целевой аудитории, сделать небольшое </a:t>
            </a:r>
            <a:r>
              <a:rPr lang="ru-RU" sz="1050" b="1" dirty="0" err="1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коворкинг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-помещение и площадку для обучения и развития.</a:t>
            </a:r>
          </a:p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Оформление будет в соответствии с утвержденным </a:t>
            </a:r>
            <a:r>
              <a:rPr lang="ru-RU" sz="1050" b="1" dirty="0" err="1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брендированием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 </a:t>
            </a:r>
            <a:r>
              <a:rPr lang="ru-RU" sz="1050" b="1" dirty="0" err="1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Добро.Центра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. Возможно, каждое помещение будем </a:t>
            </a:r>
            <a:r>
              <a:rPr lang="ru-RU" sz="1050" b="1" dirty="0" err="1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зонировать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 цветом. </a:t>
            </a:r>
            <a:endParaRPr lang="ru-RU" sz="105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14345</TotalTime>
  <Words>1474</Words>
  <Application>Microsoft Office PowerPoint</Application>
  <PresentationFormat>Экран (16:9)</PresentationFormat>
  <Paragraphs>142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Euclid Circular B</vt:lpstr>
      <vt:lpstr>Euclid Circular B Medium</vt:lpstr>
      <vt:lpstr>Euclid Circular B SemiBold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Арина</dc:creator>
  <cp:lastModifiedBy>Пользователь Windows</cp:lastModifiedBy>
  <cp:revision>224</cp:revision>
  <dcterms:created xsi:type="dcterms:W3CDTF">2023-03-13T00:14:48Z</dcterms:created>
  <dcterms:modified xsi:type="dcterms:W3CDTF">2023-06-02T16:05:52Z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2023-02-15T00:00:00Z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2023-03-13T00:00:00Z</vt:filetime>
  </property>
</Properties>
</file>