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44" r:id="rId1"/>
  </p:sldMasterIdLst>
  <p:notesMasterIdLst>
    <p:notesMasterId r:id="rId2"/>
  </p:notesMasterIdLst>
  <p:sldIdLst>
    <p:sldId id="304" r:id="rId3"/>
    <p:sldId id="305" r:id="rId4"/>
    <p:sldId id="306" r:id="rId5"/>
    <p:sldId id="307" r:id="rId6"/>
    <p:sldId id="257" r:id="rId7"/>
    <p:sldId id="309" r:id="rId8"/>
    <p:sldId id="264" r:id="rId9"/>
    <p:sldId id="313" r:id="rId10"/>
    <p:sldId id="312" r:id="rId11"/>
    <p:sldId id="315" r:id="rId12"/>
    <p:sldId id="268" r:id="rId13"/>
    <p:sldId id="298" r:id="rId14"/>
    <p:sldId id="314" r:id="rId15"/>
    <p:sldId id="310" r:id="rId16"/>
    <p:sldId id="301" r:id="rId17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notesMaster" Target="notesMasters/notes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_rels/data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/Relationships>
</file>

<file path=ppt/diagrams/_rels/data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/Relationships>
</file>

<file path=ppt/diagrams/_rels/data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/Relationships>
</file>

<file path=ppt/diagrams/_rels/drawing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/Relationships>
</file>

<file path=ppt/diagrams/_rels/drawing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/Relationships>
</file>

<file path=ppt/diagrams/_rels/drawing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3D9933A-79A8-46E5-8FCB-B815F210085A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/>
      <dgm:spPr/>
      <dgm:t>
        <a:bodyPr/>
        <a:lstStyle/>
        <a:p/>
      </dgm:t>
    </dgm:pt>
    <dgm:pt modelId="{FEE897BF-155D-4D9D-823C-C7D1E2BB1FF4}" type="parTrans" cxnId="{2646854D-0B8C-4BC8-A464-5F7C3507AD1C}">
      <dgm:prSet/>
      <dgm:spPr/>
      <dgm:t>
        <a:bodyPr/>
        <a:lstStyle/>
        <a:p>
          <a:endParaRPr lang="ru-RU"/>
        </a:p>
      </dgm:t>
    </dgm:pt>
    <dgm:pt modelId="{B9673A1D-3E98-4FB6-8E84-ED952BA936ED}">
      <dgm:prSet phldrT="[Текст]" phldr="1"/>
      <dgm:spPr/>
      <dgm:t>
        <a:bodyPr/>
        <a:lstStyle/>
        <a:p>
          <a:endParaRPr lang="ru-RU"/>
        </a:p>
      </dgm:t>
    </dgm:pt>
    <dgm:pt modelId="{B5DB8673-F4B9-4E32-BCCF-6FF39CFE05E1}" type="sibTrans" cxnId="{2646854D-0B8C-4BC8-A464-5F7C3507AD1C}">
      <dgm:prSet/>
      <dgm:spPr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A655A433-77A3-4995-AF22-A8AB78F68E23}" type="pres">
      <dgm:prSet presAssocID="{B3D9933A-79A8-46E5-8FCB-B815F210085A}" presName="Name0">
        <dgm:presLayoutVars>
          <dgm:chMax val="7"/>
          <dgm:chPref val="7"/>
          <dgm:dir/>
        </dgm:presLayoutVars>
      </dgm:prSet>
      <dgm:spPr/>
      <dgm:t>
        <a:bodyPr/>
        <a:lstStyle/>
        <a:p/>
      </dgm:t>
    </dgm:pt>
    <dgm:pt modelId="{F64D25D6-D417-4DE9-B981-74956C065059}" type="pres">
      <dgm:prSet presAssocID="{B3D9933A-79A8-46E5-8FCB-B815F210085A}" presName="Name1"/>
      <dgm:spPr/>
      <dgm:t>
        <a:bodyPr/>
        <a:lstStyle/>
        <a:p/>
      </dgm:t>
    </dgm:pt>
    <dgm:pt modelId="{6AB94E93-05B4-467E-AB58-A85E7E57D7C8}" type="pres">
      <dgm:prSet presAssocID="{B5DB8673-F4B9-4E32-BCCF-6FF39CFE05E1}" presName="picture_1"/>
      <dgm:spPr/>
      <dgm:t>
        <a:bodyPr/>
        <a:lstStyle/>
        <a:p/>
      </dgm:t>
    </dgm:pt>
    <dgm:pt modelId="{E677B776-4BFF-4A31-B533-00925AC8CC3B}" type="pres">
      <dgm:prSet presAssocID="{B5DB8673-F4B9-4E32-BCCF-6FF39CFE05E1}" presName="pictureRepeatNode" presStyleLbl="alignImgPlace1" presStyleCnt="1"/>
      <dgm:spPr/>
      <dgm:t>
        <a:bodyPr/>
        <a:lstStyle/>
        <a:p>
          <a:endParaRPr lang="ru-RU"/>
        </a:p>
      </dgm:t>
    </dgm:pt>
    <dgm:pt modelId="{484557DF-12D6-4809-AEAB-3A5607965CBE}" type="pres">
      <dgm:prSet presAssocID="{B9673A1D-3E98-4FB6-8E84-ED952BA936ED}" presName="text_1" presStyleLbl="node1" presStyleCnt="1" custLinFactY="300000" custLinFactNeighborX="12001" custLinFactNeighborY="316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46854D-0B8C-4BC8-A464-5F7C3507AD1C}" srcId="{B3D9933A-79A8-46E5-8FCB-B815F210085A}" destId="{B9673A1D-3E98-4FB6-8E84-ED952BA936ED}" srcOrd="0" destOrd="0" parTransId="{FEE897BF-155D-4D9D-823C-C7D1E2BB1FF4}" sibTransId="{B5DB8673-F4B9-4E32-BCCF-6FF39CFE05E1}"/>
    <dgm:cxn modelId="{F71BFBB2-FDED-4887-9EDC-CEEB4C8EC4C5}" type="presOf" srcId="{B3D9933A-79A8-46E5-8FCB-B815F210085A}" destId="{A655A433-77A3-4995-AF22-A8AB78F68E23}" srcOrd="0" destOrd="0" presId="urn:microsoft.com/office/officeart/2008/layout/CircularPictureCallout"/>
    <dgm:cxn modelId="{1DFC87A8-2A5F-43A5-87FE-C405A5D4F6C4}" type="presParOf" srcId="{A655A433-77A3-4995-AF22-A8AB78F68E23}" destId="{F64D25D6-D417-4DE9-B981-74956C065059}" srcOrd="0" destOrd="0" presId="urn:microsoft.com/office/officeart/2008/layout/CircularPictureCallout"/>
    <dgm:cxn modelId="{8153AD4C-279E-43D6-A3BB-06E91B5D3510}" type="presParOf" srcId="{F64D25D6-D417-4DE9-B981-74956C065059}" destId="{6AB94E93-05B4-467E-AB58-A85E7E57D7C8}" srcOrd="0" destOrd="0" presId="urn:microsoft.com/office/officeart/2008/layout/CircularPictureCallout"/>
    <dgm:cxn modelId="{638219A7-5579-4A14-8247-47D30044A9DC}" type="presParOf" srcId="{6AB94E93-05B4-467E-AB58-A85E7E57D7C8}" destId="{E677B776-4BFF-4A31-B533-00925AC8CC3B}" srcOrd="0" destOrd="0" presId="urn:microsoft.com/office/officeart/2008/layout/CircularPictureCallout"/>
    <dgm:cxn modelId="{2232C0F5-AC07-4B42-80E0-84CBE59FABAF}" type="presOf" srcId="{B5DB8673-F4B9-4E32-BCCF-6FF39CFE05E1}" destId="{E677B776-4BFF-4A31-B533-00925AC8CC3B}" srcOrd="0" destOrd="0" presId="urn:microsoft.com/office/officeart/2008/layout/CircularPictureCallout"/>
    <dgm:cxn modelId="{26E65266-7E37-49FA-8C39-70A95BDF0F02}" type="presParOf" srcId="{F64D25D6-D417-4DE9-B981-74956C065059}" destId="{484557DF-12D6-4809-AEAB-3A5607965CBE}" srcOrd="1" destOrd="0" presId="urn:microsoft.com/office/officeart/2008/layout/CircularPictureCallout"/>
    <dgm:cxn modelId="{F56E570B-7334-4414-8120-88CFD02F96E5}" type="presOf" srcId="{B9673A1D-3E98-4FB6-8E84-ED952BA936ED}" destId="{484557DF-12D6-4809-AEAB-3A5607965CBE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D7A3386-BFE5-4C4C-BE31-ADE5DD9BF32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/>
      </dgm:t>
    </dgm:pt>
    <dgm:pt modelId="{83B9C3F7-62A4-4A8E-84EC-A2843140B533}" type="parTrans" cxnId="{7C5960EC-ADDF-4B76-AAD7-9F663A14C915}">
      <dgm:prSet/>
      <dgm:spPr/>
      <dgm:t>
        <a:bodyPr/>
        <a:lstStyle/>
        <a:p>
          <a:endParaRPr lang="ru-RU"/>
        </a:p>
      </dgm:t>
    </dgm:pt>
    <dgm:pt modelId="{0D497055-9DAA-4356-BF7B-347ACC3433FB}">
      <dgm:prSet phldrT="[Текст]"/>
      <dgm:spPr/>
      <dgm:t>
        <a:bodyPr/>
        <a:lstStyle/>
        <a:p>
          <a:r>
            <a:rPr lang="ru-RU" smtClean="0"/>
            <a:t>Ерманов Булат Манатпайевич - Руководитель  муниципального ресурсного центра поддержки добровольчества</a:t>
          </a:r>
          <a:endParaRPr lang="ru-RU"/>
        </a:p>
      </dgm:t>
    </dgm:pt>
    <dgm:pt modelId="{8F252BEE-0A79-49B7-8F1F-3203B68A022F}" type="sibTrans" cxnId="{7C5960EC-ADDF-4B76-AAD7-9F663A14C915}">
      <dgm:prSet/>
      <dgm:spPr/>
      <dgm:t>
        <a:bodyPr/>
        <a:lstStyle/>
        <a:p>
          <a:endParaRPr lang="ru-RU"/>
        </a:p>
      </dgm:t>
    </dgm:pt>
    <dgm:pt modelId="{8D24DE60-DCEE-4F01-BE94-641F53676262}" type="pres">
      <dgm:prSet presAssocID="{BD7A3386-BFE5-4C4C-BE31-ADE5DD9BF32B}" presName="linearFlow">
        <dgm:presLayoutVars>
          <dgm:dir/>
          <dgm:resizeHandles val="exact"/>
        </dgm:presLayoutVars>
      </dgm:prSet>
      <dgm:spPr/>
      <dgm:t>
        <a:bodyPr/>
        <a:lstStyle/>
        <a:p/>
      </dgm:t>
    </dgm:pt>
    <dgm:pt modelId="{4096BB61-C79C-4466-ACEB-03D3D5E49C99}" type="pres">
      <dgm:prSet presAssocID="{0D497055-9DAA-4356-BF7B-347ACC3433FB}" presName="composite"/>
      <dgm:spPr/>
      <dgm:t>
        <a:bodyPr/>
        <a:lstStyle/>
        <a:p/>
      </dgm:t>
    </dgm:pt>
    <dgm:pt modelId="{B69CC5EA-1E14-4DFC-B6F6-B4DAE7EC12ED}" type="pres">
      <dgm:prSet presAssocID="{0D497055-9DAA-4356-BF7B-347ACC3433FB}" presName="imgShp" presStyleLbl="fgImgPlace1" presStyleCnt="1"/>
      <dgm:spPr>
        <a:blipFill>
          <a:blip r:embed="rId1"/>
          <a:stretch>
            <a:fillRect t="-14000" b="-14000"/>
          </a:stretch>
        </a:blipFill>
      </dgm:spPr>
      <dgm:t>
        <a:bodyPr/>
        <a:lstStyle/>
        <a:p/>
      </dgm:t>
    </dgm:pt>
    <dgm:pt modelId="{D437D853-2D4D-4B7D-AA80-C77A94EE9E74}" type="pres">
      <dgm:prSet presAssocID="{0D497055-9DAA-4356-BF7B-347ACC3433FB}" presName="txShp" presStyleLbl="node1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5960EC-ADDF-4B76-AAD7-9F663A14C915}" srcId="{BD7A3386-BFE5-4C4C-BE31-ADE5DD9BF32B}" destId="{0D497055-9DAA-4356-BF7B-347ACC3433FB}" srcOrd="0" destOrd="0" parTransId="{83B9C3F7-62A4-4A8E-84EC-A2843140B533}" sibTransId="{8F252BEE-0A79-49B7-8F1F-3203B68A022F}"/>
    <dgm:cxn modelId="{8D6AFCB1-3A74-477A-A341-9A1C05E982B8}" type="presOf" srcId="{BD7A3386-BFE5-4C4C-BE31-ADE5DD9BF32B}" destId="{8D24DE60-DCEE-4F01-BE94-641F53676262}" srcOrd="0" destOrd="0" presId="urn:microsoft.com/office/officeart/2005/8/layout/vList3"/>
    <dgm:cxn modelId="{671CBEC9-FFF6-4C5B-99A9-FC7AA32854E8}" type="presParOf" srcId="{8D24DE60-DCEE-4F01-BE94-641F53676262}" destId="{4096BB61-C79C-4466-ACEB-03D3D5E49C99}" srcOrd="0" destOrd="0" presId="urn:microsoft.com/office/officeart/2005/8/layout/vList3"/>
    <dgm:cxn modelId="{3EB101B4-18D4-4441-B9E7-474531D1A017}" type="presParOf" srcId="{4096BB61-C79C-4466-ACEB-03D3D5E49C99}" destId="{B69CC5EA-1E14-4DFC-B6F6-B4DAE7EC12ED}" srcOrd="0" destOrd="0" presId="urn:microsoft.com/office/officeart/2005/8/layout/vList3"/>
    <dgm:cxn modelId="{F7CEE66D-F3BF-46E1-AE30-81D7790C3549}" type="presParOf" srcId="{4096BB61-C79C-4466-ACEB-03D3D5E49C99}" destId="{D437D853-2D4D-4B7D-AA80-C77A94EE9E74}" srcOrd="1" destOrd="0" presId="urn:microsoft.com/office/officeart/2005/8/layout/vList3"/>
    <dgm:cxn modelId="{1C13E09F-3569-4C88-BF10-B27543AE7617}" type="presOf" srcId="{0D497055-9DAA-4356-BF7B-347ACC3433FB}" destId="{D437D853-2D4D-4B7D-AA80-C77A94EE9E74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A207B03-15F1-4DE5-9BF8-F08BA781B1F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/>
      </dgm:t>
    </dgm:pt>
    <dgm:pt modelId="{0AF0ACC1-4621-457E-B7E3-2C0EC0ACE27F}" type="parTrans" cxnId="{AA96379B-1D7C-4EC7-85D6-7757BDC6E457}">
      <dgm:prSet/>
      <dgm:spPr/>
      <dgm:t>
        <a:bodyPr/>
        <a:lstStyle/>
        <a:p>
          <a:endParaRPr lang="ru-RU"/>
        </a:p>
      </dgm:t>
    </dgm:pt>
    <dgm:pt modelId="{DEBE792C-21A3-4E6B-BA25-1A732A1117AA}">
      <dgm:prSet phldrT="[Текст]"/>
      <dgm:spPr/>
      <dgm:t>
        <a:bodyPr/>
        <a:lstStyle/>
        <a:p>
          <a:r>
            <a:rPr lang="ru-RU" smtClean="0"/>
            <a:t>Суханова Анастасия Рафиковна - Директор Центральной клубной системы Кваркенского района</a:t>
          </a:r>
          <a:endParaRPr lang="ru-RU"/>
        </a:p>
      </dgm:t>
    </dgm:pt>
    <dgm:pt modelId="{3C984166-03EC-43B5-9B18-DB3FFA291A0E}" type="sibTrans" cxnId="{AA96379B-1D7C-4EC7-85D6-7757BDC6E457}">
      <dgm:prSet/>
      <dgm:spPr/>
      <dgm:t>
        <a:bodyPr/>
        <a:lstStyle/>
        <a:p>
          <a:endParaRPr lang="ru-RU"/>
        </a:p>
      </dgm:t>
    </dgm:pt>
    <dgm:pt modelId="{11F86F6B-C170-42EE-BF0B-1670F7C7EC4B}" type="pres">
      <dgm:prSet presAssocID="{0A207B03-15F1-4DE5-9BF8-F08BA781B1F9}" presName="linearFlow">
        <dgm:presLayoutVars>
          <dgm:dir/>
          <dgm:resizeHandles val="exact"/>
        </dgm:presLayoutVars>
      </dgm:prSet>
      <dgm:spPr/>
      <dgm:t>
        <a:bodyPr/>
        <a:lstStyle/>
        <a:p/>
      </dgm:t>
    </dgm:pt>
    <dgm:pt modelId="{F25D7878-14F0-4CDB-A2F0-5FC531C2BC45}" type="pres">
      <dgm:prSet presAssocID="{DEBE792C-21A3-4E6B-BA25-1A732A1117AA}" presName="composite"/>
      <dgm:spPr/>
      <dgm:t>
        <a:bodyPr/>
        <a:lstStyle/>
        <a:p/>
      </dgm:t>
    </dgm:pt>
    <dgm:pt modelId="{118B5C24-1723-4EC2-A898-F1BB90C53F78}" type="pres">
      <dgm:prSet presAssocID="{DEBE792C-21A3-4E6B-BA25-1A732A1117AA}" presName="imgShp" presStyleLbl="fgImgPlace1" presStyleCnt="1"/>
      <dgm:spPr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23000" r="-23000"/>
          </a:stretch>
        </a:blipFill>
      </dgm:spPr>
      <dgm:t>
        <a:bodyPr/>
        <a:lstStyle/>
        <a:p/>
      </dgm:t>
    </dgm:pt>
    <dgm:pt modelId="{FEAAE912-9B02-49F4-88F8-F3259AD9CAC5}" type="pres">
      <dgm:prSet presAssocID="{DEBE792C-21A3-4E6B-BA25-1A732A1117AA}" presName="txShp" presStyleLbl="node1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6379B-1D7C-4EC7-85D6-7757BDC6E457}" srcId="{0A207B03-15F1-4DE5-9BF8-F08BA781B1F9}" destId="{DEBE792C-21A3-4E6B-BA25-1A732A1117AA}" srcOrd="0" destOrd="0" parTransId="{0AF0ACC1-4621-457E-B7E3-2C0EC0ACE27F}" sibTransId="{3C984166-03EC-43B5-9B18-DB3FFA291A0E}"/>
    <dgm:cxn modelId="{B5B0D433-E6DA-43C9-ADF1-E584D4182570}" type="presOf" srcId="{0A207B03-15F1-4DE5-9BF8-F08BA781B1F9}" destId="{11F86F6B-C170-42EE-BF0B-1670F7C7EC4B}" srcOrd="0" destOrd="0" presId="urn:microsoft.com/office/officeart/2005/8/layout/vList3"/>
    <dgm:cxn modelId="{8376688A-4CD5-41D4-AD12-8C2018BB48DE}" type="presParOf" srcId="{11F86F6B-C170-42EE-BF0B-1670F7C7EC4B}" destId="{F25D7878-14F0-4CDB-A2F0-5FC531C2BC45}" srcOrd="0" destOrd="0" presId="urn:microsoft.com/office/officeart/2005/8/layout/vList3"/>
    <dgm:cxn modelId="{BA8A4FD3-BD0A-48EE-BDA0-1C3C497BEC4E}" type="presParOf" srcId="{F25D7878-14F0-4CDB-A2F0-5FC531C2BC45}" destId="{118B5C24-1723-4EC2-A898-F1BB90C53F78}" srcOrd="0" destOrd="0" presId="urn:microsoft.com/office/officeart/2005/8/layout/vList3"/>
    <dgm:cxn modelId="{CB6CA519-AE76-4E77-894D-16ECC6A125FB}" type="presParOf" srcId="{F25D7878-14F0-4CDB-A2F0-5FC531C2BC45}" destId="{FEAAE912-9B02-49F4-88F8-F3259AD9CAC5}" srcOrd="1" destOrd="0" presId="urn:microsoft.com/office/officeart/2005/8/layout/vList3"/>
    <dgm:cxn modelId="{A6F0450D-B1E9-47DB-83E6-9633B08FA5D7}" type="presOf" srcId="{DEBE792C-21A3-4E6B-BA25-1A732A1117AA}" destId="{FEAAE912-9B02-49F4-88F8-F3259AD9CAC5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E677B776-4BFF-4A31-B533-00925AC8CC3B}">
      <dsp:nvSpPr>
        <dsp:cNvPr id="8" name=""/>
        <dsp:cNvSpPr/>
      </dsp:nvSpPr>
      <dsp:spPr>
        <a:xfrm>
          <a:off x="807728" y="570469"/>
          <a:ext cx="1615457" cy="1615457"/>
        </a:xfrm>
        <a:prstGeom prst="ellipse">
          <a:avLst/>
        </a:prstGeom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t="-1000" b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484557DF-12D6-4809-AEAB-3A5607965CBE}">
      <dsp:nvSpPr>
        <dsp:cNvPr id="9" name=""/>
        <dsp:cNvSpPr/>
      </dsp:nvSpPr>
      <dsp:spPr>
        <a:xfrm>
          <a:off x="1222588" y="2223294"/>
          <a:ext cx="1033893" cy="533101"/>
        </a:xfrm>
        <a:prstGeom prst="rect">
          <a:avLst/>
        </a:prstGeom>
        <a:noFill/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1222588" y="2223294"/>
        <a:ext cx="1033893" cy="533101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5" name=""/>
      <dsp:cNvGrpSpPr/>
    </dsp:nvGrpSpPr>
    <dsp:grpSpPr/>
    <dsp:sp modelId="{D437D853-2D4D-4B7D-AA80-C77A94EE9E74}">
      <dsp:nvSpPr>
        <dsp:cNvPr id="16" name=""/>
        <dsp:cNvSpPr/>
      </dsp:nvSpPr>
      <dsp:spPr>
        <a:xfrm rot="10800000">
          <a:off x="1460818" y="1757453"/>
          <a:ext cx="3866445" cy="19477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890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Ерманов Булат Манатпайевич - Руководитель  муниципального ресурсного центра поддержки добровольчества</a:t>
          </a:r>
          <a:endParaRPr lang="ru-RU" sz="1800" kern="1200"/>
        </a:p>
      </dsp:txBody>
      <dsp:txXfrm rot="10800000">
        <a:off x="1947758" y="1757453"/>
        <a:ext cx="3379505" cy="1947758"/>
      </dsp:txXfrm>
    </dsp:sp>
    <dsp:sp modelId="{B69CC5EA-1E14-4DFC-B6F6-B4DAE7EC12ED}">
      <dsp:nvSpPr>
        <dsp:cNvPr id="17" name=""/>
        <dsp:cNvSpPr/>
      </dsp:nvSpPr>
      <dsp:spPr>
        <a:xfrm>
          <a:off x="486939" y="1757453"/>
          <a:ext cx="1947758" cy="1947758"/>
        </a:xfrm>
        <a:prstGeom prst="ellipse">
          <a:avLst/>
        </a:prstGeom>
        <a:blipFill>
          <a:blip r:embed="rId1"/>
          <a:stretch>
            <a:fillRect t="-14000" b="-1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8" name=""/>
      <dsp:cNvGrpSpPr/>
    </dsp:nvGrpSpPr>
    <dsp:grpSpPr/>
    <dsp:sp modelId="{FEAAE912-9B02-49F4-88F8-F3259AD9CAC5}">
      <dsp:nvSpPr>
        <dsp:cNvPr id="19" name=""/>
        <dsp:cNvSpPr/>
      </dsp:nvSpPr>
      <dsp:spPr>
        <a:xfrm rot="10800000">
          <a:off x="1474486" y="1484163"/>
          <a:ext cx="3902621" cy="19659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6944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Суханова Анастасия Рафиковна - Директор Центральной клубной системы Кваркенского района</a:t>
          </a:r>
          <a:endParaRPr lang="ru-RU" sz="1700" kern="1200"/>
        </a:p>
      </dsp:txBody>
      <dsp:txXfrm rot="10800000">
        <a:off x="1965981" y="1484163"/>
        <a:ext cx="3411126" cy="1965982"/>
      </dsp:txXfrm>
    </dsp:sp>
    <dsp:sp modelId="{118B5C24-1723-4EC2-A898-F1BB90C53F78}">
      <dsp:nvSpPr>
        <dsp:cNvPr id="20" name=""/>
        <dsp:cNvSpPr/>
      </dsp:nvSpPr>
      <dsp:spPr>
        <a:xfrm>
          <a:off x="491495" y="1484163"/>
          <a:ext cx="1965982" cy="1965982"/>
        </a:xfrm>
        <a:prstGeom prst="ellipse">
          <a:avLst/>
        </a:prstGeom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23000" r="-2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2"/>
    </dgm:constrLst>
    <dgm:layoutNode name="Name1">
      <dgm:alg type="composite"/>
      <dgm:shape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/>
          </dgm:ruleLst>
        </dgm:layoutNode>
      </dgm:forEach>
      <dgm:forEach name="Name31" axis="ch" ptType="sibTrans" hideLastTrans="0" st="2" cnt="1">
        <dgm:layoutNode name="picture_2">
          <dgm:alg type="sp"/>
          <dgm:shape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fact="1"/>
              <dgm:rule type="primFontSz" val="5"/>
            </dgm:ruleLst>
          </dgm:layoutNode>
        </dgm:layoutNode>
      </dgm:forEach>
    </dgm:layoutNode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rot="180" type="homePlate" r:blip="" zOrderOff="-1">
                <dgm:adjLst/>
              </dgm:shape>
            </dgm:if>
            <dgm:else name="Name6">
              <dgm:shape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</dgm:layoutNode>
      <dgm:forEach name="Name7" axis="followSib" ptType="sibTrans" cnt="1">
        <dgm:layoutNode name="spacing">
          <dgm:alg type="sp"/>
          <dgm:shape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rot="180" type="homePlate" r:blip="" zOrderOff="-1">
                <dgm:adjLst/>
              </dgm:shape>
            </dgm:if>
            <dgm:else name="Name6">
              <dgm:shape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</dgm:layoutNode>
      <dgm:forEach name="Name7" axis="followSib" ptType="sibTrans" cnt="1">
        <dgm:layoutNode name="spacing">
          <dgm:alg type="sp"/>
          <dgm:shape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818D1-0D32-4120-966B-24400F5E5C4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0099B-96E3-4129-BC60-D8E4FF057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02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0099B-96E3-4129-BC60-D8E4FF05719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96415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1D67-3DA1-46D3-929B-9563D74EF6AF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AC9B2-B433-4BFC-BB5E-D60F0EA5FE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52869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1D67-3DA1-46D3-929B-9563D74EF6AF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AC9B2-B433-4BFC-BB5E-D60F0EA5FE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445258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1D67-3DA1-46D3-929B-9563D74EF6AF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AC9B2-B433-4BFC-BB5E-D60F0EA5FE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82909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D611D67-3DA1-46D3-929B-9563D74EF6AF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ABAC9B2-B433-4BFC-BB5E-D60F0EA5FE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838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51" r:id="rId3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diagramQuickStyle" Target="../diagrams/quickStyle3.xml" /><Relationship Id="rId11" Type="http://schemas.openxmlformats.org/officeDocument/2006/relationships/diagramColors" Target="../diagrams/colors3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Relationship Id="rId7" Type="http://schemas.microsoft.com/office/2007/relationships/diagramDrawing" Target="../diagrams/drawing3.xml" /><Relationship Id="rId8" Type="http://schemas.openxmlformats.org/officeDocument/2006/relationships/diagramData" Target="../diagrams/data3.xml" /><Relationship Id="rId9" Type="http://schemas.openxmlformats.org/officeDocument/2006/relationships/diagramLayout" Target="../diagrams/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0.jpeg" /><Relationship Id="rId7" Type="http://schemas.openxmlformats.org/officeDocument/2006/relationships/image" Target="../media/image11.jpeg" /><Relationship Id="rId8" Type="http://schemas.openxmlformats.org/officeDocument/2006/relationships/image" Target="../media/image12.jpeg" /><Relationship Id="rId9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27.jpeg" /><Relationship Id="rId7" Type="http://schemas.openxmlformats.org/officeDocument/2006/relationships/image" Target="../media/image2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Relationship Id="rId4" Type="http://schemas.openxmlformats.org/officeDocument/2006/relationships/image" Target="../media/image3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41.jpeg" /><Relationship Id="rId11" Type="http://schemas.openxmlformats.org/officeDocument/2006/relationships/image" Target="../media/image42.jpeg" /><Relationship Id="rId12" Type="http://schemas.openxmlformats.org/officeDocument/2006/relationships/image" Target="../media/image43.jpeg" /><Relationship Id="rId13" Type="http://schemas.openxmlformats.org/officeDocument/2006/relationships/image" Target="../media/image44.jpeg" /><Relationship Id="rId14" Type="http://schemas.openxmlformats.org/officeDocument/2006/relationships/image" Target="../media/image45.jpeg" /><Relationship Id="rId15" Type="http://schemas.openxmlformats.org/officeDocument/2006/relationships/image" Target="../media/image46.jpeg" /><Relationship Id="rId16" Type="http://schemas.openxmlformats.org/officeDocument/2006/relationships/image" Target="../media/image47.jpeg" /><Relationship Id="rId17" Type="http://schemas.openxmlformats.org/officeDocument/2006/relationships/image" Target="../media/image48.jpeg" /><Relationship Id="rId18" Type="http://schemas.openxmlformats.org/officeDocument/2006/relationships/image" Target="../media/image49.png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Relationship Id="rId6" Type="http://schemas.openxmlformats.org/officeDocument/2006/relationships/image" Target="../media/image37.jpeg" /><Relationship Id="rId7" Type="http://schemas.openxmlformats.org/officeDocument/2006/relationships/image" Target="../media/image38.jpeg" /><Relationship Id="rId8" Type="http://schemas.openxmlformats.org/officeDocument/2006/relationships/image" Target="../media/image39.jpeg" /><Relationship Id="rId9" Type="http://schemas.openxmlformats.org/officeDocument/2006/relationships/image" Target="../media/image4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58.jpeg" /><Relationship Id="rId11" Type="http://schemas.openxmlformats.org/officeDocument/2006/relationships/image" Target="../media/image59.jpeg" /><Relationship Id="rId2" Type="http://schemas.openxmlformats.org/officeDocument/2006/relationships/image" Target="../media/image50.jpeg" /><Relationship Id="rId3" Type="http://schemas.openxmlformats.org/officeDocument/2006/relationships/image" Target="../media/image51.jpeg" /><Relationship Id="rId4" Type="http://schemas.openxmlformats.org/officeDocument/2006/relationships/image" Target="../media/image52.jpeg" /><Relationship Id="rId5" Type="http://schemas.openxmlformats.org/officeDocument/2006/relationships/image" Target="../media/image53.jpeg" /><Relationship Id="rId6" Type="http://schemas.openxmlformats.org/officeDocument/2006/relationships/image" Target="../media/image54.jpeg" /><Relationship Id="rId7" Type="http://schemas.openxmlformats.org/officeDocument/2006/relationships/image" Target="../media/image55.jpeg" /><Relationship Id="rId8" Type="http://schemas.openxmlformats.org/officeDocument/2006/relationships/image" Target="../media/image56.jpeg" /><Relationship Id="rId9" Type="http://schemas.openxmlformats.org/officeDocument/2006/relationships/image" Target="../media/image5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1.jpeg" /><Relationship Id="rId3" Type="http://schemas.openxmlformats.org/officeDocument/2006/relationships/image" Target="../media/image6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3.jpeg" /><Relationship Id="rId3" Type="http://schemas.openxmlformats.org/officeDocument/2006/relationships/video" Target="../media/media1.mp4" /><Relationship Id="rId4" Type="http://schemas.microsoft.com/office/2007/relationships/media" Target="../media/media1.mp4" /><Relationship Id="rId5" Type="http://schemas.openxmlformats.org/officeDocument/2006/relationships/image" Target="../media/image64.jpeg" /><Relationship Id="rId6" Type="http://schemas.openxmlformats.org/officeDocument/2006/relationships/image" Target="../media/image65.jpeg" /><Relationship Id="rId7" Type="http://schemas.openxmlformats.org/officeDocument/2006/relationships/image" Target="../media/image66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Ресурсный центр поддержки добровольчества (волонтерства) Кваркенского района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294" y="2125351"/>
            <a:ext cx="924024" cy="1639514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94741920"/>
              </p:ext>
            </p:extLst>
          </p:nvPr>
        </p:nvGraphicFramePr>
        <p:xfrm>
          <a:off x="7862327" y="1554291"/>
          <a:ext cx="3230916" cy="2756396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7372323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Заголовок 1"/>
          <p:cNvSpPr txBox="1"/>
          <p:nvPr/>
        </p:nvSpPr>
        <p:spPr>
          <a:xfrm>
            <a:off x="818541" y="1162409"/>
            <a:ext cx="10571998" cy="970450"/>
          </a:xfrm>
          <a:prstGeom prst="round2Same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368251532"/>
              </p:ext>
            </p:extLst>
          </p:nvPr>
        </p:nvGraphicFramePr>
        <p:xfrm>
          <a:off x="5865962" y="1104181"/>
          <a:ext cx="5814204" cy="5462665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750714050"/>
              </p:ext>
            </p:extLst>
          </p:nvPr>
        </p:nvGraphicFramePr>
        <p:xfrm>
          <a:off x="534838" y="1388852"/>
          <a:ext cx="5868604" cy="4934310"/>
        </p:xfrm>
        <a:graphic>
          <a:graphicData uri="http://schemas.openxmlformats.org/drawingml/2006/diagram">
            <dgm:relIds xmlns:dgm="http://schemas.openxmlformats.org/drawingml/2006/diagram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1902838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Объект 2"/>
          <p:cNvSpPr txBox="1"/>
          <p:nvPr/>
        </p:nvSpPr>
        <p:spPr>
          <a:xfrm>
            <a:off x="990383" y="1295895"/>
            <a:ext cx="10280127" cy="495149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Ресурсный центр поддержки добровольчества (волонтерства) Кваркенского района был создан в 2020 году на базе Муниципального автономного учреждения культуры «Централизованная клубная система» Кваркенского района на основании постановления администрации муниципального образования Кваркенский район от 01.09.2020 № 956-п</a:t>
            </a:r>
          </a:p>
          <a:p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ресурсного центра осуществляется за счет средств муниципальной программы «Реализация молодежной политики на территории Кваркенского района на 2019-2024 годы»</a:t>
            </a:r>
          </a:p>
          <a:p>
            <a:endParaRPr lang="ru-RU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844071" y="388189"/>
            <a:ext cx="10572750" cy="7025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mtClean="0"/>
              <a:t>Создание центра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9120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цели и задачи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39151"/>
          </a:xfrm>
        </p:spPr>
        <p:txBody>
          <a:bodyPr>
            <a:normAutofit/>
          </a:bodyPr>
          <a:lstStyle/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добровольчества (волонтерства) на территории Кваркенского района, повышение добровольческой (волонтерской) социальной активности населения,  вовлечение его в общественно-полезную деятельность для участия в решении проблем общества.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добровольческих гражданских инициатив и проектов посредством оказания комплекса информационных, консультационных, методических  услуг.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взаимодействия с организаторами добровольческой (волонтерской) деятельности, координация деятельности добровольцев, добровольческих организаций и отрядов.</a:t>
            </a:r>
            <a:endParaRPr 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1988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858" y="5750547"/>
            <a:ext cx="1986044" cy="11074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854"/>
            <a:ext cx="12192000" cy="1729947"/>
          </a:xfrm>
        </p:spPr>
        <p:txBody>
          <a:bodyPr/>
          <a:lstStyle/>
          <a:p>
            <a:pPr algn="ctr"/>
            <a:r>
              <a:rPr lang="ru-RU" sz="3600" smtClean="0"/>
              <a:t>Участие волонтеров Кваркенского района во Всероссийских, окружных и региональных мероприятиях 2020-2022 гг.</a:t>
            </a:r>
            <a:endParaRPr lang="ru-RU" sz="3600"/>
          </a:p>
        </p:txBody>
      </p:sp>
      <p:sp>
        <p:nvSpPr>
          <p:cNvPr id="10" name="Объект 2"/>
          <p:cNvSpPr txBox="1"/>
          <p:nvPr/>
        </p:nvSpPr>
        <p:spPr>
          <a:xfrm>
            <a:off x="764059" y="2130725"/>
            <a:ext cx="10663881" cy="42698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Всероссийский общественный корпус «Волонтеры Конституции»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Всероссийская акция взаимопомощи «МыВместе»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Форум ПФО «iВолга»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переписи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Областной форум «Рифей»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Региональный конкурс «Доброволец Оренбуржья»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Национальная социальная программа «Бабушки и дедушки онлайн»</a:t>
            </a:r>
            <a:endParaRPr lang="ru-RU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494" y="5750547"/>
            <a:ext cx="1970558" cy="11074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104" y="5750547"/>
            <a:ext cx="1700245" cy="11074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718" y="5750547"/>
            <a:ext cx="1107453" cy="110745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462" y="5750547"/>
            <a:ext cx="1659806" cy="11074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850" y="5750544"/>
            <a:ext cx="1107453" cy="11074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0547"/>
            <a:ext cx="1629495" cy="110745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303" y="5750545"/>
            <a:ext cx="1118696" cy="110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805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airplane"/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854"/>
            <a:ext cx="12192000" cy="1471154"/>
          </a:xfrm>
        </p:spPr>
        <p:txBody>
          <a:bodyPr/>
          <a:lstStyle/>
          <a:p>
            <a:pPr algn="ctr"/>
            <a:r>
              <a:rPr lang="ru-RU" sz="3600" smtClean="0"/>
              <a:t>Всероссийская акция взаимопомощи</a:t>
            </a:r>
            <a:br>
              <a:rPr lang="ru-RU" sz="3600" smtClean="0"/>
            </a:br>
            <a:r>
              <a:rPr lang="ru-RU" sz="3600" smtClean="0"/>
              <a:t>«МыВместе», 2020-2022 гг.</a:t>
            </a:r>
            <a:endParaRPr lang="ru-RU" sz="360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92" y="2429301"/>
            <a:ext cx="2889931" cy="3853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044" y="2429301"/>
            <a:ext cx="1874348" cy="3853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813" y="2429301"/>
            <a:ext cx="2889931" cy="3853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165" y="2429300"/>
            <a:ext cx="2889931" cy="3853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037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4" y="4379831"/>
            <a:ext cx="2950063" cy="22125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Волонтеры Конституции, 2020 г.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43" y="2266494"/>
            <a:ext cx="3267910" cy="4325886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5" y="2266493"/>
            <a:ext cx="2950062" cy="22125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6" y="4429436"/>
            <a:ext cx="2883925" cy="2162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6" y="2266493"/>
            <a:ext cx="2883926" cy="216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9772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838" y="3918801"/>
            <a:ext cx="2798605" cy="2098953"/>
          </a:xfrm>
          <a:prstGeom prst="rect">
            <a:avLst/>
          </a:prstGeom>
        </p:spPr>
      </p:pic>
      <p:pic>
        <p:nvPicPr>
          <p:cNvPr id="2050" name="Picture 2" descr="https://psv4.userapi.com/c235031/u259910361/docs/d13/86977fb38d76/IMG_20221111_164517_252.jpg?extra=t1QEkueyHd_QCI5hMjZIoTN_pcWtkT2OHL2i2tn7MmpWlRXyLK-0Gm7ATL7tL99CeAXaRefyhmvvjwzs-ZYOwZI3jmDwWYC0jc31zIhpCY0dc_xZodYN9BgxnPRrWyVxzos-7fet5PYeuLWaAJEgT7DSG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6728" y="3235804"/>
            <a:ext cx="2086462" cy="27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97761" y="267419"/>
            <a:ext cx="10572750" cy="70254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mtClean="0"/>
              <a:t>Образовательные мероприятия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393" y="1267043"/>
            <a:ext cx="3537797" cy="2651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443" y="3912594"/>
            <a:ext cx="2820285" cy="21152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57" y="1267043"/>
            <a:ext cx="5743236" cy="26517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57" y="3918802"/>
            <a:ext cx="1575681" cy="21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1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 descr="C:\Users\econom\Desktop\ФОРУМЫ\Рифей 2020\Проект\Отчет\Фото товара\163964601590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5987" y="4598199"/>
            <a:ext cx="2839977" cy="19099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68391" y="168216"/>
            <a:ext cx="10455214" cy="68529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err="1" smtClean="0"/>
              <a:t>Грантовая деятельность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68392" y="969964"/>
            <a:ext cx="10455215" cy="123839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1600" smtClean="0"/>
              <a:t>В 2020 году в рамках областного молодежного образовательного форума «</a:t>
            </a:r>
            <a:r>
              <a:rPr lang="ru-RU" sz="1600"/>
              <a:t>Рифей» </a:t>
            </a:r>
            <a:r>
              <a:rPr lang="ru-RU" sz="1600" smtClean="0"/>
              <a:t>был получен грант в размере 50 000 руб. Проект </a:t>
            </a:r>
            <a:r>
              <a:rPr lang="ru-RU" sz="1600"/>
              <a:t>«Юнармейская комната имени Мельничука Юрия Владимировича» </a:t>
            </a:r>
            <a:r>
              <a:rPr lang="ru-RU" sz="1600" smtClean="0"/>
              <a:t>был реализован на базе Центра внешкольной работы Кваркенского района.</a:t>
            </a:r>
            <a:endParaRPr lang="ru-RU" sz="1600"/>
          </a:p>
        </p:txBody>
      </p:sp>
      <p:sp>
        <p:nvSpPr>
          <p:cNvPr id="4" name="Объект 2"/>
          <p:cNvSpPr txBox="1"/>
          <p:nvPr/>
        </p:nvSpPr>
        <p:spPr>
          <a:xfrm>
            <a:off x="868391" y="2441276"/>
            <a:ext cx="10455214" cy="169940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smtClean="0"/>
              <a:t>      Итоги </a:t>
            </a:r>
            <a:r>
              <a:rPr lang="ru-RU" sz="1600"/>
              <a:t>проекта:</a:t>
            </a:r>
          </a:p>
          <a:p>
            <a:pPr marL="0" indent="0">
              <a:buNone/>
            </a:pPr>
            <a:r>
              <a:rPr lang="ru-RU" sz="1600" smtClean="0"/>
              <a:t>      - 14 </a:t>
            </a:r>
            <a:r>
              <a:rPr lang="ru-RU" sz="1600"/>
              <a:t>волонтеров оказывали помощь в реализации </a:t>
            </a:r>
            <a:r>
              <a:rPr lang="ru-RU" sz="1600" smtClean="0"/>
              <a:t>проекта</a:t>
            </a:r>
          </a:p>
          <a:p>
            <a:pPr marL="0" indent="0">
              <a:buNone/>
            </a:pPr>
            <a:r>
              <a:rPr lang="ru-RU" sz="1600" smtClean="0"/>
              <a:t>      - юнармейцы приняли участие в 8 мероприятиях</a:t>
            </a:r>
          </a:p>
          <a:p>
            <a:pPr marL="0" indent="0">
              <a:buNone/>
            </a:pPr>
            <a:r>
              <a:rPr lang="ru-RU" sz="1600" smtClean="0"/>
              <a:t>      - </a:t>
            </a:r>
            <a:r>
              <a:rPr lang="ru-RU" sz="1600"/>
              <a:t>охват составил 820 </a:t>
            </a:r>
            <a:r>
              <a:rPr lang="ru-RU" sz="1600" smtClean="0"/>
              <a:t>человек</a:t>
            </a:r>
            <a:endParaRPr lang="ru-RU" sz="1600"/>
          </a:p>
          <a:p>
            <a:pPr marL="0" indent="0">
              <a:buNone/>
            </a:pPr>
            <a:r>
              <a:rPr lang="ru-RU" sz="1600" smtClean="0"/>
              <a:t>      - </a:t>
            </a:r>
            <a:r>
              <a:rPr lang="ru-RU" sz="1600"/>
              <a:t>25 детей, впервые вступили в Юнармейское </a:t>
            </a:r>
            <a:r>
              <a:rPr lang="ru-RU" sz="1600" smtClean="0"/>
              <a:t>движение </a:t>
            </a:r>
            <a:endParaRPr lang="ru-RU" sz="1600"/>
          </a:p>
          <a:p>
            <a:pPr marL="0" indent="0">
              <a:buNone/>
            </a:pPr>
            <a:r>
              <a:rPr lang="ru-RU" sz="1600" smtClean="0"/>
              <a:t>      - </a:t>
            </a:r>
            <a:r>
              <a:rPr lang="ru-RU" sz="1600"/>
              <a:t>1 комната оформлена в стиле </a:t>
            </a:r>
            <a:r>
              <a:rPr lang="ru-RU" sz="1600" err="1" smtClean="0"/>
              <a:t>Юнармии</a:t>
            </a:r>
            <a:endParaRPr lang="ru-RU" sz="1600"/>
          </a:p>
        </p:txBody>
      </p:sp>
      <p:pic>
        <p:nvPicPr>
          <p:cNvPr id="6" name="Рисунок 5" descr="C:\Users\econom\Desktop\ФОРУМЫ\Рифей 2020\Проект\Отчет\IMG_20211116_1540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033" y="4598199"/>
            <a:ext cx="2839977" cy="190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econom\Desktop\Булат\Фото\2021\15 февраля 2021\IMG_983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6010" y="4598199"/>
            <a:ext cx="2839977" cy="1909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23410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5188" y="258792"/>
            <a:ext cx="10572750" cy="65056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err="1" smtClean="0"/>
              <a:t>Грантовая деятельность</a:t>
            </a:r>
            <a:endParaRPr lang="ru-RU"/>
          </a:p>
        </p:txBody>
      </p:sp>
      <p:sp>
        <p:nvSpPr>
          <p:cNvPr id="4" name="Объект 2"/>
          <p:cNvSpPr txBox="1"/>
          <p:nvPr/>
        </p:nvSpPr>
        <p:spPr>
          <a:xfrm>
            <a:off x="764057" y="3660399"/>
            <a:ext cx="10663881" cy="115314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в рамках открытого добровольческого форума «Юниор» среди лучших детских инициатив от Кваркенского района были отмечены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00" y="1288913"/>
            <a:ext cx="3297794" cy="2198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Объект 2"/>
          <p:cNvSpPr txBox="1"/>
          <p:nvPr/>
        </p:nvSpPr>
        <p:spPr>
          <a:xfrm>
            <a:off x="764056" y="4813540"/>
            <a:ext cx="10663881" cy="60889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не во вред»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сертификат на сумму 6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 руб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Объект 2"/>
          <p:cNvSpPr txBox="1"/>
          <p:nvPr/>
        </p:nvSpPr>
        <p:spPr>
          <a:xfrm>
            <a:off x="764055" y="5422438"/>
            <a:ext cx="10663881" cy="91300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«Создание Экобригад как способ управления экологической обстановкой» - сертификат на сумму 7 000 руб.</a:t>
            </a:r>
          </a:p>
        </p:txBody>
      </p:sp>
    </p:spTree>
    <p:extLst>
      <p:ext uri="{BB962C8B-B14F-4D97-AF65-F5344CB8AC3E}">
        <p14:creationId xmlns:p14="http://schemas.microsoft.com/office/powerpoint/2010/main" val="324579585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479" y="4985490"/>
            <a:ext cx="4055522" cy="187251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860" y="2299627"/>
            <a:ext cx="3142842" cy="235713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977" y="4652295"/>
            <a:ext cx="2940454" cy="22053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302" y="1938856"/>
            <a:ext cx="2996698" cy="304663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81" y="4637107"/>
            <a:ext cx="1351106" cy="29292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57" y="4501925"/>
            <a:ext cx="1777046" cy="23644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4668"/>
            <a:ext cx="1967860" cy="19678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258" y="-8792"/>
            <a:ext cx="3084612" cy="23134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0380"/>
            <a:ext cx="1636559" cy="2207256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18" y="-1287"/>
            <a:ext cx="3111264" cy="2305954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"/>
            <a:ext cx="3075709" cy="23059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111" y="-5351"/>
            <a:ext cx="3072889" cy="230466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298" y="4650380"/>
            <a:ext cx="1655716" cy="2207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13" y="2305954"/>
            <a:ext cx="1760786" cy="234771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264" y="2305784"/>
            <a:ext cx="3126129" cy="2344597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4592"/>
            <a:ext cx="1965040" cy="1367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103" y="4371812"/>
            <a:ext cx="1233010" cy="61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3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3821"/>
            <a:ext cx="3464954" cy="25987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344" y="4520604"/>
            <a:ext cx="2406108" cy="3216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948" y="4188250"/>
            <a:ext cx="4049152" cy="26994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6" y="2451841"/>
            <a:ext cx="4914899" cy="24305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64954" cy="23099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954" y="-179612"/>
            <a:ext cx="4808755" cy="2708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954" y="2303821"/>
            <a:ext cx="3438122" cy="25785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336" y="4784503"/>
            <a:ext cx="2764664" cy="20734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9" y="0"/>
            <a:ext cx="3918291" cy="24642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" y="4520604"/>
            <a:ext cx="3493738" cy="233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06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68015" y="276045"/>
            <a:ext cx="10572750" cy="60384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mtClean="0"/>
              <a:t>Поощрение волонтеров</a:t>
            </a:r>
            <a:endParaRPr lang="ru-RU"/>
          </a:p>
        </p:txBody>
      </p:sp>
      <p:sp>
        <p:nvSpPr>
          <p:cNvPr id="3" name="Объект 2"/>
          <p:cNvSpPr txBox="1"/>
          <p:nvPr/>
        </p:nvSpPr>
        <p:spPr>
          <a:xfrm>
            <a:off x="868015" y="3833932"/>
            <a:ext cx="10572750" cy="262725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smtClean="0"/>
              <a:t>Для волонтеров предусмотрены меры нематериального поощрения, к которым относятся:</a:t>
            </a:r>
          </a:p>
          <a:p>
            <a:r>
              <a:rPr lang="ru-RU" sz="1600" smtClean="0"/>
              <a:t>Награждение грамотами и благодарностями</a:t>
            </a:r>
          </a:p>
          <a:p>
            <a:r>
              <a:rPr lang="ru-RU" sz="1600" smtClean="0"/>
              <a:t>Бесплатное посещение кинотеатра</a:t>
            </a:r>
          </a:p>
          <a:p>
            <a:r>
              <a:rPr lang="ru-RU" sz="1600" smtClean="0"/>
              <a:t>Специальные подарки</a:t>
            </a:r>
          </a:p>
          <a:p>
            <a:r>
              <a:rPr lang="ru-RU" sz="1600" smtClean="0"/>
              <a:t>Бесплатное участие в профильных сменах и загородных лагерях </a:t>
            </a:r>
          </a:p>
          <a:p>
            <a:r>
              <a:rPr lang="ru-RU" sz="1600" smtClean="0"/>
              <a:t>Публикация деятельности в СМИ и социальных сетях</a:t>
            </a:r>
          </a:p>
          <a:p>
            <a:endParaRPr lang="ru-RU" sz="16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457" y="1115734"/>
            <a:ext cx="3725865" cy="2482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899363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533686"/>
            <a:ext cx="10571998" cy="970450"/>
          </a:xfrm>
        </p:spPr>
        <p:txBody>
          <a:bodyPr/>
          <a:lstStyle/>
          <a:p>
            <a:pPr algn="ctr"/>
            <a:r>
              <a:rPr lang="ru-RU" smtClean="0"/>
              <a:t>Победители конкурса </a:t>
            </a:r>
            <a:br>
              <a:rPr lang="ru-RU" smtClean="0"/>
            </a:br>
            <a:r>
              <a:rPr lang="ru-RU" smtClean="0"/>
              <a:t>«Доброволец Оренбуржья»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996" y="3947783"/>
            <a:ext cx="3498370" cy="233224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82" y="3947783"/>
            <a:ext cx="3497687" cy="23322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2997" y="2527540"/>
            <a:ext cx="3498369" cy="1191816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/>
              <a:t>2020 г.</a:t>
            </a:r>
          </a:p>
          <a:p>
            <a:pPr algn="ctr"/>
            <a:r>
              <a:rPr lang="ru-RU" sz="1600" smtClean="0"/>
              <a:t>Шарипова Елена –</a:t>
            </a:r>
          </a:p>
          <a:p>
            <a:pPr algn="ctr"/>
            <a:r>
              <a:rPr lang="ru-RU" sz="1600" smtClean="0"/>
              <a:t>номинация </a:t>
            </a:r>
          </a:p>
          <a:p>
            <a:pPr algn="ctr"/>
            <a:r>
              <a:rPr lang="ru-RU" sz="1600" smtClean="0"/>
              <a:t>«Медиа-волонтер»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59082" y="2391332"/>
            <a:ext cx="3497687" cy="1464231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/>
              <a:t>2021 г.</a:t>
            </a:r>
          </a:p>
          <a:p>
            <a:pPr algn="ctr"/>
            <a:r>
              <a:rPr lang="ru-RU" sz="1600" smtClean="0"/>
              <a:t>Шакирова Закия –</a:t>
            </a:r>
          </a:p>
          <a:p>
            <a:pPr algn="ctr"/>
            <a:r>
              <a:rPr lang="ru-RU" sz="1600" smtClean="0"/>
              <a:t>Номинация</a:t>
            </a:r>
          </a:p>
          <a:p>
            <a:pPr algn="ctr"/>
            <a:r>
              <a:rPr lang="ru-RU" sz="1600" smtClean="0"/>
              <a:t>«Организатор добровольчества»</a:t>
            </a:r>
          </a:p>
        </p:txBody>
      </p:sp>
    </p:spTree>
    <p:extLst>
      <p:ext uri="{BB962C8B-B14F-4D97-AF65-F5344CB8AC3E}">
        <p14:creationId xmlns:p14="http://schemas.microsoft.com/office/powerpoint/2010/main" val="2965849729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Screenrecorder-2022-11-02-14-15-45-445">
            <a:hlinkClick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30498" y="1816100"/>
            <a:ext cx="1937428" cy="4305395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26" y="1816100"/>
            <a:ext cx="5065583" cy="38082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1608"/>
            <a:ext cx="121920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smtClean="0"/>
              <a:t>Информационная и рекламная кампания</a:t>
            </a:r>
          </a:p>
          <a:p>
            <a:pPr algn="ctr"/>
            <a:r>
              <a:rPr lang="ru-RU" sz="2400" b="1"/>
              <a:t>добровольческой </a:t>
            </a:r>
            <a:r>
              <a:rPr lang="ru-RU" sz="2400" b="1" smtClean="0"/>
              <a:t>деятельности осуществляется в </a:t>
            </a:r>
            <a:r>
              <a:rPr lang="ru-RU" sz="2400" b="1"/>
              <a:t>социальных сетях Вконтакте и Одноклассники, а так же в районной газете «Степной Маяк</a:t>
            </a:r>
            <a:r>
              <a:rPr lang="ru-RU" sz="2400" b="1" smtClean="0"/>
              <a:t>».</a:t>
            </a:r>
            <a:endParaRPr lang="ru-RU" sz="2400" b="1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17" y="2974841"/>
            <a:ext cx="4605549" cy="37475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32" y="1516252"/>
            <a:ext cx="3462068" cy="221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07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TM03457503[[fn=Цитаты]]</Template>
  <Company>SPecialiST RePack</Company>
  <PresentationFormat>Широкоэкранный</PresentationFormat>
  <Paragraphs>52</Paragraphs>
  <Slides>15</Slides>
  <Notes>1</Notes>
  <TotalTime>12067</TotalTime>
  <HiddenSlides>0</HiddenSlides>
  <MMClips>1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Century Gothic</vt:lpstr>
      <vt:lpstr>Wingdings 2</vt:lpstr>
      <vt:lpstr>Calibri Light</vt:lpstr>
      <vt:lpstr>Calibri</vt:lpstr>
      <vt:lpstr>Times New Roman</vt:lpstr>
      <vt:lpstr>Цитаты</vt:lpstr>
      <vt:lpstr>Ресурсный центр поддержки добровольчества (волонтерства) Кваркенского района</vt:lpstr>
      <vt:lpstr>PowerPoint Presentation</vt:lpstr>
      <vt:lpstr>PowerPoint Presentation</vt:lpstr>
      <vt:lpstr>Основные цели и задачи</vt:lpstr>
      <vt:lpstr>Участие волонтеров Кваркенского района во Всероссийских, окружных и региональных мероприятиях 2020-2022 гг.</vt:lpstr>
      <vt:lpstr>Всероссийская акция взаимопомощи«МыВместе», 2020-2022 гг.</vt:lpstr>
      <vt:lpstr>Волонтеры Конституции, 2020 г.</vt:lpstr>
      <vt:lpstr>Образовательные мероприятия</vt:lpstr>
      <vt:lpstr>Грантовая деятельность</vt:lpstr>
      <vt:lpstr>Грантовая деятельность</vt:lpstr>
      <vt:lpstr>PowerPoint Presentation</vt:lpstr>
      <vt:lpstr>PowerPoint Presentation</vt:lpstr>
      <vt:lpstr>Поощрение волонтеров</vt:lpstr>
      <vt:lpstr>Победители конкурса «Доброволец Оренбуржья»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Отдел по делам молодежи, физической культуре, спорту и туризму</dc:title>
  <dc:creator>econom</dc:creator>
  <cp:lastModifiedBy>User</cp:lastModifiedBy>
  <cp:revision>231</cp:revision>
  <dcterms:created xsi:type="dcterms:W3CDTF">2021-06-03T05:59:47Z</dcterms:created>
  <dcterms:modified xsi:type="dcterms:W3CDTF">2022-11-15T06:49:24Z</dcterms:modified>
</cp:coreProperties>
</file>