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14"/>
  </p:notesMasterIdLst>
  <p:handoutMasterIdLst>
    <p:handoutMasterId r:id="rId15"/>
  </p:handoutMasterIdLst>
  <p:sldIdLst>
    <p:sldId id="281" r:id="rId5"/>
    <p:sldId id="259" r:id="rId6"/>
    <p:sldId id="289" r:id="rId7"/>
    <p:sldId id="272" r:id="rId8"/>
    <p:sldId id="288" r:id="rId9"/>
    <p:sldId id="287" r:id="rId10"/>
    <p:sldId id="270" r:id="rId11"/>
    <p:sldId id="283" r:id="rId12"/>
    <p:sldId id="284" r:id="rId1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930" autoAdjust="0"/>
  </p:normalViewPr>
  <p:slideViewPr>
    <p:cSldViewPr showGuides="1">
      <p:cViewPr varScale="1">
        <p:scale>
          <a:sx n="102" d="100"/>
          <a:sy n="102" d="100"/>
        </p:scale>
        <p:origin x="894" y="72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99" d="100"/>
          <a:sy n="99" d="100"/>
        </p:scale>
        <p:origin x="357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26D7FD-9BB7-469F-AB42-F9ED05D8B077}" type="datetime1">
              <a:rPr lang="ru-RU" smtClean="0">
                <a:solidFill>
                  <a:schemeClr val="tx2"/>
                </a:solidFill>
              </a:rPr>
              <a:t>04.06.2024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</a:endParaRP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>
                <a:solidFill>
                  <a:schemeClr val="tx2"/>
                </a:solidFill>
              </a:rPr>
              <a:t>‹#›</a:t>
            </a:fld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F244C9E-C716-407F-BA32-775788D44D61}" type="datetime1">
              <a:rPr lang="ru-RU" smtClean="0"/>
              <a:pPr/>
              <a:t>04.06.2024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noProof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9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5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0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3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29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03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4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8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Текст субтитра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4813" y="1752600"/>
            <a:ext cx="3757612" cy="609600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Текст субтитра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4813" y="4844142"/>
            <a:ext cx="3757612" cy="609600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rtl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ru-RU" noProof="0" dirty="0"/>
              <a:t>Добавить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аленького круг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Текст 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 rtlCol="0"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аленького круга, сини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Текст 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 rtlCol="0"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 большого круга_дополнительны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rtlCol="0"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720725" y="1828800"/>
            <a:ext cx="5562600" cy="4470400"/>
          </a:xfrm>
        </p:spPr>
        <p:txBody>
          <a:bodyPr rtlCol="0"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 большого круга_дополн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rtlCol="0"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720725" y="1828800"/>
            <a:ext cx="5562600" cy="4470400"/>
          </a:xfrm>
        </p:spPr>
        <p:txBody>
          <a:bodyPr rtlCol="0"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окумента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741611" y="685800"/>
            <a:ext cx="8763002" cy="990600"/>
          </a:xfrm>
        </p:spPr>
        <p:txBody>
          <a:bodyPr rtlCol="0"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pic>
        <p:nvPicPr>
          <p:cNvPr id="4" name="Графический объект 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41611" y="1828800"/>
            <a:ext cx="8763002" cy="4470400"/>
          </a:xfrm>
        </p:spPr>
        <p:txBody>
          <a:bodyPr rtlCol="0"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ABF91181-E68D-41CF-9184-8BC98621F8F0}" type="datetime1">
              <a:rPr lang="ru-RU" noProof="0" smtClean="0"/>
              <a:t>04.06.2024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44CC1F6-AC00-F64C-D9E8-2D916FF40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08" y="620688"/>
            <a:ext cx="5364596" cy="5364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705D10-9BEB-BE5B-5712-72027BFD3459}"/>
              </a:ext>
            </a:extLst>
          </p:cNvPr>
          <p:cNvSpPr txBox="1"/>
          <p:nvPr/>
        </p:nvSpPr>
        <p:spPr>
          <a:xfrm>
            <a:off x="4621163" y="5618681"/>
            <a:ext cx="283848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dirty="0"/>
              <a:t>Ленинский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22C75DB-50F4-7E4B-4D00-D99062C92977}"/>
              </a:ext>
            </a:extLst>
          </p:cNvPr>
          <p:cNvSpPr/>
          <p:nvPr/>
        </p:nvSpPr>
        <p:spPr>
          <a:xfrm>
            <a:off x="-458316" y="116632"/>
            <a:ext cx="99371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Ликвидация последствий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прорыва теплоснабжения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658CFD-D5E6-7B50-24BA-D91C8FF8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1700808"/>
            <a:ext cx="4264476" cy="2868736"/>
          </a:xfrm>
          <a:prstGeom prst="round2DiagRect">
            <a:avLst>
              <a:gd name="adj1" fmla="val 16667"/>
              <a:gd name="adj2" fmla="val 718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411172-A3DD-EF40-4D65-A2332C276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8" y="3547828"/>
            <a:ext cx="4791509" cy="31893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15E4E1-0647-DD70-209D-4ACE9EFCBF56}"/>
              </a:ext>
            </a:extLst>
          </p:cNvPr>
          <p:cNvSpPr txBox="1"/>
          <p:nvPr/>
        </p:nvSpPr>
        <p:spPr>
          <a:xfrm>
            <a:off x="4654252" y="2348880"/>
            <a:ext cx="4608512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200" dirty="0"/>
              <a:t>Январь 2024 г., </a:t>
            </a:r>
            <a:r>
              <a:rPr lang="ru-RU" sz="2200" dirty="0" err="1"/>
              <a:t>р.п</a:t>
            </a:r>
            <a:r>
              <a:rPr lang="ru-RU" sz="2200" dirty="0"/>
              <a:t>. </a:t>
            </a:r>
            <a:r>
              <a:rPr lang="ru-RU" sz="2200" dirty="0" err="1"/>
              <a:t>Новодрожжино</a:t>
            </a:r>
            <a:endParaRPr lang="ru-RU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AA53D-8B54-5935-7F95-466332126BD5}"/>
              </a:ext>
            </a:extLst>
          </p:cNvPr>
          <p:cNvSpPr txBox="1"/>
          <p:nvPr/>
        </p:nvSpPr>
        <p:spPr>
          <a:xfrm>
            <a:off x="189756" y="4941168"/>
            <a:ext cx="4483948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200" dirty="0"/>
              <a:t>44 волонтера, оснащенные тепловыми приборами, оказывали помощь жителям квартир, в которых не было отопления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FC4BC9-BD47-3DCE-9687-F4911E4D556F}"/>
              </a:ext>
            </a:extLst>
          </p:cNvPr>
          <p:cNvSpPr/>
          <p:nvPr/>
        </p:nvSpPr>
        <p:spPr>
          <a:xfrm>
            <a:off x="117748" y="908720"/>
            <a:ext cx="4253705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Ежеквартальное закрашивание</a:t>
            </a:r>
            <a:r>
              <a:rPr lang="ru-RU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запрещенной рекламы</a:t>
            </a:r>
          </a:p>
          <a:p>
            <a:pPr algn="ctr"/>
            <a:r>
              <a:rPr lang="ru-RU" sz="2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«Стоп наркотикам!»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61AEC3-10E6-D566-58CE-A9AFCD94B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750" y="4155012"/>
            <a:ext cx="2723113" cy="2723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96C1F0-F0BB-EDF1-70CD-928BE4CCF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68" y="3501008"/>
            <a:ext cx="4091946" cy="3068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ACD370-27C0-E392-32A3-A76724C25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692" y="225811"/>
            <a:ext cx="2780434" cy="37072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F771B8-2382-FC53-2621-36EA385FA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262" y="1555051"/>
            <a:ext cx="3035742" cy="40476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35859"/>
            <a:ext cx="8568952" cy="1371600"/>
          </a:xfrm>
        </p:spPr>
        <p:txBody>
          <a:bodyPr rtlCol="0" anchor="t">
            <a:noAutofit/>
          </a:bodyPr>
          <a:lstStyle/>
          <a:p>
            <a:pPr algn="ctr" rtl="0">
              <a:lnSpc>
                <a:spcPct val="100000"/>
              </a:lnSpc>
            </a:pPr>
            <a:r>
              <a:rPr lang="ru-RU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Ежегодное </a:t>
            </a:r>
            <a:r>
              <a:rPr lang="ru-RU" sz="3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</a:t>
            </a:r>
            <a:r>
              <a:rPr lang="ru-RU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олосование  </a:t>
            </a:r>
            <a:r>
              <a:rPr lang="ru-RU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 формированию комфортной городской среды</a:t>
            </a:r>
            <a:endParaRPr lang="ru-RU" sz="3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BF38DE-F54B-E1CE-45F7-1A75163A1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3" r="12566"/>
          <a:stretch/>
        </p:blipFill>
        <p:spPr>
          <a:xfrm>
            <a:off x="333772" y="1196752"/>
            <a:ext cx="4241319" cy="2987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AEDDAA-1780-4744-42E2-DBD930CE4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308" y="1735605"/>
            <a:ext cx="3456384" cy="46085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E4F0C-1C8E-5F12-CA58-52BE1B90254C}"/>
              </a:ext>
            </a:extLst>
          </p:cNvPr>
          <p:cNvSpPr txBox="1"/>
          <p:nvPr/>
        </p:nvSpPr>
        <p:spPr>
          <a:xfrm>
            <a:off x="117748" y="4725144"/>
            <a:ext cx="4864116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ru-RU" sz="2200" dirty="0"/>
              <a:t>На протяжении 1,5 месяцев 50 волонтеров Ленинского городского округа проводили опрос жителей по благоустройству территорий </a:t>
            </a:r>
          </a:p>
        </p:txBody>
      </p:sp>
    </p:spTree>
    <p:extLst>
      <p:ext uri="{BB962C8B-B14F-4D97-AF65-F5344CB8AC3E}">
        <p14:creationId xmlns:p14="http://schemas.microsoft.com/office/powerpoint/2010/main" val="139726717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299D361-319F-4BC4-81C4-F32BBF7A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548680"/>
            <a:ext cx="4320480" cy="266429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волонтеров на </a:t>
            </a:r>
            <a:r>
              <a:rPr lang="ru-RU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окружных и областных мероприятиях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AF2A93-2937-CB5D-296B-171300F3F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8" y="159015"/>
            <a:ext cx="4211888" cy="3158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79359C-6A4D-E654-0E85-DDF618EE6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620" y="3648497"/>
            <a:ext cx="4054301" cy="30407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9BB6EC-2F73-2F6D-D44F-E8A4AD755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060" y="3645025"/>
            <a:ext cx="4054302" cy="3040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837B4F-1230-F1BF-2D2E-F08EDD8606F4}"/>
              </a:ext>
            </a:extLst>
          </p:cNvPr>
          <p:cNvSpPr txBox="1"/>
          <p:nvPr/>
        </p:nvSpPr>
        <p:spPr>
          <a:xfrm>
            <a:off x="9596537" y="2923061"/>
            <a:ext cx="2592288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Возложение цветов </a:t>
            </a:r>
            <a:r>
              <a:rPr lang="ru-RU" sz="1600" dirty="0"/>
              <a:t>9 мая 2024 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D5BE57-3981-A8B1-4366-9D034F2700F9}"/>
              </a:ext>
            </a:extLst>
          </p:cNvPr>
          <p:cNvSpPr txBox="1"/>
          <p:nvPr/>
        </p:nvSpPr>
        <p:spPr>
          <a:xfrm>
            <a:off x="9219875" y="129999"/>
            <a:ext cx="2923209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Концерт к Международному женскому дню 8 марта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4DD58-6B44-2354-A158-8BEC2A40EFA4}"/>
              </a:ext>
            </a:extLst>
          </p:cNvPr>
          <p:cNvSpPr txBox="1"/>
          <p:nvPr/>
        </p:nvSpPr>
        <p:spPr>
          <a:xfrm>
            <a:off x="405780" y="5657778"/>
            <a:ext cx="2472516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Областное мероприятие </a:t>
            </a:r>
            <a:r>
              <a:rPr lang="ru-RU" sz="1600" dirty="0" smtClean="0"/>
              <a:t>«Город </a:t>
            </a:r>
            <a:r>
              <a:rPr lang="ru-RU" sz="1600" dirty="0"/>
              <a:t>танцует в парках» 2024 г.</a:t>
            </a:r>
          </a:p>
        </p:txBody>
      </p:sp>
    </p:spTree>
    <p:extLst>
      <p:ext uri="{BB962C8B-B14F-4D97-AF65-F5344CB8AC3E}">
        <p14:creationId xmlns:p14="http://schemas.microsoft.com/office/powerpoint/2010/main" val="38777041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3125D5-1395-3F37-F3BB-964E75FCA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144016"/>
            <a:ext cx="4379979" cy="3284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BE1515-0D74-E141-18BF-C1A89904E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083" y="109728"/>
            <a:ext cx="4091947" cy="30689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5B91B4-AEC0-E5CE-D2AB-51F13704A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455" y="3846575"/>
            <a:ext cx="3899926" cy="2924944"/>
          </a:xfrm>
          <a:prstGeom prst="round2DiagRect">
            <a:avLst>
              <a:gd name="adj1" fmla="val 16667"/>
              <a:gd name="adj2" fmla="val 1586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EE1D71-0EE3-5971-3891-45D0CDF99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008" y="3549337"/>
            <a:ext cx="4214873" cy="3161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49DBE7-16BD-3BAB-595E-9D9BEC1E692B}"/>
              </a:ext>
            </a:extLst>
          </p:cNvPr>
          <p:cNvSpPr txBox="1"/>
          <p:nvPr/>
        </p:nvSpPr>
        <p:spPr>
          <a:xfrm>
            <a:off x="-24004" y="3526184"/>
            <a:ext cx="286206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День Ленинского городского округа 2023 г.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1E14AC-DE62-0984-C6A6-6EFE3D012F97}"/>
              </a:ext>
            </a:extLst>
          </p:cNvPr>
          <p:cNvSpPr txBox="1"/>
          <p:nvPr/>
        </p:nvSpPr>
        <p:spPr>
          <a:xfrm>
            <a:off x="-69136" y="6122414"/>
            <a:ext cx="29523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День флага России 2023 г.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5716F6-A0CF-9EEC-793D-B3A78867B3FB}"/>
              </a:ext>
            </a:extLst>
          </p:cNvPr>
          <p:cNvSpPr txBox="1"/>
          <p:nvPr/>
        </p:nvSpPr>
        <p:spPr>
          <a:xfrm>
            <a:off x="4582244" y="332656"/>
            <a:ext cx="324036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Помощь в приюте для животных «Домашний»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46A979-988B-2542-7723-2D3653D79E84}"/>
              </a:ext>
            </a:extLst>
          </p:cNvPr>
          <p:cNvSpPr txBox="1"/>
          <p:nvPr/>
        </p:nvSpPr>
        <p:spPr>
          <a:xfrm>
            <a:off x="4942284" y="3211542"/>
            <a:ext cx="314541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День молодежи 2023 г.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5F08FD2-495C-3B93-3BCE-41EB92A15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292" y="1071177"/>
            <a:ext cx="2011551" cy="20115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569495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54626F-8C2A-0040-B0FF-868A1F88428D}"/>
              </a:ext>
            </a:extLst>
          </p:cNvPr>
          <p:cNvSpPr/>
          <p:nvPr/>
        </p:nvSpPr>
        <p:spPr>
          <a:xfrm>
            <a:off x="-242292" y="188640"/>
            <a:ext cx="934043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Сбор гуманитарной помощи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799021-ADB5-8103-5940-9B66C0768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1340768"/>
            <a:ext cx="4187957" cy="31409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7AB27B-9E8B-C0E0-91F3-763442F5A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676" y="1484784"/>
            <a:ext cx="3381840" cy="45091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596908-A369-5FCD-24F7-9626015A7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33" y="3554648"/>
            <a:ext cx="4187958" cy="31409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C99F8B-7802-A50C-875D-68AEBF62D5DC}"/>
              </a:ext>
            </a:extLst>
          </p:cNvPr>
          <p:cNvSpPr txBox="1"/>
          <p:nvPr/>
        </p:nvSpPr>
        <p:spPr>
          <a:xfrm>
            <a:off x="4518855" y="1786518"/>
            <a:ext cx="38826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000" dirty="0"/>
              <a:t>Каждый квартал наши волонтеры занимаются сбором гуманитарной помощи для отправки в зону СВО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B89320-1650-A31B-FF7C-F79F459F7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002" y="4664536"/>
            <a:ext cx="2148058" cy="21328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1766376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05C015-55C4-2F35-5F2E-8CF33F088A72}"/>
              </a:ext>
            </a:extLst>
          </p:cNvPr>
          <p:cNvSpPr/>
          <p:nvPr/>
        </p:nvSpPr>
        <p:spPr>
          <a:xfrm>
            <a:off x="-314300" y="332656"/>
            <a:ext cx="514680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Посещение областных волонтерских форумов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F19789-D6F8-4B30-4667-02DE44142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12" y="3501008"/>
            <a:ext cx="4865894" cy="3235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20D608-51D4-9984-E488-E9BE50E0E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326" y="188640"/>
            <a:ext cx="4744973" cy="35587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12DDAC1-500A-80E0-C465-08342ED54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56" y="4653136"/>
            <a:ext cx="1722891" cy="1722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743F4D-3C6E-1019-6832-5E52C61FCFD0}"/>
              </a:ext>
            </a:extLst>
          </p:cNvPr>
          <p:cNvSpPr txBox="1"/>
          <p:nvPr/>
        </p:nvSpPr>
        <p:spPr>
          <a:xfrm>
            <a:off x="7630315" y="4254019"/>
            <a:ext cx="438123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dirty="0"/>
              <a:t>Руководители и актив волонтерского корпуса «Видный волонтер» принимают участие в областных форумах, которые проводит Министерство информационных и социальных 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229919024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EA8081-B7C2-83E3-6E00-23B5ADEE2DBF}"/>
              </a:ext>
            </a:extLst>
          </p:cNvPr>
          <p:cNvSpPr/>
          <p:nvPr/>
        </p:nvSpPr>
        <p:spPr>
          <a:xfrm>
            <a:off x="2566020" y="0"/>
            <a:ext cx="4270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Вовлечение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E83454-2F26-D488-3F45-B030A1FF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39" y="1203563"/>
            <a:ext cx="5040560" cy="37804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56731B-D52E-A3EB-3913-16622775F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438" y="2492896"/>
            <a:ext cx="5129756" cy="384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AC2E2F-BACB-B6DA-B901-4D5B6FDC0D15}"/>
              </a:ext>
            </a:extLst>
          </p:cNvPr>
          <p:cNvSpPr txBox="1"/>
          <p:nvPr/>
        </p:nvSpPr>
        <p:spPr>
          <a:xfrm>
            <a:off x="549795" y="5264216"/>
            <a:ext cx="53285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ru-RU" sz="2000" dirty="0"/>
              <a:t>На регулярной основе в образовательных учреждениях проводятся открытые уроки на тему добровольчества и вовлечения в волонтерскую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71437985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47411291_TF00677232_Win32" id="{68A89C25-FD6F-45A4-8EFD-628DF32B6940}" vid="{16DEEEDF-B528-4396-A7E1-5676BC1F625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89DED2-7065-407C-BB58-BE430B9CE5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AD028AE-289C-417E-80B6-3EEF5A68A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праздника возвращения в школу</Template>
  <TotalTime>71</TotalTime>
  <Words>186</Words>
  <Application>Microsoft Office PowerPoint</Application>
  <PresentationFormat>Произвольный</PresentationFormat>
  <Paragraphs>31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Courier New</vt:lpstr>
      <vt:lpstr>Quire Sans</vt:lpstr>
      <vt:lpstr>Times New Roman</vt:lpstr>
      <vt:lpstr>Презентация "День открытых дверей в классе"</vt:lpstr>
      <vt:lpstr>Презентация PowerPoint</vt:lpstr>
      <vt:lpstr>Презентация PowerPoint</vt:lpstr>
      <vt:lpstr>Презентация PowerPoint</vt:lpstr>
      <vt:lpstr>Ежегодное голосование  по формированию комфортной городской среды</vt:lpstr>
      <vt:lpstr>Помощь волонтеров на окружных и областных мероприятиях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</dc:creator>
  <cp:lastModifiedBy>Управление</cp:lastModifiedBy>
  <cp:revision>4</cp:revision>
  <dcterms:created xsi:type="dcterms:W3CDTF">2024-06-04T08:01:36Z</dcterms:created>
  <dcterms:modified xsi:type="dcterms:W3CDTF">2024-06-04T12:49:21Z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