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755" r:id="rId2"/>
    <p:sldId id="756" r:id="rId3"/>
    <p:sldId id="732" r:id="rId4"/>
    <p:sldId id="754" r:id="rId5"/>
    <p:sldId id="760" r:id="rId6"/>
    <p:sldId id="762" r:id="rId7"/>
    <p:sldId id="759" r:id="rId8"/>
  </p:sldIdLst>
  <p:sldSz cx="9144000" cy="5143500" type="screen16x9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BFDD65-5F25-483D-AA93-163117E9FAF1}">
          <p14:sldIdLst>
            <p14:sldId id="755"/>
            <p14:sldId id="756"/>
            <p14:sldId id="732"/>
            <p14:sldId id="754"/>
            <p14:sldId id="760"/>
            <p14:sldId id="762"/>
            <p14:sldId id="759"/>
          </p14:sldIdLst>
        </p14:section>
      </p14:sectionLst>
    </p:ext>
    <p:ext uri="{EFAFB233-063F-42B5-8137-9DF3F51BA10A}">
      <p15:sldGuideLst xmlns:p15="http://schemas.microsoft.com/office/powerpoint/2012/main">
        <p15:guide id="2" pos="635" userDrawn="1">
          <p15:clr>
            <a:srgbClr val="A4A3A4"/>
          </p15:clr>
        </p15:guide>
        <p15:guide id="4" orient="horz" pos="2958" userDrawn="1">
          <p15:clr>
            <a:srgbClr val="A4A3A4"/>
          </p15:clr>
        </p15:guide>
        <p15:guide id="5" orient="horz" pos="1076" userDrawn="1">
          <p15:clr>
            <a:srgbClr val="A4A3A4"/>
          </p15:clr>
        </p15:guide>
        <p15:guide id="6" orient="horz" pos="2096" userDrawn="1">
          <p15:clr>
            <a:srgbClr val="A4A3A4"/>
          </p15:clr>
        </p15:guide>
        <p15:guide id="7" pos="1950" userDrawn="1">
          <p15:clr>
            <a:srgbClr val="A4A3A4"/>
          </p15:clr>
        </p15:guide>
        <p15:guide id="8" pos="3810" userDrawn="1">
          <p15:clr>
            <a:srgbClr val="A4A3A4"/>
          </p15:clr>
        </p15:guide>
        <p15:guide id="9" orient="horz" pos="327" userDrawn="1">
          <p15:clr>
            <a:srgbClr val="A4A3A4"/>
          </p15:clr>
        </p15:guide>
        <p15:guide id="10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7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4" pos="2154" userDrawn="1">
          <p15:clr>
            <a:srgbClr val="A4A3A4"/>
          </p15:clr>
        </p15:guide>
        <p15:guide id="9" orient="horz" pos="350" userDrawn="1">
          <p15:clr>
            <a:srgbClr val="A4A3A4"/>
          </p15:clr>
        </p15:guide>
        <p15:guide id="13" pos="3969" userDrawn="1">
          <p15:clr>
            <a:srgbClr val="A4A3A4"/>
          </p15:clr>
        </p15:guide>
        <p15:guide id="14" orient="horz" pos="1892" userDrawn="1">
          <p15:clr>
            <a:srgbClr val="A4A3A4"/>
          </p15:clr>
        </p15:guide>
        <p15:guide id="15" orient="horz" pos="209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  <a:srgbClr val="2860A8"/>
    <a:srgbClr val="69768C"/>
    <a:srgbClr val="777E8E"/>
    <a:srgbClr val="D9D9D9"/>
    <a:srgbClr val="F79646"/>
    <a:srgbClr val="0077B6"/>
    <a:srgbClr val="FFDE21"/>
    <a:srgbClr val="A6A6A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60925" autoAdjust="0"/>
  </p:normalViewPr>
  <p:slideViewPr>
    <p:cSldViewPr snapToGrid="0" showGuides="1">
      <p:cViewPr varScale="1">
        <p:scale>
          <a:sx n="89" d="100"/>
          <a:sy n="89" d="100"/>
        </p:scale>
        <p:origin x="1602" y="90"/>
      </p:cViewPr>
      <p:guideLst>
        <p:guide pos="635"/>
        <p:guide orient="horz" pos="2958"/>
        <p:guide orient="horz" pos="1076"/>
        <p:guide orient="horz" pos="2096"/>
        <p:guide pos="1950"/>
        <p:guide pos="3810"/>
        <p:guide orient="horz" pos="327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notesViewPr>
    <p:cSldViewPr snapToGrid="0" showGuides="1">
      <p:cViewPr varScale="1">
        <p:scale>
          <a:sx n="79" d="100"/>
          <a:sy n="79" d="100"/>
        </p:scale>
        <p:origin x="987" y="62"/>
      </p:cViewPr>
      <p:guideLst>
        <p:guide orient="horz" pos="2917"/>
        <p:guide pos="363"/>
        <p:guide pos="2154"/>
        <p:guide orient="horz" pos="350"/>
        <p:guide pos="3969"/>
        <p:guide orient="horz" pos="1892"/>
        <p:guide orient="horz"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431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991" y="0"/>
            <a:ext cx="2971431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CE575F42-134A-45FE-B953-C3DF19C5E6F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026"/>
            <a:ext cx="2971431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991" y="9428026"/>
            <a:ext cx="2971431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04100EB2-AD36-43BC-9247-CEC62EA4F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8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8056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8056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44D056EE-0312-4FD9-8BA9-EBA338D4093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7"/>
            <a:ext cx="5486400" cy="3908614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71800" cy="498055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28588"/>
            <a:ext cx="2971800" cy="498055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24AA8A9E-AB2E-42B9-B386-B42D1ED00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2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650875"/>
            <a:ext cx="5405438" cy="3040063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A8A9E-AB2E-42B9-B386-B42D1ED006E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DF4A214-9EF8-3F65-3FBC-952D0CE4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64" y="4188941"/>
            <a:ext cx="5724525" cy="5239647"/>
          </a:xfrm>
        </p:spPr>
        <p:txBody>
          <a:bodyPr/>
          <a:lstStyle/>
          <a:p>
            <a:pPr algn="ctr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7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60475" y="555625"/>
            <a:ext cx="4337050" cy="2439988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A8A9E-AB2E-42B9-B386-B42D1ED006E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CC8C94-1230-1CEE-9C77-2C70E632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64" y="3326869"/>
            <a:ext cx="5756107" cy="5986758"/>
          </a:xfrm>
        </p:spPr>
        <p:txBody>
          <a:bodyPr/>
          <a:lstStyle/>
          <a:p>
            <a:pPr marL="0" marR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8825" y="666750"/>
            <a:ext cx="5470525" cy="307657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A8A9E-AB2E-42B9-B386-B42D1ED006E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CC8C94-1230-1CEE-9C77-2C70E632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211" y="4764417"/>
            <a:ext cx="5524172" cy="2599216"/>
          </a:xfrm>
        </p:spPr>
        <p:txBody>
          <a:bodyPr/>
          <a:lstStyle/>
          <a:p>
            <a:pPr marL="171450" lvl="0" indent="-171450" algn="just">
              <a:buFontTx/>
              <a:buChar char="-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3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530225"/>
            <a:ext cx="5141913" cy="289242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A8A9E-AB2E-42B9-B386-B42D1ED006E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A0CB0B4-49CF-3B14-C7AD-91F4B4B3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55" y="3880022"/>
            <a:ext cx="5823293" cy="5850605"/>
          </a:xfrm>
        </p:spPr>
        <p:txBody>
          <a:bodyPr/>
          <a:lstStyle/>
          <a:p>
            <a:pPr marL="285750" lvl="0" indent="-285750" algn="just">
              <a:lnSpc>
                <a:spcPts val="1600"/>
              </a:lnSpc>
              <a:buFontTx/>
              <a:buChar char="-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0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912813"/>
            <a:ext cx="4943475" cy="27813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A8A9E-AB2E-42B9-B386-B42D1ED006E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A0CB0B4-49CF-3B14-C7AD-91F4B4B3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55" y="4361239"/>
            <a:ext cx="5823293" cy="4164924"/>
          </a:xfrm>
        </p:spPr>
        <p:txBody>
          <a:bodyPr/>
          <a:lstStyle/>
          <a:p>
            <a:pPr marL="285750" lvl="0" indent="-285750" algn="just">
              <a:lnSpc>
                <a:spcPts val="1600"/>
              </a:lnSpc>
              <a:buFontTx/>
              <a:buChar char="-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912813"/>
            <a:ext cx="4943475" cy="27813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A8A9E-AB2E-42B9-B386-B42D1ED006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A0CB0B4-49CF-3B14-C7AD-91F4B4B3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55" y="4361239"/>
            <a:ext cx="5823293" cy="4164924"/>
          </a:xfrm>
        </p:spPr>
        <p:txBody>
          <a:bodyPr/>
          <a:lstStyle/>
          <a:p>
            <a:pPr marL="285750" lvl="0" indent="-285750" algn="just">
              <a:lnSpc>
                <a:spcPts val="1600"/>
              </a:lnSpc>
              <a:buFontTx/>
              <a:buChar char="-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15950"/>
            <a:ext cx="5473700" cy="3078163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A8A9E-AB2E-42B9-B386-B42D1ED006E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E027FAA-323F-F5EF-C1CA-18B7240A4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25" y="4188942"/>
            <a:ext cx="5736523" cy="4497860"/>
          </a:xfrm>
        </p:spPr>
        <p:txBody>
          <a:bodyPr/>
          <a:lstStyle/>
          <a:p>
            <a:pPr marL="0" indent="457200">
              <a:buFontTx/>
              <a:buNone/>
            </a:pPr>
            <a:endParaRPr lang="ru-RU" sz="1800" kern="12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20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4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3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3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0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9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0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8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301E-E095-4404-A44B-8196278750A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E0A6-1611-4B74-8170-307834F68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9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CE7838-D87D-43EC-A61F-9DB0653DF8D7}"/>
              </a:ext>
            </a:extLst>
          </p:cNvPr>
          <p:cNvSpPr/>
          <p:nvPr/>
        </p:nvSpPr>
        <p:spPr>
          <a:xfrm>
            <a:off x="1363503" y="3130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ОБЩЕГО</a:t>
            </a:r>
            <a:br>
              <a:rPr lang="ru-RU" sz="12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ПРОФЕССИОНАЛЬНОГО ОБРАЗОВАНИЯ РОСТОВСКОЙ ОБЛАСТИ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289A74-AA13-C142-BE5C-30842CE12DAD}"/>
              </a:ext>
            </a:extLst>
          </p:cNvPr>
          <p:cNvSpPr/>
          <p:nvPr/>
        </p:nvSpPr>
        <p:spPr>
          <a:xfrm>
            <a:off x="-1145" y="1716618"/>
            <a:ext cx="112102" cy="171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13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B1989-D486-4D28-9FFE-FAE61B4572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67" y="313020"/>
            <a:ext cx="591363" cy="71329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2B9DC6E-6F98-4DAF-9B35-76575E1C0CA8}"/>
              </a:ext>
            </a:extLst>
          </p:cNvPr>
          <p:cNvSpPr/>
          <p:nvPr/>
        </p:nvSpPr>
        <p:spPr>
          <a:xfrm>
            <a:off x="0" y="3435350"/>
            <a:ext cx="112102" cy="1708150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ED7036-F771-4F7D-BA26-A5AD8D7EB309}"/>
              </a:ext>
            </a:extLst>
          </p:cNvPr>
          <p:cNvSpPr/>
          <p:nvPr/>
        </p:nvSpPr>
        <p:spPr>
          <a:xfrm>
            <a:off x="0" y="-3535"/>
            <a:ext cx="112676" cy="1716616"/>
          </a:xfrm>
          <a:prstGeom prst="rect">
            <a:avLst/>
          </a:prstGeom>
          <a:solidFill>
            <a:srgbClr val="2860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D4DEA-179D-8BBE-AA78-EE89A4895F28}"/>
              </a:ext>
            </a:extLst>
          </p:cNvPr>
          <p:cNvSpPr/>
          <p:nvPr/>
        </p:nvSpPr>
        <p:spPr>
          <a:xfrm>
            <a:off x="483373" y="2173466"/>
            <a:ext cx="45841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tx2"/>
                </a:solidFill>
              </a:rPr>
              <a:t>О </a:t>
            </a:r>
            <a:r>
              <a:rPr lang="ru-RU" sz="1900" b="1" dirty="0" smtClean="0">
                <a:solidFill>
                  <a:schemeClr val="tx2"/>
                </a:solidFill>
              </a:rPr>
              <a:t>мероприятиях добровольческой направленности </a:t>
            </a:r>
            <a:endParaRPr lang="ru-RU" sz="19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900" b="1" dirty="0" smtClean="0">
                <a:solidFill>
                  <a:schemeClr val="tx2"/>
                </a:solidFill>
              </a:rPr>
              <a:t>в</a:t>
            </a:r>
            <a:r>
              <a:rPr lang="ru-RU" sz="1900" b="1" dirty="0">
                <a:solidFill>
                  <a:schemeClr val="tx2"/>
                </a:solidFill>
              </a:rPr>
              <a:t> </a:t>
            </a:r>
            <a:r>
              <a:rPr lang="ru-RU" sz="1900" b="1" dirty="0" smtClean="0">
                <a:solidFill>
                  <a:schemeClr val="tx2"/>
                </a:solidFill>
              </a:rPr>
              <a:t>образовательных учреждениях </a:t>
            </a:r>
          </a:p>
          <a:p>
            <a:pPr algn="just"/>
            <a:r>
              <a:rPr lang="ru-RU" sz="1900" b="1" dirty="0" smtClean="0">
                <a:solidFill>
                  <a:schemeClr val="tx2"/>
                </a:solidFill>
              </a:rPr>
              <a:t>Ростовской области</a:t>
            </a:r>
            <a:endParaRPr lang="ru-RU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t="6192" r="17776"/>
          <a:stretch/>
        </p:blipFill>
        <p:spPr>
          <a:xfrm>
            <a:off x="5244194" y="0"/>
            <a:ext cx="3899805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5F449B-B46F-F944-BE4D-6621996A1FEF}"/>
              </a:ext>
            </a:extLst>
          </p:cNvPr>
          <p:cNvSpPr/>
          <p:nvPr/>
        </p:nvSpPr>
        <p:spPr>
          <a:xfrm>
            <a:off x="-1145" y="1716618"/>
            <a:ext cx="112102" cy="171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13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EF4329-2A55-4BE0-ACD4-9CC9C1A42BCC}"/>
              </a:ext>
            </a:extLst>
          </p:cNvPr>
          <p:cNvSpPr/>
          <p:nvPr/>
        </p:nvSpPr>
        <p:spPr>
          <a:xfrm>
            <a:off x="0" y="3435350"/>
            <a:ext cx="112102" cy="1708150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6D86B9-ECC5-41E6-AFB2-03434AE0C35C}"/>
              </a:ext>
            </a:extLst>
          </p:cNvPr>
          <p:cNvSpPr/>
          <p:nvPr/>
        </p:nvSpPr>
        <p:spPr>
          <a:xfrm>
            <a:off x="0" y="-3535"/>
            <a:ext cx="112676" cy="1716616"/>
          </a:xfrm>
          <a:prstGeom prst="rect">
            <a:avLst/>
          </a:prstGeom>
          <a:solidFill>
            <a:srgbClr val="2860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585E47-12A8-AD82-54F7-11A8E1697F1B}"/>
              </a:ext>
            </a:extLst>
          </p:cNvPr>
          <p:cNvSpPr/>
          <p:nvPr/>
        </p:nvSpPr>
        <p:spPr>
          <a:xfrm>
            <a:off x="647697" y="284968"/>
            <a:ext cx="5441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+mj-lt"/>
                <a:ea typeface="Calibri" panose="020F0502020204030204" pitchFamily="34" charset="0"/>
              </a:rPr>
              <a:t>ВОЛОНТЕРСТВО В СИСТЕМЕ ОБРАЗОВАНИЯ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A14337-C054-FD6F-422B-17AFC7C6D566}"/>
              </a:ext>
            </a:extLst>
          </p:cNvPr>
          <p:cNvSpPr/>
          <p:nvPr/>
        </p:nvSpPr>
        <p:spPr>
          <a:xfrm>
            <a:off x="825787" y="1175514"/>
            <a:ext cx="1783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32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11753</a:t>
            </a:r>
            <a:endParaRPr lang="ru-RU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7D8ED2-1D93-8C7D-52A9-7E5417C24D1F}"/>
              </a:ext>
            </a:extLst>
          </p:cNvPr>
          <p:cNvSpPr/>
          <p:nvPr/>
        </p:nvSpPr>
        <p:spPr>
          <a:xfrm>
            <a:off x="825787" y="1948250"/>
            <a:ext cx="1170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32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</a:t>
            </a:r>
            <a:r>
              <a:rPr lang="ru-RU" sz="3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7D8ED2-1D93-8C7D-52A9-7E5417C24D1F}"/>
              </a:ext>
            </a:extLst>
          </p:cNvPr>
          <p:cNvSpPr/>
          <p:nvPr/>
        </p:nvSpPr>
        <p:spPr>
          <a:xfrm>
            <a:off x="850282" y="2771960"/>
            <a:ext cx="2876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32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  <a:r>
              <a:rPr lang="ru-RU" sz="3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рублей </a:t>
            </a:r>
            <a:endParaRPr lang="ru-RU" sz="16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7D8ED2-1D93-8C7D-52A9-7E5417C24D1F}"/>
              </a:ext>
            </a:extLst>
          </p:cNvPr>
          <p:cNvSpPr/>
          <p:nvPr/>
        </p:nvSpPr>
        <p:spPr>
          <a:xfrm>
            <a:off x="800971" y="3626741"/>
            <a:ext cx="2893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32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r>
              <a:rPr lang="ru-RU" sz="3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рублей</a:t>
            </a:r>
            <a:endParaRPr lang="ru-RU" sz="1600" spc="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6F15F-A6D0-1688-F0FC-E417E8265886}"/>
              </a:ext>
            </a:extLst>
          </p:cNvPr>
          <p:cNvSpPr txBox="1"/>
          <p:nvPr/>
        </p:nvSpPr>
        <p:spPr>
          <a:xfrm>
            <a:off x="891983" y="1713081"/>
            <a:ext cx="434717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студента в ресурсном центре добровольчества</a:t>
            </a:r>
            <a:endParaRPr lang="ru-RU" sz="1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B6F15F-A6D0-1688-F0FC-E417E8265886}"/>
              </a:ext>
            </a:extLst>
          </p:cNvPr>
          <p:cNvSpPr txBox="1"/>
          <p:nvPr/>
        </p:nvSpPr>
        <p:spPr>
          <a:xfrm>
            <a:off x="891983" y="2510599"/>
            <a:ext cx="414397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частников форума «Добро в СПО»</a:t>
            </a:r>
            <a:endParaRPr lang="ru-RU" sz="1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B6F15F-A6D0-1688-F0FC-E417E8265886}"/>
              </a:ext>
            </a:extLst>
          </p:cNvPr>
          <p:cNvSpPr txBox="1"/>
          <p:nvPr/>
        </p:nvSpPr>
        <p:spPr>
          <a:xfrm>
            <a:off x="850282" y="3348723"/>
            <a:ext cx="414397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а реализацию проекта «Регион добрых дел»</a:t>
            </a:r>
            <a:endParaRPr lang="ru-RU" sz="1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6F15F-A6D0-1688-F0FC-E417E8265886}"/>
              </a:ext>
            </a:extLst>
          </p:cNvPr>
          <p:cNvSpPr txBox="1"/>
          <p:nvPr/>
        </p:nvSpPr>
        <p:spPr>
          <a:xfrm>
            <a:off x="850282" y="4186847"/>
            <a:ext cx="458731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а организацию деятельности «</a:t>
            </a:r>
            <a:r>
              <a:rPr lang="ru-RU" sz="1200" dirty="0" err="1" smtClean="0">
                <a:solidFill>
                  <a:schemeClr val="tx2"/>
                </a:solidFill>
                <a:cs typeface="Times New Roman" pitchFamily="18" charset="0"/>
              </a:rPr>
              <a:t>ДоброЦентр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» на базе Волгодонского техникума энергетики и транспорта</a:t>
            </a:r>
            <a:endParaRPr lang="ru-RU" sz="1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23837" r="28932"/>
          <a:stretch/>
        </p:blipFill>
        <p:spPr>
          <a:xfrm>
            <a:off x="5611855" y="0"/>
            <a:ext cx="3532145" cy="3054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9399" r="28038"/>
          <a:stretch/>
        </p:blipFill>
        <p:spPr>
          <a:xfrm>
            <a:off x="5611855" y="2368242"/>
            <a:ext cx="3532145" cy="27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5F449B-B46F-F944-BE4D-6621996A1FEF}"/>
              </a:ext>
            </a:extLst>
          </p:cNvPr>
          <p:cNvSpPr/>
          <p:nvPr/>
        </p:nvSpPr>
        <p:spPr>
          <a:xfrm>
            <a:off x="-1145" y="1716618"/>
            <a:ext cx="112102" cy="171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13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EF4329-2A55-4BE0-ACD4-9CC9C1A42BCC}"/>
              </a:ext>
            </a:extLst>
          </p:cNvPr>
          <p:cNvSpPr/>
          <p:nvPr/>
        </p:nvSpPr>
        <p:spPr>
          <a:xfrm>
            <a:off x="0" y="3435350"/>
            <a:ext cx="112102" cy="1708150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6D86B9-ECC5-41E6-AFB2-03434AE0C35C}"/>
              </a:ext>
            </a:extLst>
          </p:cNvPr>
          <p:cNvSpPr/>
          <p:nvPr/>
        </p:nvSpPr>
        <p:spPr>
          <a:xfrm>
            <a:off x="0" y="-3535"/>
            <a:ext cx="112676" cy="1716616"/>
          </a:xfrm>
          <a:prstGeom prst="rect">
            <a:avLst/>
          </a:prstGeom>
          <a:solidFill>
            <a:srgbClr val="2860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DAFE56-91B8-A603-CE18-C6E78B01546B}"/>
              </a:ext>
            </a:extLst>
          </p:cNvPr>
          <p:cNvSpPr/>
          <p:nvPr/>
        </p:nvSpPr>
        <p:spPr>
          <a:xfrm>
            <a:off x="647700" y="404911"/>
            <a:ext cx="455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ea typeface="Tahoma" panose="020B0604030504040204" pitchFamily="34" charset="0"/>
              </a:rPr>
              <a:t>ПРИОРИТЕТЫ НА 2024 ГОД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7D8ED2-1D93-8C7D-52A9-7E5417C24D1F}"/>
              </a:ext>
            </a:extLst>
          </p:cNvPr>
          <p:cNvSpPr/>
          <p:nvPr/>
        </p:nvSpPr>
        <p:spPr>
          <a:xfrm>
            <a:off x="947195" y="1411019"/>
            <a:ext cx="42577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ru-RU" sz="1600" spc="100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  <a:r>
              <a:rPr lang="ru-RU" sz="1600" spc="100" dirty="0" smtClean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обровольческие проекты и акции для школьников и студентов</a:t>
            </a:r>
          </a:p>
          <a:p>
            <a:pPr algn="just" defTabSz="685800"/>
            <a:endParaRPr lang="ru-RU" sz="1600" spc="100" dirty="0" smtClean="0">
              <a:solidFill>
                <a:prstClr val="black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ru-RU" sz="1600" spc="100" dirty="0" smtClean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Взаимодействие с российским движением детей и молодежи «Движение первых»</a:t>
            </a:r>
          </a:p>
          <a:p>
            <a:pPr algn="just" defTabSz="685800"/>
            <a:endParaRPr lang="ru-RU" sz="1600" spc="100" dirty="0">
              <a:solidFill>
                <a:prstClr val="black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ru-RU" sz="1600" spc="100" dirty="0" smtClean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Мероприятия по активизации семейного устройства детей-сирот и сопровождению замещающих семей</a:t>
            </a:r>
          </a:p>
          <a:p>
            <a:pPr defTabSz="685800"/>
            <a:endParaRPr lang="ru-RU" sz="1600" spc="100" dirty="0" smtClean="0">
              <a:solidFill>
                <a:prstClr val="black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defTabSz="685800"/>
            <a:r>
              <a:rPr lang="ru-RU" sz="1600" spc="100" dirty="0">
                <a:solidFill>
                  <a:prstClr val="black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1830" r="17059" b="-1830"/>
          <a:stretch/>
        </p:blipFill>
        <p:spPr>
          <a:xfrm>
            <a:off x="5741723" y="0"/>
            <a:ext cx="3396874" cy="2822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33675" r="4675" b="18931"/>
          <a:stretch/>
        </p:blipFill>
        <p:spPr>
          <a:xfrm>
            <a:off x="5740004" y="2487706"/>
            <a:ext cx="3403995" cy="265579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EE9FC9-1D34-46B2-A23C-4CEF7E810D0C}"/>
              </a:ext>
            </a:extLst>
          </p:cNvPr>
          <p:cNvSpPr/>
          <p:nvPr/>
        </p:nvSpPr>
        <p:spPr>
          <a:xfrm>
            <a:off x="529611" y="2291921"/>
            <a:ext cx="113129" cy="107065"/>
          </a:xfrm>
          <a:prstGeom prst="rect">
            <a:avLst/>
          </a:prstGeom>
          <a:solidFill>
            <a:srgbClr val="2860A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ru-RU" sz="1600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EE9FC9-1D34-46B2-A23C-4CEF7E810D0C}"/>
              </a:ext>
            </a:extLst>
          </p:cNvPr>
          <p:cNvSpPr/>
          <p:nvPr/>
        </p:nvSpPr>
        <p:spPr>
          <a:xfrm>
            <a:off x="529611" y="3225628"/>
            <a:ext cx="113129" cy="107065"/>
          </a:xfrm>
          <a:prstGeom prst="rect">
            <a:avLst/>
          </a:prstGeom>
          <a:solidFill>
            <a:srgbClr val="2860A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ru-RU" sz="1600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EE9FC9-1D34-46B2-A23C-4CEF7E810D0C}"/>
              </a:ext>
            </a:extLst>
          </p:cNvPr>
          <p:cNvSpPr/>
          <p:nvPr/>
        </p:nvSpPr>
        <p:spPr>
          <a:xfrm>
            <a:off x="529611" y="1525716"/>
            <a:ext cx="113129" cy="107065"/>
          </a:xfrm>
          <a:prstGeom prst="rect">
            <a:avLst/>
          </a:prstGeom>
          <a:solidFill>
            <a:srgbClr val="2860A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ru-RU" sz="1600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3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5F449B-B46F-F944-BE4D-6621996A1FEF}"/>
              </a:ext>
            </a:extLst>
          </p:cNvPr>
          <p:cNvSpPr/>
          <p:nvPr/>
        </p:nvSpPr>
        <p:spPr>
          <a:xfrm>
            <a:off x="-1145" y="1716618"/>
            <a:ext cx="112102" cy="171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13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A984FA-FF7F-4196-8FDB-036D0F12D60F}"/>
              </a:ext>
            </a:extLst>
          </p:cNvPr>
          <p:cNvSpPr/>
          <p:nvPr/>
        </p:nvSpPr>
        <p:spPr>
          <a:xfrm>
            <a:off x="-2290" y="3435350"/>
            <a:ext cx="112676" cy="1708150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EE8FF0-4B79-4534-8991-D9AFA7E9DE5A}"/>
              </a:ext>
            </a:extLst>
          </p:cNvPr>
          <p:cNvSpPr/>
          <p:nvPr/>
        </p:nvSpPr>
        <p:spPr>
          <a:xfrm>
            <a:off x="-2290" y="0"/>
            <a:ext cx="112676" cy="1716616"/>
          </a:xfrm>
          <a:prstGeom prst="rect">
            <a:avLst/>
          </a:prstGeom>
          <a:solidFill>
            <a:srgbClr val="2860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9BCFD9-D3DF-C44D-D262-EA7CA037353E}"/>
              </a:ext>
            </a:extLst>
          </p:cNvPr>
          <p:cNvSpPr/>
          <p:nvPr/>
        </p:nvSpPr>
        <p:spPr>
          <a:xfrm>
            <a:off x="713692" y="300363"/>
            <a:ext cx="5050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+mj-lt"/>
                <a:ea typeface="Calibri" panose="020F0502020204030204" pitchFamily="34" charset="0"/>
              </a:rPr>
              <a:t>ПРОЕКТЫ С УЧАСТИЕМ ОБУЧАЮЩИХСЯ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09ECF-4CAE-B13D-A53A-50170D08E90F}"/>
              </a:ext>
            </a:extLst>
          </p:cNvPr>
          <p:cNvSpPr txBox="1"/>
          <p:nvPr/>
        </p:nvSpPr>
        <p:spPr>
          <a:xfrm>
            <a:off x="410926" y="1459784"/>
            <a:ext cx="5052370" cy="241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Минифест</a:t>
            </a:r>
            <a:r>
              <a:rPr lang="ru-RU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«Вдохновлённые искусством»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Акция «Сад памяти»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Акция «Поможем ветерану»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Акция «Лето добрых дел»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День единых действий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Образовательный </a:t>
            </a:r>
            <a:r>
              <a:rPr lang="ru-RU" dirty="0" err="1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интенсив</a:t>
            </a:r>
            <a:endParaRPr lang="ru-RU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Фестиваль «Молодежь Дона, вперед!»</a:t>
            </a:r>
            <a:endParaRPr lang="ru-RU" dirty="0">
              <a:solidFill>
                <a:schemeClr val="tx2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/>
          <a:stretch/>
        </p:blipFill>
        <p:spPr>
          <a:xfrm>
            <a:off x="5764407" y="0"/>
            <a:ext cx="3379593" cy="2991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4119" r="9206" b="23919"/>
          <a:stretch/>
        </p:blipFill>
        <p:spPr>
          <a:xfrm>
            <a:off x="5764407" y="2602005"/>
            <a:ext cx="3379593" cy="25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5F449B-B46F-F944-BE4D-6621996A1FEF}"/>
              </a:ext>
            </a:extLst>
          </p:cNvPr>
          <p:cNvSpPr/>
          <p:nvPr/>
        </p:nvSpPr>
        <p:spPr>
          <a:xfrm>
            <a:off x="-1145" y="1716618"/>
            <a:ext cx="112102" cy="171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13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A984FA-FF7F-4196-8FDB-036D0F12D60F}"/>
              </a:ext>
            </a:extLst>
          </p:cNvPr>
          <p:cNvSpPr/>
          <p:nvPr/>
        </p:nvSpPr>
        <p:spPr>
          <a:xfrm>
            <a:off x="-2290" y="3435350"/>
            <a:ext cx="112676" cy="1708150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EE8FF0-4B79-4534-8991-D9AFA7E9DE5A}"/>
              </a:ext>
            </a:extLst>
          </p:cNvPr>
          <p:cNvSpPr/>
          <p:nvPr/>
        </p:nvSpPr>
        <p:spPr>
          <a:xfrm>
            <a:off x="-2290" y="0"/>
            <a:ext cx="112676" cy="1716616"/>
          </a:xfrm>
          <a:prstGeom prst="rect">
            <a:avLst/>
          </a:prstGeom>
          <a:solidFill>
            <a:srgbClr val="2860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9BCFD9-D3DF-C44D-D262-EA7CA037353E}"/>
              </a:ext>
            </a:extLst>
          </p:cNvPr>
          <p:cNvSpPr/>
          <p:nvPr/>
        </p:nvSpPr>
        <p:spPr>
          <a:xfrm>
            <a:off x="785308" y="365760"/>
            <a:ext cx="5050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+mj-lt"/>
                <a:ea typeface="Calibri" panose="020F0502020204030204" pitchFamily="34" charset="0"/>
              </a:rPr>
              <a:t>ВЗАИМОДЕЙСТВИЕ </a:t>
            </a:r>
          </a:p>
          <a:p>
            <a:r>
              <a:rPr lang="ru-RU" sz="2000" b="1" dirty="0" smtClean="0">
                <a:effectLst/>
                <a:latin typeface="+mj-lt"/>
                <a:ea typeface="Calibri" panose="020F0502020204030204" pitchFamily="34" charset="0"/>
              </a:rPr>
              <a:t>С ДВИЖЕНИЕМ ПЕРВЫХ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09ECF-4CAE-B13D-A53A-50170D08E90F}"/>
              </a:ext>
            </a:extLst>
          </p:cNvPr>
          <p:cNvSpPr txBox="1"/>
          <p:nvPr/>
        </p:nvSpPr>
        <p:spPr>
          <a:xfrm>
            <a:off x="633045" y="1390464"/>
            <a:ext cx="4767294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проект «Благо твори»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волонтеров-наставников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Мастер-классы по оказанию первой помощи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акция «Благодарю»</a:t>
            </a:r>
          </a:p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Всероссийские юннатские встречи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-1250" r="-10921" b="466"/>
          <a:stretch/>
        </p:blipFill>
        <p:spPr>
          <a:xfrm>
            <a:off x="5809129" y="2344536"/>
            <a:ext cx="3838130" cy="2798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/>
          <a:stretch/>
        </p:blipFill>
        <p:spPr>
          <a:xfrm>
            <a:off x="5795682" y="0"/>
            <a:ext cx="3348318" cy="25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5F449B-B46F-F944-BE4D-6621996A1FEF}"/>
              </a:ext>
            </a:extLst>
          </p:cNvPr>
          <p:cNvSpPr/>
          <p:nvPr/>
        </p:nvSpPr>
        <p:spPr>
          <a:xfrm>
            <a:off x="-1145" y="1716618"/>
            <a:ext cx="112102" cy="171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A984FA-FF7F-4196-8FDB-036D0F12D60F}"/>
              </a:ext>
            </a:extLst>
          </p:cNvPr>
          <p:cNvSpPr/>
          <p:nvPr/>
        </p:nvSpPr>
        <p:spPr>
          <a:xfrm>
            <a:off x="-2290" y="3435350"/>
            <a:ext cx="112676" cy="1708150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EE8FF0-4B79-4534-8991-D9AFA7E9DE5A}"/>
              </a:ext>
            </a:extLst>
          </p:cNvPr>
          <p:cNvSpPr/>
          <p:nvPr/>
        </p:nvSpPr>
        <p:spPr>
          <a:xfrm>
            <a:off x="-2290" y="0"/>
            <a:ext cx="112676" cy="1716616"/>
          </a:xfrm>
          <a:prstGeom prst="rect">
            <a:avLst/>
          </a:prstGeom>
          <a:solidFill>
            <a:srgbClr val="2860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9BCFD9-D3DF-C44D-D262-EA7CA037353E}"/>
              </a:ext>
            </a:extLst>
          </p:cNvPr>
          <p:cNvSpPr/>
          <p:nvPr/>
        </p:nvSpPr>
        <p:spPr>
          <a:xfrm>
            <a:off x="785308" y="365760"/>
            <a:ext cx="5050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768C"/>
                </a:solidFill>
                <a:effectLst/>
                <a:uLnTx/>
                <a:uFillTx/>
                <a:latin typeface="Tahoma"/>
                <a:ea typeface="Calibri" panose="020F0502020204030204" pitchFamily="34" charset="0"/>
                <a:cs typeface="+mn-cs"/>
              </a:rPr>
              <a:t>ВЗАИМОДЕЙСТВИЕ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768C"/>
                </a:solidFill>
                <a:effectLst/>
                <a:uLnTx/>
                <a:uFillTx/>
                <a:latin typeface="Tahoma"/>
                <a:ea typeface="Calibri" panose="020F0502020204030204" pitchFamily="34" charset="0"/>
                <a:cs typeface="+mn-cs"/>
              </a:rPr>
              <a:t>С ДВИЖЕНИЕМ ПЕРВЫХ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9768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09ECF-4CAE-B13D-A53A-50170D08E90F}"/>
              </a:ext>
            </a:extLst>
          </p:cNvPr>
          <p:cNvSpPr txBox="1"/>
          <p:nvPr/>
        </p:nvSpPr>
        <p:spPr>
          <a:xfrm>
            <a:off x="633045" y="1390464"/>
            <a:ext cx="5052370" cy="232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программа «Календарь юннатских дел»</a:t>
            </a: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фотофестиваль «Посмотри»</a:t>
            </a: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Областной проект «Эко-чемпионат»</a:t>
            </a: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«Семейный рекорд первых»</a:t>
            </a:r>
          </a:p>
          <a:p>
            <a:pPr marL="285750" marR="0" lvl="0" indent="-28575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Ежемесячный «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ызов первых»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-1250" r="-10921" b="466"/>
          <a:stretch/>
        </p:blipFill>
        <p:spPr>
          <a:xfrm>
            <a:off x="5809129" y="2344536"/>
            <a:ext cx="3838130" cy="2798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/>
          <a:stretch/>
        </p:blipFill>
        <p:spPr>
          <a:xfrm>
            <a:off x="5795682" y="0"/>
            <a:ext cx="3348318" cy="25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D83E66-A89F-5A40-95C2-7AFA0FF4BD48}"/>
              </a:ext>
            </a:extLst>
          </p:cNvPr>
          <p:cNvSpPr/>
          <p:nvPr/>
        </p:nvSpPr>
        <p:spPr>
          <a:xfrm>
            <a:off x="-1145" y="1716618"/>
            <a:ext cx="112102" cy="171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13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A59C2E-36E3-494E-8824-C0D679973CE9}"/>
              </a:ext>
            </a:extLst>
          </p:cNvPr>
          <p:cNvSpPr/>
          <p:nvPr/>
        </p:nvSpPr>
        <p:spPr>
          <a:xfrm>
            <a:off x="0" y="3435350"/>
            <a:ext cx="112102" cy="1708150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554341-9D3C-46C2-B53D-80554C859433}"/>
              </a:ext>
            </a:extLst>
          </p:cNvPr>
          <p:cNvSpPr/>
          <p:nvPr/>
        </p:nvSpPr>
        <p:spPr>
          <a:xfrm>
            <a:off x="-2290" y="-1056"/>
            <a:ext cx="112676" cy="1716616"/>
          </a:xfrm>
          <a:prstGeom prst="rect">
            <a:avLst/>
          </a:prstGeom>
          <a:solidFill>
            <a:srgbClr val="2860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51D088-5098-E954-6540-4A4AA6142679}"/>
              </a:ext>
            </a:extLst>
          </p:cNvPr>
          <p:cNvSpPr/>
          <p:nvPr/>
        </p:nvSpPr>
        <p:spPr>
          <a:xfrm>
            <a:off x="408201" y="214300"/>
            <a:ext cx="5865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ea typeface="Calibri" panose="020F0502020204030204" pitchFamily="34" charset="0"/>
              </a:rPr>
              <a:t>АКТИВИЗАЦИЯ СЕМЕЙНОГО УСТРОЙСТВА ДЕТЕЙ-СИРОТ И СОПРОВОЖДЕНИЯ ЗАМЕЩАЮЩИХ СЕМЕЙ</a:t>
            </a:r>
            <a:endParaRPr lang="ru-RU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09ECF-4CAE-B13D-A53A-50170D08E90F}"/>
              </a:ext>
            </a:extLst>
          </p:cNvPr>
          <p:cNvSpPr txBox="1"/>
          <p:nvPr/>
        </p:nvSpPr>
        <p:spPr>
          <a:xfrm>
            <a:off x="541263" y="1508979"/>
            <a:ext cx="3933918" cy="614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«Ярмарка семейных традиций»</a:t>
            </a:r>
          </a:p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16341"/>
          <a:stretch/>
        </p:blipFill>
        <p:spPr>
          <a:xfrm>
            <a:off x="5873674" y="2617966"/>
            <a:ext cx="3270325" cy="2525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74" y="0"/>
            <a:ext cx="3270326" cy="26179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868A78-8F66-9F44-B761-6A0CA8D9C040}"/>
              </a:ext>
            </a:extLst>
          </p:cNvPr>
          <p:cNvSpPr txBox="1"/>
          <p:nvPr/>
        </p:nvSpPr>
        <p:spPr>
          <a:xfrm>
            <a:off x="1500523" y="2036339"/>
            <a:ext cx="32808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311</a:t>
            </a:r>
            <a:endParaRPr lang="ru-RU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з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амещающих родителей и 522 приемных ребенка – участники в 2023 году</a:t>
            </a:r>
            <a:endParaRPr lang="ru-RU" sz="12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09ECF-4CAE-B13D-A53A-50170D08E90F}"/>
              </a:ext>
            </a:extLst>
          </p:cNvPr>
          <p:cNvSpPr txBox="1"/>
          <p:nvPr/>
        </p:nvSpPr>
        <p:spPr>
          <a:xfrm>
            <a:off x="541263" y="3192446"/>
            <a:ext cx="424409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«Новый год в кругу семьи»</a:t>
            </a:r>
            <a:endParaRPr lang="ru-RU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68A78-8F66-9F44-B761-6A0CA8D9C040}"/>
              </a:ext>
            </a:extLst>
          </p:cNvPr>
          <p:cNvSpPr txBox="1"/>
          <p:nvPr/>
        </p:nvSpPr>
        <p:spPr>
          <a:xfrm>
            <a:off x="1500523" y="3704650"/>
            <a:ext cx="400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928</a:t>
            </a:r>
            <a:endParaRPr lang="ru-RU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частников в период с 2015 по 2023 годы</a:t>
            </a:r>
            <a:endParaRPr lang="ru-RU" sz="12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16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2">
      <a:dk1>
        <a:srgbClr val="69768C"/>
      </a:dk1>
      <a:lt1>
        <a:srgbClr val="FFFFFF"/>
      </a:lt1>
      <a:dk2>
        <a:srgbClr val="000000"/>
      </a:dk2>
      <a:lt2>
        <a:srgbClr val="49556E"/>
      </a:lt2>
      <a:accent1>
        <a:srgbClr val="0077B6"/>
      </a:accent1>
      <a:accent2>
        <a:srgbClr val="FFDE21"/>
      </a:accent2>
      <a:accent3>
        <a:srgbClr val="D30534"/>
      </a:accent3>
      <a:accent4>
        <a:srgbClr val="EA8D00"/>
      </a:accent4>
      <a:accent5>
        <a:srgbClr val="65C34B"/>
      </a:accent5>
      <a:accent6>
        <a:srgbClr val="0099AF"/>
      </a:accent6>
      <a:hlink>
        <a:srgbClr val="64418C"/>
      </a:hlink>
      <a:folHlink>
        <a:srgbClr val="49556E"/>
      </a:folHlink>
    </a:clrScheme>
    <a:fontScheme name="ОТЧЕТ 5 ЛЕ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236</Words>
  <Application>Microsoft Office PowerPoint</Application>
  <PresentationFormat>Экран (16:9)</PresentationFormat>
  <Paragraphs>58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Воронежская Елена Алексеевна</dc:creator>
  <cp:lastModifiedBy>Бондаренко Оксана  Викторовна</cp:lastModifiedBy>
  <cp:revision>646</cp:revision>
  <cp:lastPrinted>2024-01-29T05:41:18Z</cp:lastPrinted>
  <dcterms:created xsi:type="dcterms:W3CDTF">2020-02-02T14:40:17Z</dcterms:created>
  <dcterms:modified xsi:type="dcterms:W3CDTF">2024-02-27T11:41:57Z</dcterms:modified>
</cp:coreProperties>
</file>