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9926625" cy="67976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jijJoGmwRVs/M2GkBjC9gecv0J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55EE44B-16D5-43ED-B507-F7B6C2CED33E}">
  <a:tblStyle styleId="{A55EE44B-16D5-43ED-B507-F7B6C2CED33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accent6">
              <a:alpha val="40000"/>
            </a:schemeClr>
          </a:solidFill>
        </a:fill>
      </a:tcStyle>
    </a:band1H>
    <a:band2H>
      <a:tcTxStyle b="off" i="off"/>
    </a:band2H>
    <a:band1V>
      <a:tcTxStyle b="off" i="off"/>
      <a:tcStyle>
        <a:tcBdr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TxStyle b="off" i="off"/>
    </a:band2V>
    <a:lastCol>
      <a:tcTxStyle b="on" i="off"/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6"/>
          </a:solidFill>
        </a:fill>
      </a:tcStyle>
    </a:firstRow>
    <a:neCell>
      <a:tcTxStyle b="off" i="off"/>
    </a:neCell>
    <a:nwCell>
      <a:tcTxStyle b="off" i="off"/>
    </a:nwCell>
  </a:tblStyle>
  <a:tblStyle styleId="{6910563B-828F-40AC-AC8E-15F0E4D21328}" styleName="Table_1">
    <a:wholeTbl>
      <a:tcTxStyle b="off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cap="flat" cmpd="sng" w="9525">
              <a:solidFill>
                <a:srgbClr val="CCC5D7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CCC5D7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CCC5D7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CCC5D7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lt1">
              <a:alpha val="20000"/>
            </a:schemeClr>
          </a:solidFill>
        </a:fill>
      </a:tcStyle>
    </a:band1H>
    <a:band2H>
      <a:tcTxStyle b="off" i="off"/>
    </a:band2H>
    <a:band1V>
      <a:tcTxStyle b="off" i="off"/>
      <a:tcStyle>
        <a:fill>
          <a:solidFill>
            <a:schemeClr val="lt1">
              <a:alpha val="20000"/>
            </a:schemeClr>
          </a:solidFill>
        </a:fill>
      </a:tcStyle>
    </a:band1V>
    <a:band2V>
      <a:tcTxStyle b="off" i="off"/>
    </a:band2V>
    <a:lastCol>
      <a:tcTxStyle b="on" i="off"/>
      <a:tcStyle>
        <a:tcBdr>
          <a:left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</a:tcBdr>
      </a:tcStyle>
    </a:lastCol>
    <a:firstCol>
      <a:tcTxStyle b="on" i="off"/>
      <a:tcStyle>
        <a:tcBdr>
          <a:right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firstCol>
    <a:lastRow>
      <a:tcTxStyle b="on" i="off"/>
      <a:tcStyle>
        <a:tcBdr>
          <a:top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seCell>
    <a:swCell>
      <a:tcTxStyle b="off" i="off"/>
      <a:tcStyle>
        <a:tcBdr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swCell>
    <a:firstRow>
      <a:tcTxStyle b="on" i="off"/>
      <a:tcStyle>
        <a:tcBdr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7000" spcFirstLastPara="1" rIns="107000" wrap="square" tIns="534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623372" y="1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7000" spcFirstLastPara="1" rIns="107000" wrap="square" tIns="534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924175" y="849313"/>
            <a:ext cx="4078288" cy="2295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92664" y="3270857"/>
            <a:ext cx="7941310" cy="2677109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7000" spcFirstLastPara="1" rIns="107000" wrap="square" tIns="534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45779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53475" lIns="107000" spcFirstLastPara="1" rIns="107000" wrap="square" tIns="534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623372" y="645779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53475" lIns="107000" spcFirstLastPara="1" rIns="107000" wrap="square" tIns="534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2924175" y="849313"/>
            <a:ext cx="4078288" cy="2295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992664" y="3270857"/>
            <a:ext cx="7941310" cy="2677109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7000" spcFirstLastPara="1" rIns="107000" wrap="square" tIns="53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" name="Google Shape;50;p1:notes"/>
          <p:cNvSpPr txBox="1"/>
          <p:nvPr>
            <p:ph idx="12" type="sldNum"/>
          </p:nvPr>
        </p:nvSpPr>
        <p:spPr>
          <a:xfrm>
            <a:off x="5623372" y="645779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53475" lIns="107000" spcFirstLastPara="1" rIns="107000" wrap="square" tIns="53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992664" y="3270857"/>
            <a:ext cx="7941310" cy="2677109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7000" spcFirstLastPara="1" rIns="107000" wrap="square" tIns="53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2924175" y="849313"/>
            <a:ext cx="4078288" cy="2295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992664" y="3270857"/>
            <a:ext cx="7941310" cy="2677109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7000" spcFirstLastPara="1" rIns="107000" wrap="square" tIns="53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2924175" y="849313"/>
            <a:ext cx="4078288" cy="2295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992664" y="3270857"/>
            <a:ext cx="7941310" cy="2677109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7000" spcFirstLastPara="1" rIns="107000" wrap="square" tIns="53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2:notes"/>
          <p:cNvSpPr/>
          <p:nvPr>
            <p:ph idx="2" type="sldImg"/>
          </p:nvPr>
        </p:nvSpPr>
        <p:spPr>
          <a:xfrm>
            <a:off x="2924175" y="849313"/>
            <a:ext cx="4078288" cy="2295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3a589dec7d_0_1:notes"/>
          <p:cNvSpPr/>
          <p:nvPr>
            <p:ph idx="2" type="sldImg"/>
          </p:nvPr>
        </p:nvSpPr>
        <p:spPr>
          <a:xfrm>
            <a:off x="2924175" y="849313"/>
            <a:ext cx="4078288" cy="2295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g23a589dec7d_0_1:notes"/>
          <p:cNvSpPr txBox="1"/>
          <p:nvPr>
            <p:ph idx="1" type="body"/>
          </p:nvPr>
        </p:nvSpPr>
        <p:spPr>
          <a:xfrm>
            <a:off x="992664" y="3270857"/>
            <a:ext cx="7941310" cy="2677043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7000" spcFirstLastPara="1" rIns="107000" wrap="square" tIns="53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g23a589dec7d_0_1:notes"/>
          <p:cNvSpPr txBox="1"/>
          <p:nvPr>
            <p:ph idx="12" type="sldNum"/>
          </p:nvPr>
        </p:nvSpPr>
        <p:spPr>
          <a:xfrm>
            <a:off x="5623372" y="6457791"/>
            <a:ext cx="4301543" cy="339785"/>
          </a:xfrm>
          <a:prstGeom prst="rect">
            <a:avLst/>
          </a:prstGeom>
          <a:noFill/>
          <a:ln>
            <a:noFill/>
          </a:ln>
        </p:spPr>
        <p:txBody>
          <a:bodyPr anchorCtr="0" anchor="b" bIns="53475" lIns="107000" spcFirstLastPara="1" rIns="107000" wrap="square" tIns="534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992664" y="3270857"/>
            <a:ext cx="7941310" cy="2677109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7000" spcFirstLastPara="1" rIns="107000" wrap="square" tIns="53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p3:notes"/>
          <p:cNvSpPr/>
          <p:nvPr>
            <p:ph idx="2" type="sldImg"/>
          </p:nvPr>
        </p:nvSpPr>
        <p:spPr>
          <a:xfrm>
            <a:off x="2924175" y="849313"/>
            <a:ext cx="4078288" cy="2295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992664" y="3270857"/>
            <a:ext cx="7941310" cy="2677109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7000" spcFirstLastPara="1" rIns="107000" wrap="square" tIns="53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2924175" y="849313"/>
            <a:ext cx="4078288" cy="2295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992664" y="3270857"/>
            <a:ext cx="7941310" cy="2677109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7000" spcFirstLastPara="1" rIns="107000" wrap="square" tIns="53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2924175" y="849313"/>
            <a:ext cx="4078288" cy="2295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992664" y="3270857"/>
            <a:ext cx="7941310" cy="2677109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7000" spcFirstLastPara="1" rIns="107000" wrap="square" tIns="53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2924175" y="849313"/>
            <a:ext cx="4078288" cy="2295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:notes"/>
          <p:cNvSpPr txBox="1"/>
          <p:nvPr>
            <p:ph idx="1" type="body"/>
          </p:nvPr>
        </p:nvSpPr>
        <p:spPr>
          <a:xfrm>
            <a:off x="992664" y="3270857"/>
            <a:ext cx="7941310" cy="2677109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7000" spcFirstLastPara="1" rIns="107000" wrap="square" tIns="53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16:notes"/>
          <p:cNvSpPr/>
          <p:nvPr>
            <p:ph idx="2" type="sldImg"/>
          </p:nvPr>
        </p:nvSpPr>
        <p:spPr>
          <a:xfrm>
            <a:off x="2924175" y="849313"/>
            <a:ext cx="4078288" cy="2295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992664" y="3270857"/>
            <a:ext cx="7941310" cy="2677109"/>
          </a:xfrm>
          <a:prstGeom prst="rect">
            <a:avLst/>
          </a:prstGeom>
          <a:noFill/>
          <a:ln>
            <a:noFill/>
          </a:ln>
        </p:spPr>
        <p:txBody>
          <a:bodyPr anchorCtr="0" anchor="t" bIns="53475" lIns="107000" spcFirstLastPara="1" rIns="107000" wrap="square" tIns="534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2924175" y="849313"/>
            <a:ext cx="4078288" cy="2295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obj">
  <p:cSld name="OBJECT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5143500" w="91440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1"/>
          <p:cNvSpPr txBox="1"/>
          <p:nvPr>
            <p:ph type="ctrTitle"/>
          </p:nvPr>
        </p:nvSpPr>
        <p:spPr>
          <a:xfrm>
            <a:off x="773379" y="1850263"/>
            <a:ext cx="7597241" cy="1342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" type="subTitle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2" type="sldNum"/>
          </p:nvPr>
        </p:nvSpPr>
        <p:spPr>
          <a:xfrm>
            <a:off x="8846819" y="4843983"/>
            <a:ext cx="254634" cy="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/>
          <p:nvPr>
            <p:ph type="title"/>
          </p:nvPr>
        </p:nvSpPr>
        <p:spPr>
          <a:xfrm>
            <a:off x="280822" y="138811"/>
            <a:ext cx="5442585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" type="body"/>
          </p:nvPr>
        </p:nvSpPr>
        <p:spPr>
          <a:xfrm>
            <a:off x="548131" y="2401316"/>
            <a:ext cx="7760970" cy="1068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8846819" y="4843983"/>
            <a:ext cx="254634" cy="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280822" y="138811"/>
            <a:ext cx="5442585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846819" y="4843983"/>
            <a:ext cx="254634" cy="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280822" y="138811"/>
            <a:ext cx="5442585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8846819" y="4843983"/>
            <a:ext cx="254634" cy="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61859" y="214884"/>
            <a:ext cx="1746503" cy="174497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5"/>
          <p:cNvSpPr/>
          <p:nvPr/>
        </p:nvSpPr>
        <p:spPr>
          <a:xfrm>
            <a:off x="0" y="4165091"/>
            <a:ext cx="9144000" cy="978535"/>
          </a:xfrm>
          <a:custGeom>
            <a:rect b="b" l="l" r="r" t="t"/>
            <a:pathLst>
              <a:path extrusionOk="0" h="978535" w="9144000">
                <a:moveTo>
                  <a:pt x="9144000" y="0"/>
                </a:moveTo>
                <a:lnTo>
                  <a:pt x="0" y="0"/>
                </a:lnTo>
                <a:lnTo>
                  <a:pt x="0" y="978408"/>
                </a:lnTo>
                <a:lnTo>
                  <a:pt x="9144000" y="978408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8143" y="2136648"/>
            <a:ext cx="1744979" cy="174497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5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2" type="sldNum"/>
          </p:nvPr>
        </p:nvSpPr>
        <p:spPr>
          <a:xfrm>
            <a:off x="8846819" y="4843983"/>
            <a:ext cx="254634" cy="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280822" y="138811"/>
            <a:ext cx="5442585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548131" y="2401316"/>
            <a:ext cx="7760970" cy="1068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846819" y="4843983"/>
            <a:ext cx="254634" cy="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381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hyperlink" Target="https://vk.com/vishcdo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jpg"/><Relationship Id="rId7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s://dobro.ru/" TargetMode="External"/><Relationship Id="rId5" Type="http://schemas.openxmlformats.org/officeDocument/2006/relationships/hyperlink" Target="https://dobro.ru/" TargetMode="External"/><Relationship Id="rId6" Type="http://schemas.openxmlformats.org/officeDocument/2006/relationships/image" Target="../media/image10.png"/><Relationship Id="rId7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>
          <a:xfrm>
            <a:off x="443112" y="895351"/>
            <a:ext cx="5043288" cy="3495114"/>
          </a:xfrm>
          <a:prstGeom prst="roundRect">
            <a:avLst>
              <a:gd fmla="val 543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522925" y="1034207"/>
            <a:ext cx="4800600" cy="794700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2939041" y="213780"/>
            <a:ext cx="2385060" cy="474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-RU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Знакомство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734" y="361950"/>
            <a:ext cx="1039266" cy="38558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609600" y="1066725"/>
            <a:ext cx="4669500" cy="3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1450" lvl="0" marL="1841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Char char="•"/>
            </a:pPr>
            <a:r>
              <a:rPr b="1" i="0" lang="ru-RU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Наименование организации: </a:t>
            </a:r>
            <a:r>
              <a:rPr b="1" i="0" lang="ru-RU" sz="1050" u="none" cap="none" strike="noStrike">
                <a:solidFill>
                  <a:srgbClr val="2B1262"/>
                </a:solidFill>
                <a:latin typeface="Calibri"/>
                <a:ea typeface="Calibri"/>
                <a:cs typeface="Calibri"/>
                <a:sym typeface="Calibri"/>
              </a:rPr>
              <a:t>Муниципальное бюджетное образовательное учреждение дополнительного образования «Центр дополнительного образования им. Б.Б.Протасова».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4775" lvl="0" marL="18415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4775" lvl="0" marL="18415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8415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Char char="•"/>
            </a:pPr>
            <a:r>
              <a:rPr b="1" i="0" lang="ru-RU" sz="105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Фактический адрес: 618590, Пермский край, г. Красновишерск, ул. Куйбышева, 11 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4775" lvl="0" marL="18415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8415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Char char="•"/>
            </a:pPr>
            <a:r>
              <a:rPr b="1" i="0" lang="ru-RU" sz="105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Социальные сети организации: </a:t>
            </a:r>
            <a:r>
              <a:rPr b="1" i="0" lang="ru-RU" sz="1050" u="sng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https://vk.com/vishcdo</a:t>
            </a:r>
            <a:endParaRPr b="1" i="0" sz="1050" u="none" cap="none" strike="noStrike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4775" lvl="0" marL="18415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8415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Char char="•"/>
            </a:pPr>
            <a:r>
              <a:rPr b="1" i="0" lang="ru-RU" sz="105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Площадь вашего помещения: 141,7 кв.м</a:t>
            </a:r>
            <a:endParaRPr b="0" i="0" sz="1400" u="none" cap="none" strike="noStrike">
              <a:solidFill>
                <a:srgbClr val="3F3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4775" lvl="0" marL="18415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8415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Char char="•"/>
            </a:pPr>
            <a:r>
              <a:rPr b="1" i="0" lang="ru-RU" sz="105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Лидер команды: Южанинова Лариса Николаевна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4775" lvl="0" marL="18415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8415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Char char="•"/>
            </a:pPr>
            <a:r>
              <a:rPr b="1" i="0" lang="ru-RU" sz="105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Наименование основного вида деятельности согласно </a:t>
            </a:r>
            <a:endParaRPr b="1" i="0" sz="1050" u="none" cap="none" strike="noStrike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200" lvl="0" marL="4572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b="1" i="0" lang="ru-RU" sz="105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ОКВЭД: 85.41 Образование дополнительное детей и взрослых </a:t>
            </a:r>
            <a:endParaRPr b="1" sz="1050">
              <a:solidFill>
                <a:srgbClr val="2B1262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2B1262"/>
              </a:solidFill>
            </a:endParaRPr>
          </a:p>
          <a:p>
            <a:pPr indent="-171450" lvl="0" marL="18415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Char char="•"/>
            </a:pPr>
            <a:r>
              <a:rPr b="1" i="0" lang="ru-RU" sz="105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ID организации: 10052861</a:t>
            </a:r>
            <a:endParaRPr b="1" i="0" sz="1050" u="none" cap="none" strike="noStrike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4775" lvl="0" marL="184150" marR="0" rtl="0" algn="l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chemeClr val="accent6"/>
              </a:buClr>
              <a:buSzPts val="1050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 b="5171" l="15517" r="12067" t="6895"/>
          <a:stretch/>
        </p:blipFill>
        <p:spPr>
          <a:xfrm>
            <a:off x="5715000" y="1123950"/>
            <a:ext cx="32004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ЦДО\Desktop\Работа с сайтами\Новый сайт с апреля 2023 г\Логотип ЦДО.jpg" id="58" name="Google Shape;5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41190" y="123362"/>
            <a:ext cx="780567" cy="7719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ЦДО\Desktop\ДОБРО. ЦЕНТР\Свидетельство о государственной регистрации права на КСК.jpg" id="59" name="Google Shape;5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995821">
            <a:off x="6436168" y="603395"/>
            <a:ext cx="1511667" cy="2274512"/>
          </a:xfrm>
          <a:prstGeom prst="rect">
            <a:avLst/>
          </a:prstGeom>
          <a:noFill/>
          <a:ln cap="flat" cmpd="sng" w="952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47" y="255537"/>
            <a:ext cx="1039266" cy="38558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 txBox="1"/>
          <p:nvPr/>
        </p:nvSpPr>
        <p:spPr>
          <a:xfrm>
            <a:off x="2418203" y="221257"/>
            <a:ext cx="4059716" cy="3206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Взаимодействие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партнерами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7" name="Google Shape;147;p8"/>
          <p:cNvGraphicFramePr/>
          <p:nvPr/>
        </p:nvGraphicFramePr>
        <p:xfrm>
          <a:off x="487164" y="100918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{A55EE44B-16D5-43ED-B507-F7B6C2CED33E}</a:tableStyleId>
              </a:tblPr>
              <a:tblGrid>
                <a:gridCol w="1852625"/>
                <a:gridCol w="3710900"/>
                <a:gridCol w="2919475"/>
              </a:tblGrid>
              <a:tr h="273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Партнер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Что вы можете дать партнеру?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Что вы хотите получить от партнера?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Органы местного самоуправления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Помощь в решении социальных проблем на территории Красновишерского ГО, обеспечение населения разовой трудовой деятельностью. Повышение рейтинга муниципалитета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Помощь и партнерство в реализации социальных проектов, предоставление муниципальных площадок для проведения масштабных мероприятий, писем поддержки, разовое финансирование мероприятий, акций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Образовательные учреждения 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Обучение, привлечение к добровольческим мероприятиям, формирование новых школьных волонтерских отрядов. Мониторинг развития школьного волонтёрства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Активное участие в мероприятиях, акциях, мастер-классах и т.п. Обратная связь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Районная газета «Красная Вишера»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Информирование населения о добрых делах, размещение мониторингов, итогов конкурсов, привлечение читателей, популяризация газеты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Льготные публикации, первоочередная печать материалов.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404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Бизнес-партнеры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Проведение акций бизнес-партнеров по видам деятельности (посадили 1,5 тысячи елей ИП Гайдуков О.)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Материальная и нематериальная помощь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Общество ветеранов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Помощь в подготовке документов для участия в грантах и реализации проектов, проведение совместных мероприятий, мастер-классов, предоставление помещения Добро.Центра, адресная помощь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Распространение информации о Добро.Центре, популяризация семейных ценностей, привлечение населения к участию в добрых делах, участие в совместных акциях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Общество инвалидов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Помощь в подготовке документов для участия в грантах и реализации проектов, проведение мероприятий «Мир без границ», мастер-классов, предоставление помещения Добро.Центра, адресная помощь</a:t>
                      </a:r>
                      <a:endParaRPr b="0" i="0" sz="1000" u="none" cap="none" strike="noStrik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Вовлечение в посильную общественно-полезную деятельность, тиражирование опыта работы, создание волонтерского сообщества.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48" name="Google Shape;14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53066" y="151470"/>
            <a:ext cx="790934" cy="78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/>
          <p:nvPr/>
        </p:nvSpPr>
        <p:spPr>
          <a:xfrm>
            <a:off x="0" y="-95251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39385"/>
            <a:ext cx="1039266" cy="38558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9"/>
          <p:cNvSpPr txBox="1"/>
          <p:nvPr/>
        </p:nvSpPr>
        <p:spPr>
          <a:xfrm>
            <a:off x="2120153" y="294991"/>
            <a:ext cx="5056094" cy="474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-RU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Пространство и брендинг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04412" y="131044"/>
            <a:ext cx="808318" cy="802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ЦДО\Downloads\11.png" id="157" name="Google Shape;15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0162" y="1195358"/>
            <a:ext cx="4323737" cy="2460812"/>
          </a:xfrm>
          <a:prstGeom prst="rect">
            <a:avLst/>
          </a:prstGeom>
          <a:noFill/>
          <a:ln cap="flat" cmpd="sng" w="19050">
            <a:solidFill>
              <a:srgbClr val="38007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C:\Users\ЦДО\Downloads\33.png" id="158" name="Google Shape;158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36677" y="2063886"/>
            <a:ext cx="4239365" cy="2584066"/>
          </a:xfrm>
          <a:prstGeom prst="rect">
            <a:avLst/>
          </a:prstGeom>
          <a:noFill/>
          <a:ln cap="flat" cmpd="sng" w="190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9" name="Google Shape;159;p9"/>
          <p:cNvSpPr txBox="1"/>
          <p:nvPr/>
        </p:nvSpPr>
        <p:spPr>
          <a:xfrm>
            <a:off x="1755074" y="3766782"/>
            <a:ext cx="73015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этаж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"/>
          <p:cNvSpPr txBox="1"/>
          <p:nvPr/>
        </p:nvSpPr>
        <p:spPr>
          <a:xfrm>
            <a:off x="6687404" y="4690012"/>
            <a:ext cx="7710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этаж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9"/>
          <p:cNvSpPr txBox="1"/>
          <p:nvPr/>
        </p:nvSpPr>
        <p:spPr>
          <a:xfrm>
            <a:off x="6197190" y="1590541"/>
            <a:ext cx="17515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 – 141,7 кв.м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E36C09">
            <a:alpha val="74901"/>
          </a:srgbClr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/>
        </p:nvSpPr>
        <p:spPr>
          <a:xfrm>
            <a:off x="2652803" y="341987"/>
            <a:ext cx="4077450" cy="474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-RU" sz="30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Об учреждении</a:t>
            </a:r>
            <a:endParaRPr b="0" i="0" sz="3000" u="none" cap="none" strike="noStrike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336503" y="1272268"/>
            <a:ext cx="3781573" cy="3488730"/>
          </a:xfrm>
          <a:prstGeom prst="roundRect">
            <a:avLst>
              <a:gd fmla="val 9594" name="adj"/>
            </a:avLst>
          </a:prstGeom>
          <a:solidFill>
            <a:srgbClr val="2B12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494423" y="1394078"/>
            <a:ext cx="3465735" cy="3245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180975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МБОУ ДО ЦДО </a:t>
            </a:r>
            <a:endParaRPr b="1" i="0" sz="10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80975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реализует дополнительные общеобразовательные программы естественнонаучной, технической, туристско-краеведческой, физкультурно-спортивной и и художественной направленности, </a:t>
            </a:r>
            <a:endParaRPr/>
          </a:p>
          <a:p>
            <a:pPr indent="180975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организует и проводит мероприятия различного уровня с детьми и молодежью, населением Красновишерского ГО; </a:t>
            </a:r>
            <a:endParaRPr b="1" i="0" sz="10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80975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0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создает необходимые условия для совместной деятельности учащихся и их родителей (законных представителей), для обучения и воспитания детей с ограниченными возможностями здоровья, детей-инвалидов. </a:t>
            </a:r>
            <a:endParaRPr b="1" i="0" sz="10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80975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ru-RU" sz="10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Центре действует муниципальная служба примирения. </a:t>
            </a:r>
            <a:endParaRPr b="1" i="0" sz="10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80975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ru-RU" sz="10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 имеет крытую площадку с искусственным льдом, спортзал, бассейн (большая и малая чаша), лыжную базу.</a:t>
            </a:r>
            <a:endParaRPr/>
          </a:p>
          <a:p>
            <a:pPr indent="180975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ru-RU" sz="10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базе Центра создан и работает Центр тестирования ВФСК  ГТО.</a:t>
            </a:r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609600" y="2536541"/>
            <a:ext cx="7599300" cy="1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just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ЦДО\Desktop\Работа с сайтами\Новый сайт с апреля 2023 г\Логотип ЦДО.jpg" id="68" name="Google Shape;6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8900" y="93215"/>
            <a:ext cx="789416" cy="780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ЦДО\Desktop\ДОБРО. ЦЕНТР\FfN7iTArAlQ.jpg" id="69" name="Google Shape;6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3796" y="3016633"/>
            <a:ext cx="2581662" cy="1936247"/>
          </a:xfrm>
          <a:prstGeom prst="rect">
            <a:avLst/>
          </a:prstGeom>
          <a:noFill/>
          <a:ln cap="flat" cmpd="sng" w="127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C:\Users\ЦДО\Desktop\ДОБРО. ЦЕНТР\DSC_066700 копия.jpg" id="70" name="Google Shape;7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9511" y="1169894"/>
            <a:ext cx="4090232" cy="2035792"/>
          </a:xfrm>
          <a:prstGeom prst="rect">
            <a:avLst/>
          </a:prstGeom>
          <a:noFill/>
          <a:ln cap="flat" cmpd="sng" w="127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6503" y="288322"/>
            <a:ext cx="1036637" cy="3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6C09">
            <a:alpha val="76862"/>
          </a:srgbClr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3a589dec7d_0_1"/>
          <p:cNvSpPr txBox="1"/>
          <p:nvPr/>
        </p:nvSpPr>
        <p:spPr>
          <a:xfrm>
            <a:off x="316006" y="1162890"/>
            <a:ext cx="8624444" cy="1200298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объединит разрозненные добровольческие группы в одну команду и поможет участникам волонтерского движения раскрыть свой потенциал и участвовать в добровольческих инициативах в доступной для каждого форме. </a:t>
            </a:r>
            <a:endParaRPr/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привлечет внимание к социально значимым запросам населения и распространит лучшие практики добровольчества по всей территории Красновишерского ГО и не только… Каждый житель сможет найти в Добро.Центре команду единомышленников.</a:t>
            </a:r>
            <a:endParaRPr b="0" i="0" sz="11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организует взаимодействие представителей органов власти, бизнеса и общества между собой. </a:t>
            </a:r>
            <a:endParaRPr b="0" i="0" sz="11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Вместе, мы делаем наш город лучше, добрее и привлекательнее. </a:t>
            </a:r>
            <a:endParaRPr b="0" i="0" sz="11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g23a589dec7d_0_1"/>
          <p:cNvSpPr txBox="1"/>
          <p:nvPr/>
        </p:nvSpPr>
        <p:spPr>
          <a:xfrm>
            <a:off x="316006" y="2601240"/>
            <a:ext cx="8624444" cy="1877407"/>
          </a:xfrm>
          <a:prstGeom prst="rect">
            <a:avLst/>
          </a:prstGeom>
          <a:solidFill>
            <a:srgbClr val="351C7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данном этапе мы уже смело можем озвучить результаты нашей работы. </a:t>
            </a:r>
            <a:endParaRPr/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 актив руководителей школьных волонтерских отрядов, объединены «волонтеры культуры» и волонтеры «серебряного возраста», намечены планы мероприятий на ближайшее будущее.</a:t>
            </a:r>
            <a:endParaRPr/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разработке находится единое информационное окно для информирования, обучения и привлечения населения к волонтерской деятельности путем проведения мастер-классов, консультационных услуг, совместных дел и мероприятий. </a:t>
            </a:r>
            <a:endParaRPr b="0" i="0" sz="11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Уже сегодня мы объединившись смогли организовать 17 добрых дел, привлечь к их реализации 49 волонтеров, посадить 1,5 тыс. деревьев, были  организаторами спортивной площадки на обрядовом празднике «Сарчик приносит весну». </a:t>
            </a:r>
            <a:endParaRPr b="0" i="0" sz="11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1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Заключение лицензионного договора позволит на правовой основе организовать взаимодействие с представителями разных организаций, муниципалитетом, привлечь новых участников добровольческого движения.</a:t>
            </a:r>
            <a:endParaRPr b="0" i="0" sz="11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ЦДО\Desktop\Работа с сайтами\Новый сайт с апреля 2023 г\Логотип ЦДО.jpg" id="79" name="Google Shape;79;g23a589dec7d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2275" y="53642"/>
            <a:ext cx="866775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23a589dec7d_0_1"/>
          <p:cNvSpPr/>
          <p:nvPr/>
        </p:nvSpPr>
        <p:spPr>
          <a:xfrm>
            <a:off x="2169379" y="158203"/>
            <a:ext cx="5031521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 Добро.Центр станет ресурсным центром </a:t>
            </a:r>
            <a:endParaRPr b="1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каждого жителя Красновишерского городского округа.</a:t>
            </a:r>
            <a:endParaRPr/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rgbClr val="E36C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1" name="Google Shape;81;g23a589dec7d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523" y="231682"/>
            <a:ext cx="1036637" cy="3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361950"/>
            <a:ext cx="1039266" cy="38558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"/>
          <p:cNvSpPr txBox="1"/>
          <p:nvPr/>
        </p:nvSpPr>
        <p:spPr>
          <a:xfrm>
            <a:off x="2858141" y="317496"/>
            <a:ext cx="3459480" cy="474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-RU" sz="30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Пакет «Стандарт»</a:t>
            </a:r>
            <a:endParaRPr b="0" i="0" sz="3000" u="none" cap="none" strike="noStrike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/>
          <p:nvPr/>
        </p:nvSpPr>
        <p:spPr>
          <a:xfrm>
            <a:off x="266700" y="1032839"/>
            <a:ext cx="4343399" cy="1584775"/>
          </a:xfrm>
          <a:prstGeom prst="roundRect">
            <a:avLst>
              <a:gd fmla="val 543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428250" y="1049233"/>
            <a:ext cx="4020300" cy="14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Базовые сервисы:</a:t>
            </a:r>
            <a:endParaRPr b="1" i="0" sz="1400" u="none" cap="none" strike="noStrike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ru-RU" sz="105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1. Информирование граждан и организаторов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ru-RU" sz="105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2. Анкетирование граждан через Платформу </a:t>
            </a:r>
            <a:r>
              <a:rPr b="1" i="0" lang="ru-RU" sz="1050" u="sng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ДОБРО.РФ</a:t>
            </a:r>
            <a:endParaRPr b="1" i="0" sz="1050" u="none" cap="none" strike="noStrike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ru-RU" sz="105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3. Консультация по работе с Платформой </a:t>
            </a:r>
            <a:r>
              <a:rPr b="1" i="0" lang="ru-RU" sz="1050" u="sng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ДОБРО.РФ</a:t>
            </a:r>
            <a:endParaRPr b="1" i="0" sz="1050" u="none" cap="none" strike="noStrike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ru-RU" sz="105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4. Помощь в подборе проектов и мероприятий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ru-RU" sz="105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5. Консультирование граждан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4807324" y="1292064"/>
            <a:ext cx="4031877" cy="2576485"/>
          </a:xfrm>
          <a:prstGeom prst="roundRect">
            <a:avLst>
              <a:gd fmla="val 188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4876801" y="1292064"/>
            <a:ext cx="39624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ru-RU" sz="13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Сервисы пакета «Стандарт»</a:t>
            </a:r>
            <a:endParaRPr/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952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1. Реализация программ мотивации граждан, участвующих в волонтерских и социальных проектах.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952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952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2. Организация и проведение мероприятий. По запросу граждан.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952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952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3. Содействие в проведении исследований и мониторингов.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952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952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4. Реализация обучающих программ. </a:t>
            </a:r>
            <a:endParaRPr b="1" i="0" sz="1000" u="none" cap="none" strike="noStrike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952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952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5. Установка боксов для сбора вторсырья.</a:t>
            </a:r>
            <a:endParaRPr/>
          </a:p>
          <a:p>
            <a:pPr indent="0" lvl="0" marL="12700" marR="0" rtl="0" algn="l">
              <a:lnSpc>
                <a:spcPct val="952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952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2B1262"/>
                </a:solidFill>
                <a:latin typeface="Arial"/>
                <a:ea typeface="Arial"/>
                <a:cs typeface="Arial"/>
                <a:sym typeface="Arial"/>
              </a:rPr>
              <a:t>6. Реализация программ Ассоциации волонтерских центров и партнеров.</a:t>
            </a:r>
            <a:endParaRPr b="1" i="0" sz="1000" u="none" cap="none" strike="noStrike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952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8813" y="125322"/>
            <a:ext cx="865187" cy="858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ДОБРО. ЦЕНТР\Онопа с Махониным.jpg" id="94" name="Google Shape;9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2428" y="2681637"/>
            <a:ext cx="3566307" cy="2373823"/>
          </a:xfrm>
          <a:prstGeom prst="rect">
            <a:avLst/>
          </a:prstGeom>
          <a:noFill/>
          <a:ln cap="flat" cmpd="sng" w="19050">
            <a:solidFill>
              <a:srgbClr val="5F497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40068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734" y="361950"/>
            <a:ext cx="1039266" cy="38558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"/>
          <p:cNvSpPr txBox="1"/>
          <p:nvPr/>
        </p:nvSpPr>
        <p:spPr>
          <a:xfrm>
            <a:off x="2667000" y="361950"/>
            <a:ext cx="3962399" cy="474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-RU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Целевая аудитория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2" name="Google Shape;102;p4"/>
          <p:cNvGraphicFramePr/>
          <p:nvPr/>
        </p:nvGraphicFramePr>
        <p:xfrm>
          <a:off x="484734" y="1184622"/>
          <a:ext cx="3000000" cy="3000000"/>
        </p:xfrm>
        <a:graphic>
          <a:graphicData uri="http://schemas.openxmlformats.org/drawingml/2006/table">
            <a:tbl>
              <a:tblPr bandRow="1" firstRow="1">
                <a:gradFill>
                  <a:gsLst>
                    <a:gs pos="0">
                      <a:srgbClr val="FFBB82"/>
                    </a:gs>
                    <a:gs pos="35000">
                      <a:srgbClr val="FFCFA8"/>
                    </a:gs>
                    <a:gs pos="100000">
                      <a:srgbClr val="FFEBD9"/>
                    </a:gs>
                  </a:gsLst>
                  <a:lin ang="16200000" scaled="0"/>
                </a:gradFill>
                <a:tableStyleId>{A55EE44B-16D5-43ED-B507-F7B6C2CED33E}</a:tableStyleId>
              </a:tblPr>
              <a:tblGrid>
                <a:gridCol w="1727300"/>
                <a:gridCol w="3505650"/>
                <a:gridCol w="3372525"/>
              </a:tblGrid>
              <a:tr h="50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ru-RU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Целевая группа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ru-RU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Ее портрет (возраст, образование, увлечения)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ru-RU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Инструменты по работе</a:t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0" i="0" lang="ru-RU" sz="9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 данной целевой группой</a:t>
                      </a:r>
                      <a:endParaRPr sz="9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cap="none" strike="noStrike">
                          <a:solidFill>
                            <a:srgbClr val="3F3151"/>
                          </a:solidFill>
                        </a:rPr>
                        <a:t>Школьники</a:t>
                      </a:r>
                      <a:endParaRPr sz="900" u="none" cap="none" strike="noStrike">
                        <a:solidFill>
                          <a:srgbClr val="3F3151"/>
                        </a:solidFill>
                      </a:endParaRPr>
                    </a:p>
                  </a:txBody>
                  <a:tcPr marT="45725" marB="45725" marR="430375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cap="none" strike="noStrike">
                          <a:solidFill>
                            <a:srgbClr val="3F3151"/>
                          </a:solidFill>
                        </a:rPr>
                        <a:t>Возраст 14+. Учащиеся образовательных учреждений городского округа, готовые помогать, учиться и реализовывать свои идеи.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cap="none" strike="noStrike">
                          <a:solidFill>
                            <a:srgbClr val="3F3151"/>
                          </a:solidFill>
                        </a:rPr>
                        <a:t>Дети с ОВЗ, дети-инвалиды.</a:t>
                      </a:r>
                      <a:endParaRPr sz="900" u="none" cap="none" strike="noStrike">
                        <a:solidFill>
                          <a:srgbClr val="3F315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cap="none" strike="noStrike">
                          <a:solidFill>
                            <a:srgbClr val="3F3151"/>
                          </a:solidFill>
                        </a:rPr>
                        <a:t>Информирование через соцсети, на занятиях кружков и секций, на массовых мероприятиях. Привлечение на волонтерские акции. Обмен и распространение волонтерского опыта.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cap="none" strike="noStrike">
                          <a:solidFill>
                            <a:srgbClr val="3F3151"/>
                          </a:solidFill>
                        </a:rPr>
                        <a:t>Выявление потребностей и возможностей, совместные встречи, консультации, проведение мероприятий «Мир без границ»</a:t>
                      </a:r>
                      <a:endParaRPr sz="900" u="none" cap="none" strike="noStrike">
                        <a:solidFill>
                          <a:srgbClr val="3F315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cap="none" strike="noStrike">
                          <a:solidFill>
                            <a:srgbClr val="3F3151"/>
                          </a:solidFill>
                        </a:rPr>
                        <a:t>Молодежь</a:t>
                      </a:r>
                      <a:endParaRPr sz="900" u="none" cap="none" strike="noStrike">
                        <a:solidFill>
                          <a:srgbClr val="3F315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cap="none" strike="noStrike">
                          <a:solidFill>
                            <a:srgbClr val="3F3151"/>
                          </a:solidFill>
                        </a:rPr>
                        <a:t>Неравнодушные скромные жители Красновишерского ГО в возрасте 18-35 лет,  молодые мамы в декрете, многодетные семьи, студенты УПТ, вахтовики (мужское население города)</a:t>
                      </a:r>
                      <a:endParaRPr sz="900" u="none" cap="none" strike="noStrike">
                        <a:solidFill>
                          <a:srgbClr val="3F315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cap="none" strike="noStrike">
                          <a:solidFill>
                            <a:srgbClr val="3F3151"/>
                          </a:solidFill>
                        </a:rPr>
                        <a:t>Мониторинг целевых запросов, информирование через соц. сети, организация разовых акций, мероприятий, знакомство с волонтерской деятельностью, вовлечение в нее, адресная помощь. Собираем обратную связь</a:t>
                      </a:r>
                      <a:endParaRPr sz="900" u="none" cap="none" strike="noStrike">
                        <a:solidFill>
                          <a:srgbClr val="3F315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cap="none" strike="noStrike">
                          <a:solidFill>
                            <a:srgbClr val="3F3151"/>
                          </a:solidFill>
                        </a:rPr>
                        <a:t>Жители среднего возраста</a:t>
                      </a:r>
                      <a:endParaRPr sz="900" u="none" cap="none" strike="noStrike">
                        <a:solidFill>
                          <a:srgbClr val="3F315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cap="none" strike="noStrike">
                          <a:solidFill>
                            <a:srgbClr val="3F3151"/>
                          </a:solidFill>
                        </a:rPr>
                        <a:t>Муниципальные и государственные служащие, руководители организаций, ИП, инвалиды и лица с ОВЗ, лица, освободившиеся из мест лишения свободы</a:t>
                      </a:r>
                      <a:endParaRPr sz="900" u="none" cap="none" strike="noStrike">
                        <a:solidFill>
                          <a:srgbClr val="3F315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cap="none" strike="noStrike">
                          <a:solidFill>
                            <a:srgbClr val="3F3151"/>
                          </a:solidFill>
                        </a:rPr>
                        <a:t>Мониторинг данной целевой группы и выявление потребностей и возможностей. Приглашение к совместным действиям в существующие сообщества, знакомим с волонтерскими акциями и мероприятиями, которые уже действуют и являются стимулом для осознания себя нужным и полезным. Адресная помощь.</a:t>
                      </a:r>
                      <a:endParaRPr sz="900" u="none" cap="none" strike="noStrike">
                        <a:solidFill>
                          <a:srgbClr val="3F315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cap="none" strike="noStrike">
                          <a:solidFill>
                            <a:srgbClr val="3F3151"/>
                          </a:solidFill>
                        </a:rPr>
                        <a:t>Серебряный возраст</a:t>
                      </a:r>
                      <a:endParaRPr sz="900" u="none" cap="none" strike="noStrike">
                        <a:solidFill>
                          <a:srgbClr val="3F315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ru-RU" sz="800" u="none" cap="none" strike="noStrike">
                          <a:solidFill>
                            <a:srgbClr val="3F3151"/>
                          </a:solidFill>
                        </a:rPr>
                        <a:t>Активные, неравнодушные граждане пожилого возраста, готовые участвовать в волонтерском движении и заражать своим позитивом и жизнелюбием окружающих</a:t>
                      </a:r>
                      <a:endParaRPr sz="900" u="none" cap="none" strike="noStrike">
                        <a:solidFill>
                          <a:srgbClr val="3F315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-RU" sz="900" u="none" cap="none" strike="noStrike">
                          <a:solidFill>
                            <a:srgbClr val="3F3151"/>
                          </a:solidFill>
                        </a:rPr>
                        <a:t>Предлагаем волонтерские задачи, обучаем, делим одну задачу между несколькими волонтерами, координируем выполнение доброго дела, сотрудничаем с уже действующими сообществами. Побуждаем к желанию поделиться своим опытом. Поощряем. </a:t>
                      </a:r>
                      <a:endParaRPr sz="900" u="none" cap="none" strike="noStrike">
                        <a:solidFill>
                          <a:srgbClr val="3F315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C:\Users\ЦДО\Desktop\Работа с сайтами\Новый сайт с апреля 2023 г\Логотип ЦДО.jpg" id="103" name="Google Shape;10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7225" y="97011"/>
            <a:ext cx="866775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734" y="178569"/>
            <a:ext cx="1039266" cy="385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5"/>
          <p:cNvSpPr txBox="1"/>
          <p:nvPr/>
        </p:nvSpPr>
        <p:spPr>
          <a:xfrm>
            <a:off x="3043518" y="89662"/>
            <a:ext cx="2550460" cy="474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-RU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Сообщество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1" name="Google Shape;111;p5"/>
          <p:cNvGraphicFramePr/>
          <p:nvPr/>
        </p:nvGraphicFramePr>
        <p:xfrm>
          <a:off x="165253" y="9959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{A55EE44B-16D5-43ED-B507-F7B6C2CED33E}</a:tableStyleId>
              </a:tblPr>
              <a:tblGrid>
                <a:gridCol w="2231825"/>
                <a:gridCol w="6746900"/>
              </a:tblGrid>
              <a:tr h="26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i="0" lang="ru-RU" sz="13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Сообщество</a:t>
                      </a:r>
                      <a:endParaRPr b="1"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i="0" lang="ru-RU" sz="13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Как вы видите взаимодействие с сообществом</a:t>
                      </a:r>
                      <a:endParaRPr b="1"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7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Школьные волонтерские отряды: «Зеленое перо»,            «Добрая Вишера», «Феникс»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430375" marL="91450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Информирование руководителей отрядов, общение, знакомство, обучение, проведение совместных мастер-классов, смотров-конкурсов, акций. Распределение добрых дел по направлениям добровольческой деятельности отрядов. Вручение волонтерских книжек.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7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Объединение “Шьем для наших”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Оповещение населения Красновишерского ГО о деятельности объединения. Выявление и информирование заинтересованных лиц о возможном участии (время, место, предмет участия). Мониторинг запроса. Обучение правильному изготовлению продукта, умению быть волонтером. Отчет о том, что продукт дошел до заказчика.  Сотрудничество с другими волонтерами и муниципальными учреждениями.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4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Серебряные волонтеры “Нам года - не беда!”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Распределение волонтерских задач, совместные встречи и обсуждения проведения мероприятий и мастер-классов. Научить находить свое место и роль в группе волонтеров. Сопровождение во время выполнения волонтерской задачи.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Проведение итоговых мероприятий и поощрения активистов.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2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Волонтеры культуры</a:t>
                      </a:r>
                      <a:endParaRPr sz="1000" u="none" cap="none" strike="noStrik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Участие в организации и проведении культурных мероприятий — выставок, творческих встреч и вечеров, концертов, экскурсий по памятным местам, достопримечательностям округа, участие в облагораживании исторических и культурных памятников города.</a:t>
                      </a:r>
                      <a:endParaRPr b="0" i="0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Помощь в архивах, на культурных событиях, сохранение культурного наследия.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7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Добровольческий отряд «Волонтеры ЦДО». 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Организация и участие в акциях, способствующих патриотическому воспитанию и сохранению исторической памяти. Восстановление и сохранение памятников, помощь ветеранам, их семьям и пожилым гражданам.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Ведение исследовательской, поисковой и краеведческой деятельности.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C:\Users\ЦДО\Desktop\Работа с сайтами\Новый сайт с апреля 2023 г\Логотип ЦДО.jpg" id="112" name="Google Shape;11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1220" y="65012"/>
            <a:ext cx="768724" cy="76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2B126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/>
        </p:nvSpPr>
        <p:spPr>
          <a:xfrm>
            <a:off x="3321587" y="176998"/>
            <a:ext cx="1828800" cy="474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-RU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Команда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734" y="174117"/>
            <a:ext cx="1039266" cy="3855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9" name="Google Shape;119;p6"/>
          <p:cNvGraphicFramePr/>
          <p:nvPr/>
        </p:nvGraphicFramePr>
        <p:xfrm>
          <a:off x="359853" y="97148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{A55EE44B-16D5-43ED-B507-F7B6C2CED33E}</a:tableStyleId>
              </a:tblPr>
              <a:tblGrid>
                <a:gridCol w="945725"/>
                <a:gridCol w="1487725"/>
                <a:gridCol w="6002825"/>
              </a:tblGrid>
              <a:tr h="18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ru-RU" sz="12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ФИО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ru-RU" sz="12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Должность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ru-RU" sz="12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Выполняемые задачи, за какие сервисы человек ответственен</a:t>
                      </a:r>
                      <a:endParaRPr b="1"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264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Южанинова Лариса Николаевна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Руководитель Добро.Центра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Задачи</a:t>
                      </a:r>
                      <a:r>
                        <a:rPr b="0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Осуществляет общее руководство командой ДоброЦентра, мотивирует членов команды на выполнение задач, делегирует полномочия и осуществляет контроль за их выполнением. Ориентируется на развитие команды и поддерживает позитивный настрой в коллективе. Прогнозирует риски и управляет ими. Подготовка кадрового резерва волонтеров ДоброЦентра. Привлечение финансовых средств, путем участия в грантах, спонсорской помощи.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Сервис: </a:t>
                      </a: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Реализация программ мотивации граждан, участвующих в волонтерских и социальных проектах</a:t>
                      </a:r>
                      <a:endParaRPr b="0" i="0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88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Андросова Татьяна Васильевна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PR-менеджер по связям с общественностью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Задачи</a:t>
                      </a:r>
                      <a:r>
                        <a:rPr b="0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Взаимодействует с учреждениями Красновишерского ГО, партнерами, инвесторами, бизнесом, анализирует потребность в волонтерских задачах, помогает руководителю и членам команды в их распределении. </a:t>
                      </a: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Проведение анкетирований, сбор фокус-групп.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Ответственный за ведение платформы «dobro.ru», сбор информации и размещение ее в социальных сетях «ВКонтакте» в сообществе «ЦДО Красновишерск».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Сервисы: </a:t>
                      </a:r>
                      <a:r>
                        <a:rPr b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Содействие в проведении исследований и мониторинга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30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Онопа Ирина Федоровна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Проектный менеджер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Задачи: </a:t>
                      </a: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Реализует крупные федеральные проекты, акции и мероприятия партнеров. Планирует, разрабатывает , организует мероприятия, выстраивает  эффективные коммуникации  волонтера и благополучателей. Знакомит учащихся с разными видами волонтерской деятельности, включает в действующие волонтерские проекты. Привлекает в ряды волонтеров других учащихся, посредством акций и встреч в неформальной обстановке. Способствует формированию социально-активной личности. Взаимодействует и тесно сотрудничает со школьными волонтерскими отрядами и населением города,  а также с волонтерскими объединениями России. </a:t>
                      </a:r>
                      <a:endParaRPr/>
                    </a:p>
                    <a:p>
                      <a:pPr indent="0" lvl="0" marL="12700" marR="0" rtl="0" algn="l">
                        <a:lnSpc>
                          <a:spcPct val="9523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Сервисы: </a:t>
                      </a: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Реализация программ Ассоциации волонтерских центров и партнеров </a:t>
                      </a:r>
                      <a:endParaRPr b="1" i="0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C:\Users\ЦДО\Desktop\Работа с сайтами\Новый сайт с апреля 2023 г\Логотип ЦДО.jpg" id="120" name="Google Shape;12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83387" y="140878"/>
            <a:ext cx="736267" cy="728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2B126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/>
        </p:nvSpPr>
        <p:spPr>
          <a:xfrm>
            <a:off x="3574975" y="192906"/>
            <a:ext cx="1828800" cy="474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ru-RU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Команда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734" y="192906"/>
            <a:ext cx="1039266" cy="3855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7" name="Google Shape;127;p16"/>
          <p:cNvGraphicFramePr/>
          <p:nvPr/>
        </p:nvGraphicFramePr>
        <p:xfrm>
          <a:off x="380699" y="10311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{A55EE44B-16D5-43ED-B507-F7B6C2CED33E}</a:tableStyleId>
              </a:tblPr>
              <a:tblGrid>
                <a:gridCol w="945725"/>
                <a:gridCol w="1471800"/>
                <a:gridCol w="6018750"/>
              </a:tblGrid>
              <a:tr h="19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ФИО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Должность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Выполняемые задачи, за какие сервисы человек ответственен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264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232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Ильиных Татьяна Васильевна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Педагог-организатор Добро.Центра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Задачи:</a:t>
                      </a:r>
                      <a:r>
                        <a:rPr b="0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Организует и проводит мероприятия по добровольчеству, благотворительности и гражданским инициативам по запросу граждан: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оказание содействие в разработке программы;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оказание содействия в решении административных вопросов (поиск площадки, подготовка писем поддержки, информационная кампания и т.д.).</a:t>
                      </a:r>
                      <a:r>
                        <a:rPr b="0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Привлекает волонтеров.</a:t>
                      </a:r>
                      <a:endParaRPr b="0" i="0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Сервисы:</a:t>
                      </a: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b="0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Организация и проведение мероприятий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30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Чадова Галина Афанасьевна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Серебряный менеджер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Задачи:</a:t>
                      </a: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Организует взаимодействие членов команды «ДоброЦентра» с «серебряными волонтерами», проводит совместные акции, слеты, выявляет благополучателей, их проблемы и информирует членов команды. </a:t>
                      </a:r>
                      <a:r>
                        <a:rPr b="0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Привлекает в ряды волонтеров, способствует формированию активностей, направленных на улучшение качества жизни. </a:t>
                      </a: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Информирует граждан, проживающих на территории Красновишерского ГО о возможности сдать вторсырье.</a:t>
                      </a:r>
                      <a:endParaRPr b="0" i="0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Сервисы: </a:t>
                      </a: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Установка боксов для сбора вторсырья</a:t>
                      </a:r>
                      <a:endParaRPr b="0" i="0"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</a:tr>
              <a:tr h="212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Останина Наталья Олеговна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Менеджер-наставник</a:t>
                      </a:r>
                      <a:endParaRPr sz="1000" u="none" cap="none" strike="noStrik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Задачи: </a:t>
                      </a: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Обучает волонтеров, организаторов добровольческой деятельности и (или) сотрудников НКО и гражданских активистов по собственным программам Добро.Центра, а также по программам иных партнерских организаций. Осуществляет сотрудничество с обществом инвалидов.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Сервисы: </a:t>
                      </a:r>
                      <a:r>
                        <a:rPr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Реализация обучающих программ</a:t>
                      </a:r>
                      <a:r>
                        <a:rPr b="0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C:\Users\ЦДО\Desktop\Работа с сайтами\Новый сайт с апреля 2023 г\Логотип ЦДО.jpg" id="128" name="Google Shape;12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14938" y="53165"/>
            <a:ext cx="762347" cy="75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/>
          <p:nvPr/>
        </p:nvSpPr>
        <p:spPr>
          <a:xfrm>
            <a:off x="0" y="0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058" y="86176"/>
            <a:ext cx="1039266" cy="38558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 txBox="1"/>
          <p:nvPr/>
        </p:nvSpPr>
        <p:spPr>
          <a:xfrm>
            <a:off x="1310324" y="134055"/>
            <a:ext cx="7162800" cy="289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Финансирование и организационная модель Добро.Центра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6" name="Google Shape;136;p7"/>
          <p:cNvGraphicFramePr/>
          <p:nvPr/>
        </p:nvGraphicFramePr>
        <p:xfrm>
          <a:off x="304808" y="1425926"/>
          <a:ext cx="3000000" cy="3000000"/>
        </p:xfrm>
        <a:graphic>
          <a:graphicData uri="http://schemas.openxmlformats.org/drawingml/2006/table">
            <a:tbl>
              <a:tblPr bandRow="1" firstRow="1">
                <a:gradFill>
                  <a:gsLst>
                    <a:gs pos="0">
                      <a:srgbClr val="5D427D"/>
                    </a:gs>
                    <a:gs pos="80000">
                      <a:srgbClr val="7A57A5"/>
                    </a:gs>
                    <a:gs pos="100000">
                      <a:srgbClr val="7A56A7"/>
                    </a:gs>
                  </a:gsLst>
                  <a:lin ang="16200000" scaled="0"/>
                </a:gradFill>
                <a:tableStyleId>{6910563B-828F-40AC-AC8E-15F0E4D21328}</a:tableStyleId>
              </a:tblPr>
              <a:tblGrid>
                <a:gridCol w="2241925"/>
                <a:gridCol w="3266275"/>
                <a:gridCol w="3178600"/>
              </a:tblGrid>
              <a:tr h="444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ru-RU" sz="1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Источник финансирования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Для чего обращаемся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 этому источники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ru-RU" sz="1000" u="none" cap="none" strike="noStrike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Что нужно сделать, чтобы получить финансирование?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МБОУ ДО ЦДО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Предоставление помещений для функционирования Добро.Центра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Лицензионное соглашение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Гранты, субсидии, социально-культурные проекты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Финансовая поддержка для реализации  проектов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Выявить проблему, провести мониторинг, оформить проект, подать заявку на участие.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Программа развития ГО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Для включения в программу, для планирования финансирования  Добро.Центра, привлечения партнеров, участия в выездных мероприятиях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Выступить на заседании Земского собрания Красновишерского ГО с инициативой о внесении изменений в программу, предоставить план ФХД Добро.Центра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Бюджет  Красновишерского ГО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Формирование штатного расписания Добро.Центра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Официальное письмо в адрес главы Красновишерского ГО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Партнёр «Верхнекамская торгово-промышленная палата»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Участие на безвозмездной основе в акциях Партнёра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Заключить соглашение о сотрудничестве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ООО «Соликамскбумпром» (СБП)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Взаимозачеты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Добро.Центр проводит мероприятия различной направленности для сотрудников СБП и их семей. Со стороны СБП финансовая и нематериальная поддержка</a:t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7" name="Google Shape;137;p7"/>
          <p:cNvSpPr/>
          <p:nvPr/>
        </p:nvSpPr>
        <p:spPr>
          <a:xfrm>
            <a:off x="1310324" y="578936"/>
            <a:ext cx="6757703" cy="596598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B1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1353912" y="621209"/>
            <a:ext cx="6588575" cy="504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rgbClr val="2B12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Учредитель Добро. Центра: Муниципальное бюджетное образовательное учреждение дополнительного образования «Центр дополнительного образования им. Б.Б.Протасова». 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Google Shape;13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81765" y="86176"/>
            <a:ext cx="865187" cy="85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2023-03-13T00:14:48Z</dcterms:created>
  <dc:creator>Арина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2023-03-13T00:00:00Z</vt:filetime>
  </property>
</Properties>
</file>