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88" r:id="rId2"/>
    <p:sldId id="256" r:id="rId3"/>
    <p:sldId id="262" r:id="rId4"/>
    <p:sldId id="289" r:id="rId5"/>
    <p:sldId id="259" r:id="rId6"/>
    <p:sldId id="261" r:id="rId7"/>
    <p:sldId id="263" r:id="rId8"/>
  </p:sldIdLst>
  <p:sldSz cx="18288000" cy="10287000"/>
  <p:notesSz cx="6858000" cy="9144000"/>
  <p:embeddedFontLst>
    <p:embeddedFont>
      <p:font typeface="TT Drugs Bold" charset="-52"/>
      <p:regular r:id="rId10"/>
      <p:bold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TT Drugs" charset="-52"/>
      <p:regular r:id="rId16"/>
    </p:embeddedFont>
    <p:embeddedFont>
      <p:font typeface="Forum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4" autoAdjust="0"/>
    <p:restoredTop sz="94605" autoAdjust="0"/>
  </p:normalViewPr>
  <p:slideViewPr>
    <p:cSldViewPr>
      <p:cViewPr>
        <p:scale>
          <a:sx n="58" d="100"/>
          <a:sy n="58" d="100"/>
        </p:scale>
        <p:origin x="-1812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0945B-FC5E-8947-BB47-8C066DC475E5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71FBA-7B56-7F4C-8A7C-5F014A09F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32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2.png"/><Relationship Id="rId7" Type="http://schemas.openxmlformats.org/officeDocument/2006/relationships/hyperlink" Target="https://vk.com/wall-134145048_318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wall-134145048_326" TargetMode="External"/><Relationship Id="rId5" Type="http://schemas.openxmlformats.org/officeDocument/2006/relationships/hyperlink" Target="https://vk.com/video-179283175_456239188?access_key=27c04aa0643bbd4df3" TargetMode="External"/><Relationship Id="rId4" Type="http://schemas.openxmlformats.org/officeDocument/2006/relationships/hyperlink" Target="https://vk.com/wall-134145048_30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wall-134145048_3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05" b="1705"/>
          <a:stretch>
            <a:fillRect/>
          </a:stretch>
        </p:blipFill>
        <p:spPr>
          <a:xfrm rot="-1739433">
            <a:off x="10760077" y="-6150754"/>
            <a:ext cx="10319686" cy="134245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460999">
            <a:off x="-1876120" y="-6803713"/>
            <a:ext cx="8421341" cy="1719975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81000" y="800100"/>
            <a:ext cx="9296400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ru-RU" sz="4000" dirty="0" smtClean="0">
                <a:solidFill>
                  <a:srgbClr val="0F2A37"/>
                </a:solidFill>
                <a:latin typeface="TT Drugs Bold"/>
              </a:rPr>
              <a:t>Команда: Детское объединение «Клуб волонтёров «Надежда»</a:t>
            </a:r>
          </a:p>
          <a:p>
            <a:pPr>
              <a:lnSpc>
                <a:spcPts val="3640"/>
              </a:lnSpc>
            </a:pPr>
            <a:endParaRPr lang="ru-RU" sz="4000" dirty="0">
              <a:solidFill>
                <a:srgbClr val="0F2A37"/>
              </a:solidFill>
              <a:latin typeface="TT Drugs Bold"/>
            </a:endParaRPr>
          </a:p>
          <a:p>
            <a:pPr>
              <a:lnSpc>
                <a:spcPts val="3640"/>
              </a:lnSpc>
            </a:pPr>
            <a:endParaRPr lang="ru-RU" sz="4000" dirty="0" smtClean="0">
              <a:solidFill>
                <a:srgbClr val="0F2A37"/>
              </a:solidFill>
              <a:latin typeface="TT Drugs Bold"/>
            </a:endParaRPr>
          </a:p>
          <a:p>
            <a:pPr>
              <a:lnSpc>
                <a:spcPts val="3640"/>
              </a:lnSpc>
            </a:pPr>
            <a:endParaRPr lang="ru-RU" sz="4000" dirty="0">
              <a:solidFill>
                <a:srgbClr val="0F2A37"/>
              </a:solidFill>
              <a:latin typeface="TT Drugs Bold"/>
            </a:endParaRPr>
          </a:p>
          <a:p>
            <a:pPr>
              <a:lnSpc>
                <a:spcPts val="3640"/>
              </a:lnSpc>
            </a:pPr>
            <a:r>
              <a:rPr lang="ru-RU" sz="4000" dirty="0" smtClean="0">
                <a:solidFill>
                  <a:srgbClr val="0F2A37"/>
                </a:solidFill>
                <a:latin typeface="TT Drugs Bold"/>
              </a:rPr>
              <a:t>Состав команды – 54 добровольцев, 13 из них с ОВЗ;</a:t>
            </a:r>
          </a:p>
          <a:p>
            <a:pPr>
              <a:lnSpc>
                <a:spcPts val="3640"/>
              </a:lnSpc>
            </a:pPr>
            <a:r>
              <a:rPr lang="ru-RU" sz="4000" dirty="0">
                <a:solidFill>
                  <a:srgbClr val="0F2A37"/>
                </a:solidFill>
                <a:latin typeface="TT Drugs Bold"/>
              </a:rPr>
              <a:t>С</a:t>
            </a:r>
            <a:r>
              <a:rPr lang="ru-RU" sz="4000" dirty="0" smtClean="0">
                <a:solidFill>
                  <a:srgbClr val="0F2A37"/>
                </a:solidFill>
                <a:latin typeface="TT Drugs Bold"/>
              </a:rPr>
              <a:t>остав участников проекта- 10 человек.</a:t>
            </a:r>
            <a:endParaRPr lang="ru-RU" sz="4000" dirty="0">
              <a:solidFill>
                <a:srgbClr val="0F2A37"/>
              </a:solidFill>
              <a:latin typeface="TT Drugs Bold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5DAD08C-E5E0-2547-A243-68F04CCA0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70" y="4127657"/>
            <a:ext cx="6906859" cy="619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xmlns="" id="{416DAAB3-739F-C541-8E89-5BF4BD78C3CF}"/>
              </a:ext>
            </a:extLst>
          </p:cNvPr>
          <p:cNvSpPr txBox="1"/>
          <p:nvPr/>
        </p:nvSpPr>
        <p:spPr>
          <a:xfrm>
            <a:off x="381000" y="5739927"/>
            <a:ext cx="9525000" cy="2732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ru-RU" sz="4400" b="1" dirty="0">
                <a:latin typeface="Forum"/>
              </a:rPr>
              <a:t>Р</a:t>
            </a:r>
            <a:r>
              <a:rPr lang="ru-RU" sz="4400" b="1" dirty="0" smtClean="0">
                <a:latin typeface="Forum"/>
              </a:rPr>
              <a:t>уководитель команды:</a:t>
            </a:r>
          </a:p>
          <a:p>
            <a:pPr>
              <a:lnSpc>
                <a:spcPts val="11519"/>
              </a:lnSpc>
            </a:pPr>
            <a:r>
              <a:rPr lang="ru-RU" sz="4400" b="1" dirty="0" smtClean="0">
                <a:latin typeface="Forum"/>
              </a:rPr>
              <a:t> Сеитова </a:t>
            </a:r>
            <a:r>
              <a:rPr lang="ru-RU" sz="4400" b="1" dirty="0" err="1" smtClean="0">
                <a:latin typeface="Forum"/>
              </a:rPr>
              <a:t>Мадина</a:t>
            </a:r>
            <a:r>
              <a:rPr lang="ru-RU" sz="4400" b="1" dirty="0" smtClean="0">
                <a:latin typeface="Forum"/>
              </a:rPr>
              <a:t> Руслановна </a:t>
            </a:r>
            <a:endParaRPr lang="en-US" sz="4400" b="1" dirty="0">
              <a:latin typeface="Forum"/>
            </a:endParaRPr>
          </a:p>
        </p:txBody>
      </p:sp>
      <p:pic>
        <p:nvPicPr>
          <p:cNvPr id="2050" name="Picture 2" descr="C:\Users\Преподаватель\Downloads\IMG_96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-1"/>
            <a:ext cx="7632000" cy="481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687688">
            <a:off x="10518796" y="3589017"/>
            <a:ext cx="8922358" cy="94043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013544">
            <a:off x="5923589" y="1769796"/>
            <a:ext cx="8825308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334000" y="1342235"/>
            <a:ext cx="6356391" cy="2032030"/>
            <a:chOff x="-9162323" y="-4774800"/>
            <a:chExt cx="13063679" cy="5530892"/>
          </a:xfrm>
        </p:grpSpPr>
        <p:sp>
          <p:nvSpPr>
            <p:cNvPr id="5" name="TextBox 5"/>
            <p:cNvSpPr txBox="1"/>
            <p:nvPr/>
          </p:nvSpPr>
          <p:spPr>
            <a:xfrm>
              <a:off x="-9162323" y="-4774800"/>
              <a:ext cx="3917800" cy="12824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endParaRPr lang="en-US" sz="2100" dirty="0">
                <a:solidFill>
                  <a:srgbClr val="FFFFFF"/>
                </a:solidFill>
                <a:latin typeface="TT Drugs Bold"/>
              </a:endParaRPr>
            </a:p>
            <a:p>
              <a:pPr algn="ctr">
                <a:lnSpc>
                  <a:spcPts val="2520"/>
                </a:lnSpc>
              </a:pPr>
              <a:endParaRPr lang="en-US" sz="2100" dirty="0">
                <a:solidFill>
                  <a:srgbClr val="FFFFFF"/>
                </a:solidFill>
                <a:latin typeface="TT Drugs Bold"/>
              </a:endParaRPr>
            </a:p>
            <a:p>
              <a:pPr algn="ctr">
                <a:lnSpc>
                  <a:spcPts val="2520"/>
                </a:lnSpc>
              </a:pPr>
              <a:endParaRPr lang="en-US" sz="2100" dirty="0">
                <a:solidFill>
                  <a:srgbClr val="FFFFFF"/>
                </a:solidFill>
                <a:latin typeface="TT Drugs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6445" y="403175"/>
              <a:ext cx="3884911" cy="352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0"/>
                </a:lnSpc>
              </a:pPr>
              <a:endParaRPr lang="en-US" sz="1800" dirty="0">
                <a:solidFill>
                  <a:srgbClr val="FFFFFF"/>
                </a:solidFill>
                <a:latin typeface="TT Drugs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75640" y="3374265"/>
            <a:ext cx="10733540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65"/>
              </a:lnSpc>
            </a:pPr>
            <a:r>
              <a:rPr lang="ru-RU" sz="5400" b="1" dirty="0" smtClean="0">
                <a:solidFill>
                  <a:srgbClr val="FFFFFF"/>
                </a:solidFill>
                <a:latin typeface="Forum"/>
              </a:rPr>
              <a:t>Профилактический</a:t>
            </a:r>
            <a:r>
              <a:rPr lang="ru-RU" sz="10332" b="1" dirty="0" smtClean="0">
                <a:solidFill>
                  <a:srgbClr val="FFFFFF"/>
                </a:solidFill>
                <a:latin typeface="Forum"/>
              </a:rPr>
              <a:t> </a:t>
            </a:r>
            <a:r>
              <a:rPr lang="ru-RU" sz="5400" b="1" dirty="0" smtClean="0">
                <a:solidFill>
                  <a:srgbClr val="FFFFFF"/>
                </a:solidFill>
                <a:latin typeface="Forum"/>
              </a:rPr>
              <a:t>проект </a:t>
            </a:r>
          </a:p>
          <a:p>
            <a:pPr algn="ctr">
              <a:lnSpc>
                <a:spcPts val="11365"/>
              </a:lnSpc>
            </a:pPr>
            <a:r>
              <a:rPr lang="ru-RU" sz="5400" b="1" dirty="0" smtClean="0">
                <a:solidFill>
                  <a:srgbClr val="FFFFFF"/>
                </a:solidFill>
                <a:latin typeface="Forum"/>
              </a:rPr>
              <a:t>«Здоровая территория»</a:t>
            </a:r>
          </a:p>
          <a:p>
            <a:pPr algn="ctr">
              <a:lnSpc>
                <a:spcPts val="11365"/>
              </a:lnSpc>
            </a:pPr>
            <a:endParaRPr lang="ru-RU" sz="5400" b="1" dirty="0">
              <a:solidFill>
                <a:srgbClr val="FFFFFF"/>
              </a:solidFill>
              <a:latin typeface="Forum"/>
            </a:endParaRPr>
          </a:p>
          <a:p>
            <a:pPr algn="ctr">
              <a:lnSpc>
                <a:spcPts val="11365"/>
              </a:lnSpc>
            </a:pPr>
            <a:r>
              <a:rPr lang="ru-RU" sz="5400" b="1" dirty="0" smtClean="0">
                <a:solidFill>
                  <a:srgbClr val="FFFFFF"/>
                </a:solidFill>
                <a:latin typeface="Forum"/>
              </a:rPr>
              <a:t>ЯНАО, г. Новый Уренгой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34200" y="627394"/>
            <a:ext cx="4756191" cy="1859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ru-RU" sz="3200" dirty="0" smtClean="0">
                <a:solidFill>
                  <a:srgbClr val="FFFFFF"/>
                </a:solidFill>
                <a:latin typeface="TT Drugs Bold"/>
              </a:rPr>
              <a:t>МАУ </a:t>
            </a:r>
            <a:r>
              <a:rPr lang="ru-RU" sz="3200" dirty="0">
                <a:solidFill>
                  <a:srgbClr val="FFFFFF"/>
                </a:solidFill>
                <a:latin typeface="TT Drugs Bold"/>
              </a:rPr>
              <a:t>ДО МУК «Эврика</a:t>
            </a:r>
            <a:r>
              <a:rPr lang="ru-RU" sz="3200" dirty="0" smtClean="0">
                <a:solidFill>
                  <a:srgbClr val="FFFFFF"/>
                </a:solidFill>
                <a:latin typeface="TT Drugs Bold"/>
              </a:rPr>
              <a:t>»</a:t>
            </a:r>
          </a:p>
          <a:p>
            <a:pPr algn="ctr">
              <a:lnSpc>
                <a:spcPts val="2940"/>
              </a:lnSpc>
            </a:pPr>
            <a:r>
              <a:rPr lang="ru-RU" sz="3200" dirty="0" smtClean="0">
                <a:solidFill>
                  <a:srgbClr val="FFFFFF"/>
                </a:solidFill>
                <a:latin typeface="TT Drugs Bold"/>
              </a:rPr>
              <a:t>ДО «Клуб волонтёров «Надежда»</a:t>
            </a:r>
          </a:p>
          <a:p>
            <a:pPr algn="ctr">
              <a:lnSpc>
                <a:spcPts val="2940"/>
              </a:lnSpc>
            </a:pPr>
            <a:endParaRPr lang="ru-RU" sz="3200" dirty="0">
              <a:solidFill>
                <a:srgbClr val="FFFFFF"/>
              </a:solidFill>
              <a:latin typeface="TT Drugs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7696910" y="-319664"/>
            <a:ext cx="3363144" cy="975959"/>
            <a:chOff x="0" y="0"/>
            <a:chExt cx="4484191" cy="130128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817216"/>
              <a:ext cx="4484191" cy="484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endParaRPr lang="en-US" sz="2200" spc="66" dirty="0">
                <a:solidFill>
                  <a:srgbClr val="FFFFFF"/>
                </a:solidFill>
                <a:latin typeface="TT Drugs"/>
              </a:endParaRP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25202" y="0"/>
              <a:ext cx="625283" cy="625283"/>
            </a:xfrm>
            <a:prstGeom prst="rect">
              <a:avLst/>
            </a:prstGeom>
          </p:spPr>
        </p:pic>
      </p:grpSp>
      <p:sp>
        <p:nvSpPr>
          <p:cNvPr id="15" name="TextBox 5">
            <a:extLst>
              <a:ext uri="{FF2B5EF4-FFF2-40B4-BE49-F238E27FC236}">
                <a16:creationId xmlns:a16="http://schemas.microsoft.com/office/drawing/2014/main" xmlns="" id="{27E4E4CF-869A-0F43-A362-D3BB6005BF72}"/>
              </a:ext>
            </a:extLst>
          </p:cNvPr>
          <p:cNvSpPr txBox="1"/>
          <p:nvPr/>
        </p:nvSpPr>
        <p:spPr>
          <a:xfrm>
            <a:off x="937290" y="4582184"/>
            <a:ext cx="293835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 lang="en-US" sz="2100" dirty="0">
              <a:solidFill>
                <a:srgbClr val="FFFFFF"/>
              </a:solidFill>
              <a:latin typeface="TT Drugs Bold"/>
            </a:endParaRPr>
          </a:p>
          <a:p>
            <a:pPr algn="ctr">
              <a:lnSpc>
                <a:spcPts val="2520"/>
              </a:lnSpc>
            </a:pPr>
            <a:endParaRPr lang="en-US" sz="2100" dirty="0">
              <a:solidFill>
                <a:srgbClr val="FFFFFF"/>
              </a:solidFill>
              <a:latin typeface="TT Drugs Bold"/>
            </a:endParaRPr>
          </a:p>
          <a:p>
            <a:pPr algn="ctr">
              <a:lnSpc>
                <a:spcPts val="2520"/>
              </a:lnSpc>
            </a:pPr>
            <a:endParaRPr lang="en-US" sz="2100" dirty="0">
              <a:solidFill>
                <a:srgbClr val="FFFFFF"/>
              </a:solidFill>
              <a:latin typeface="TT Drugs Bold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xmlns="" id="{840BE48E-DB10-314B-980B-70296750040B}"/>
              </a:ext>
            </a:extLst>
          </p:cNvPr>
          <p:cNvSpPr txBox="1"/>
          <p:nvPr/>
        </p:nvSpPr>
        <p:spPr>
          <a:xfrm rot="11073455">
            <a:off x="949623" y="4249346"/>
            <a:ext cx="293835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endParaRPr lang="ru-RU" dirty="0">
              <a:solidFill>
                <a:srgbClr val="FFFFFF"/>
              </a:solidFill>
              <a:latin typeface="TT Drugs"/>
            </a:endParaRPr>
          </a:p>
          <a:p>
            <a:pPr algn="ctr">
              <a:lnSpc>
                <a:spcPts val="2160"/>
              </a:lnSpc>
            </a:pPr>
            <a:endParaRPr lang="ru-RU" dirty="0">
              <a:solidFill>
                <a:srgbClr val="FFFFFF"/>
              </a:solidFill>
              <a:latin typeface="TT Drugs"/>
            </a:endParaRPr>
          </a:p>
          <a:p>
            <a:pPr algn="ctr">
              <a:lnSpc>
                <a:spcPts val="2160"/>
              </a:lnSpc>
            </a:pPr>
            <a:endParaRPr lang="ru-RU" dirty="0">
              <a:solidFill>
                <a:srgbClr val="FFFFFF"/>
              </a:solidFill>
              <a:latin typeface="TT Drug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5" y="0"/>
            <a:ext cx="2268000" cy="240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Преподаватель\Desktop\занятия\лекции\лого эврика (1)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0" y="103584"/>
            <a:ext cx="3952381" cy="10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реподаватель\Desktop\презентации и картинки\якорь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581" y="1428009"/>
            <a:ext cx="2664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zhuravushka.edu.ru/images/Jiurav_logo_n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7523"/>
            <a:ext cx="3168000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571200">
            <a:off x="7212005" y="-317309"/>
            <a:ext cx="14343539" cy="1307055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40982" y="2358891"/>
            <a:ext cx="10502829" cy="4605323"/>
            <a:chOff x="-1418410" y="-1188016"/>
            <a:chExt cx="12914690" cy="6140432"/>
          </a:xfrm>
        </p:grpSpPr>
        <p:sp>
          <p:nvSpPr>
            <p:cNvPr id="6" name="TextBox 6"/>
            <p:cNvSpPr txBox="1"/>
            <p:nvPr/>
          </p:nvSpPr>
          <p:spPr>
            <a:xfrm>
              <a:off x="-1418410" y="-1188016"/>
              <a:ext cx="10920163" cy="37176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1519"/>
                </a:lnSpc>
              </a:pPr>
              <a:r>
                <a:rPr lang="ru-RU" sz="6000" dirty="0">
                  <a:solidFill>
                    <a:srgbClr val="FFFFFF"/>
                  </a:solidFill>
                  <a:latin typeface="Forum"/>
                </a:rPr>
                <a:t>РАБОТАЕМ В НЕСКОЛЬКИХ НАПРАВЛЕНИЯХ:</a:t>
              </a:r>
              <a:endParaRPr lang="en-US" sz="6000" dirty="0">
                <a:solidFill>
                  <a:srgbClr val="FFFFFF"/>
                </a:solidFill>
                <a:latin typeface="Forum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192099" y="3023682"/>
              <a:ext cx="12688379" cy="19287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sz="6000"/>
            </a:p>
            <a:p>
              <a:pPr>
                <a:lnSpc>
                  <a:spcPts val="3640"/>
                </a:lnSpc>
              </a:pPr>
              <a:endParaRPr sz="6000"/>
            </a:p>
            <a:p>
              <a:pPr>
                <a:lnSpc>
                  <a:spcPts val="3640"/>
                </a:lnSpc>
              </a:pPr>
              <a:endParaRPr lang="ru-RU" sz="6000">
                <a:solidFill>
                  <a:srgbClr val="FFFFFF"/>
                </a:solidFill>
                <a:latin typeface="TT Drugs Bold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B0425E31-60C9-3A45-819D-B697664DE844}"/>
              </a:ext>
            </a:extLst>
          </p:cNvPr>
          <p:cNvSpPr txBox="1"/>
          <p:nvPr/>
        </p:nvSpPr>
        <p:spPr>
          <a:xfrm>
            <a:off x="552301" y="1773974"/>
            <a:ext cx="5615851" cy="321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>
                <a:solidFill>
                  <a:srgbClr val="FFFFFF"/>
                </a:solidFill>
                <a:latin typeface="TT Drugs Bold"/>
              </a:rPr>
              <a:t>О </a:t>
            </a:r>
            <a:r>
              <a:rPr lang="ru-RU" sz="2800">
                <a:solidFill>
                  <a:srgbClr val="FFFFFF"/>
                </a:solidFill>
                <a:latin typeface="TT Drugs Bold"/>
              </a:rPr>
              <a:t>НАС</a:t>
            </a:r>
            <a:endParaRPr lang="en-US" sz="2800">
              <a:solidFill>
                <a:srgbClr val="FFFFFF"/>
              </a:solidFill>
              <a:latin typeface="TT Drugs Bold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xmlns="" id="{15372219-AC3D-2E48-9C56-C5DFC974B820}"/>
              </a:ext>
            </a:extLst>
          </p:cNvPr>
          <p:cNvSpPr txBox="1"/>
          <p:nvPr/>
        </p:nvSpPr>
        <p:spPr>
          <a:xfrm>
            <a:off x="240982" y="5940385"/>
            <a:ext cx="8880787" cy="1561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120"/>
              </a:lnSpc>
              <a:buAutoNum type="arabicParenR"/>
            </a:pPr>
            <a:r>
              <a:rPr lang="ru-RU" sz="2400" dirty="0">
                <a:solidFill>
                  <a:srgbClr val="FFFFFF"/>
                </a:solidFill>
                <a:latin typeface="TT Drugs"/>
              </a:rPr>
              <a:t>профилактика социально-опасных, вредных привычек;</a:t>
            </a:r>
          </a:p>
          <a:p>
            <a:pPr marL="457200" indent="-457200">
              <a:lnSpc>
                <a:spcPts val="3120"/>
              </a:lnSpc>
              <a:buAutoNum type="arabicParenR"/>
            </a:pPr>
            <a:r>
              <a:rPr lang="ru-RU" sz="2400" dirty="0">
                <a:solidFill>
                  <a:srgbClr val="FFFFFF"/>
                </a:solidFill>
                <a:latin typeface="TT Drugs"/>
              </a:rPr>
              <a:t>развитие инклюзивного добровольчества;</a:t>
            </a:r>
          </a:p>
          <a:p>
            <a:pPr marL="457200" indent="-457200">
              <a:lnSpc>
                <a:spcPts val="3120"/>
              </a:lnSpc>
              <a:buAutoNum type="arabicParenR"/>
            </a:pPr>
            <a:r>
              <a:rPr lang="ru-RU" sz="2400" dirty="0">
                <a:solidFill>
                  <a:srgbClr val="FFFFFF"/>
                </a:solidFill>
                <a:latin typeface="TT Drugs"/>
              </a:rPr>
              <a:t>воспитание здорового образа жизни;</a:t>
            </a:r>
          </a:p>
          <a:p>
            <a:pPr marL="457200" indent="-457200">
              <a:lnSpc>
                <a:spcPts val="3120"/>
              </a:lnSpc>
              <a:buAutoNum type="arabicParenR"/>
            </a:pPr>
            <a:r>
              <a:rPr lang="ru-RU" sz="2400" dirty="0">
                <a:solidFill>
                  <a:srgbClr val="FFFFFF"/>
                </a:solidFill>
                <a:latin typeface="TT Drugs"/>
              </a:rPr>
              <a:t>событийное волонтёрство.</a:t>
            </a:r>
            <a:endParaRPr lang="en-US" sz="2800" dirty="0">
              <a:solidFill>
                <a:srgbClr val="FFFFFF"/>
              </a:solidFill>
              <a:latin typeface="TT Drug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8BC5B54-591D-1B4D-ACF4-02F8D5539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971" y="2216150"/>
            <a:ext cx="8128000" cy="585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743691">
            <a:off x="12650583" y="5606367"/>
            <a:ext cx="6964299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05000" y="-2171700"/>
            <a:ext cx="6151626" cy="822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23000"/>
            <a:ext cx="7152000" cy="53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000" y="4617000"/>
            <a:ext cx="7560000" cy="56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433"/>
            <a:ext cx="7239000" cy="507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111557"/>
            <a:ext cx="6355336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flipH="1">
            <a:off x="13572564" y="114299"/>
            <a:ext cx="4715432" cy="4318677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Результаты диагностики среди воспитанников ДОУ, показали, что у детей дошкольного возраста имеется низкое представление о вредных привычках, что может в последствии повлиять на положительное отношение к таким вредным привычкам как курение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944600" y="2667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Проблема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988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678827">
            <a:off x="13071399" y="-691030"/>
            <a:ext cx="5515885" cy="49574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2195199" y="4791795"/>
            <a:ext cx="7776569" cy="679477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87086" y="1059525"/>
            <a:ext cx="16774886" cy="1094437"/>
            <a:chOff x="-36583018" y="-93070"/>
            <a:chExt cx="51726150" cy="2739023"/>
          </a:xfrm>
        </p:grpSpPr>
        <p:sp>
          <p:nvSpPr>
            <p:cNvPr id="7" name="TextBox 7"/>
            <p:cNvSpPr txBox="1"/>
            <p:nvPr/>
          </p:nvSpPr>
          <p:spPr>
            <a:xfrm>
              <a:off x="-2594972" y="1059033"/>
              <a:ext cx="14448576" cy="11114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500"/>
                </a:lnSpc>
              </a:pPr>
              <a:endParaRPr lang="en-US" sz="6000" dirty="0">
                <a:solidFill>
                  <a:srgbClr val="FFFFFF"/>
                </a:solidFill>
                <a:latin typeface="Forum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36583018" y="966296"/>
              <a:ext cx="29776065" cy="11553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ru-RU" sz="2800" dirty="0" smtClean="0">
                  <a:solidFill>
                    <a:srgbClr val="FFFFFF"/>
                  </a:solidFill>
                  <a:latin typeface="TT Drugs Bold"/>
                </a:rPr>
                <a:t>ЦЕЛЬ ПРОЕКТА: </a:t>
              </a:r>
              <a:endParaRPr lang="en-US" sz="2800" dirty="0">
                <a:solidFill>
                  <a:srgbClr val="FFFFFF"/>
                </a:solidFill>
                <a:latin typeface="TT Drugs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461949" y="-93070"/>
              <a:ext cx="9983733" cy="5717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en-US" sz="2800" dirty="0">
                <a:solidFill>
                  <a:srgbClr val="FFFFFF"/>
                </a:solidFill>
                <a:latin typeface="TT Drugs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423378" y="1651026"/>
              <a:ext cx="15566510" cy="9949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ru-RU" sz="2400" dirty="0" smtClean="0">
                  <a:solidFill>
                    <a:srgbClr val="FFFFFF"/>
                  </a:solidFill>
                  <a:latin typeface="TT Drugs"/>
                </a:rPr>
                <a:t>.</a:t>
              </a:r>
              <a:endParaRPr lang="ru-RU" sz="2400" dirty="0">
                <a:solidFill>
                  <a:srgbClr val="FFFFFF"/>
                </a:solidFill>
                <a:latin typeface="TT Drugs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52401" y="2247900"/>
            <a:ext cx="71627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Формирование потребности  у детей дошкольного возраста и их родителей к здоровому образу жизни, через повышения уровня представлений о полезных и вредных </a:t>
            </a:r>
            <a:r>
              <a:rPr lang="ru-RU" sz="4000" dirty="0" smtClean="0"/>
              <a:t>привычек, способствуя </a:t>
            </a:r>
            <a:r>
              <a:rPr lang="ru-RU" sz="4000" dirty="0"/>
              <a:t>отрицательному отношению к курению.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43800" y="-266700"/>
            <a:ext cx="10744200" cy="1332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Задачи проекта:</a:t>
            </a:r>
          </a:p>
          <a:p>
            <a:endParaRPr lang="ru-RU" dirty="0"/>
          </a:p>
          <a:p>
            <a:pPr algn="just"/>
            <a:r>
              <a:rPr lang="ru-RU" dirty="0"/>
              <a:t>- </a:t>
            </a:r>
            <a:r>
              <a:rPr lang="ru-RU" sz="3200" dirty="0">
                <a:solidFill>
                  <a:srgbClr val="FFFF00"/>
                </a:solidFill>
              </a:rPr>
              <a:t>Создать актив команды для реализации проекта.</a:t>
            </a:r>
          </a:p>
          <a:p>
            <a:pPr algn="just"/>
            <a:r>
              <a:rPr lang="ru-RU" sz="3200" dirty="0">
                <a:solidFill>
                  <a:srgbClr val="FFFF00"/>
                </a:solidFill>
              </a:rPr>
              <a:t>- Составить план мероприятий по реализации проекта.</a:t>
            </a:r>
          </a:p>
          <a:p>
            <a:pPr algn="just"/>
            <a:r>
              <a:rPr lang="ru-RU" sz="3200" dirty="0">
                <a:solidFill>
                  <a:srgbClr val="FFFF00"/>
                </a:solidFill>
              </a:rPr>
              <a:t>- Заключить письменное соглашение с партнёрами проекта.</a:t>
            </a:r>
          </a:p>
          <a:p>
            <a:pPr marL="457200" indent="-457200" algn="just">
              <a:buFontTx/>
              <a:buChar char="-"/>
            </a:pPr>
            <a:r>
              <a:rPr lang="ru-RU" sz="3200" dirty="0" smtClean="0">
                <a:solidFill>
                  <a:srgbClr val="FFFF00"/>
                </a:solidFill>
              </a:rPr>
              <a:t>Провести </a:t>
            </a:r>
            <a:r>
              <a:rPr lang="ru-RU" sz="3200" dirty="0">
                <a:solidFill>
                  <a:srgbClr val="FFFF00"/>
                </a:solidFill>
              </a:rPr>
              <a:t>диагностику проблемных точек </a:t>
            </a:r>
            <a:r>
              <a:rPr lang="ru-RU" sz="3200" dirty="0" smtClean="0">
                <a:solidFill>
                  <a:srgbClr val="FFFF00"/>
                </a:solidFill>
              </a:rPr>
              <a:t>на определения уровня знаний и представление о ЗОЖ среди дошкольников.</a:t>
            </a:r>
            <a:endParaRPr lang="ru-RU" sz="3200" dirty="0">
              <a:solidFill>
                <a:srgbClr val="FFFF00"/>
              </a:solidFill>
            </a:endParaRPr>
          </a:p>
          <a:p>
            <a:pPr algn="just"/>
            <a:r>
              <a:rPr lang="ru-RU" sz="3200" dirty="0">
                <a:solidFill>
                  <a:srgbClr val="FFFF00"/>
                </a:solidFill>
              </a:rPr>
              <a:t>-Создание творческой </a:t>
            </a:r>
            <a:r>
              <a:rPr lang="ru-RU" sz="3200" dirty="0" err="1">
                <a:solidFill>
                  <a:srgbClr val="FFFF00"/>
                </a:solidFill>
              </a:rPr>
              <a:t>медиогруппы</a:t>
            </a:r>
            <a:r>
              <a:rPr lang="ru-RU" sz="3200" dirty="0">
                <a:solidFill>
                  <a:srgbClr val="FFFF00"/>
                </a:solidFill>
              </a:rPr>
              <a:t> для работы по размещению информации о проекте в </a:t>
            </a:r>
            <a:r>
              <a:rPr lang="ru-RU" sz="3200" dirty="0" err="1">
                <a:solidFill>
                  <a:srgbClr val="FFFF00"/>
                </a:solidFill>
              </a:rPr>
              <a:t>соц.сетях</a:t>
            </a:r>
            <a:r>
              <a:rPr lang="ru-RU" sz="3200" dirty="0">
                <a:solidFill>
                  <a:srgbClr val="FFFF00"/>
                </a:solidFill>
              </a:rPr>
              <a:t> и работы с местными </a:t>
            </a:r>
            <a:r>
              <a:rPr lang="ru-RU" sz="3200" dirty="0" smtClean="0">
                <a:solidFill>
                  <a:srgbClr val="FFFF00"/>
                </a:solidFill>
              </a:rPr>
              <a:t>СМИ.  </a:t>
            </a:r>
            <a:endParaRPr lang="ru-RU" sz="3200" dirty="0">
              <a:solidFill>
                <a:srgbClr val="FFFF00"/>
              </a:solidFill>
            </a:endParaRPr>
          </a:p>
          <a:p>
            <a:pPr algn="just"/>
            <a:r>
              <a:rPr lang="ru-RU" sz="3200" dirty="0">
                <a:solidFill>
                  <a:srgbClr val="FFFF00"/>
                </a:solidFill>
              </a:rPr>
              <a:t>- Сформировать у детей представления о ЗОЖ, вредных и полезных привычках.</a:t>
            </a:r>
          </a:p>
          <a:p>
            <a:pPr algn="just"/>
            <a:r>
              <a:rPr lang="ru-RU" sz="3200" dirty="0">
                <a:solidFill>
                  <a:srgbClr val="FFFF00"/>
                </a:solidFill>
              </a:rPr>
              <a:t>- способствовать приобретению детьми и родителями знаний о пагубных воздействиях курения.</a:t>
            </a:r>
          </a:p>
          <a:p>
            <a:pPr algn="just"/>
            <a:r>
              <a:rPr lang="ru-RU" sz="3200" dirty="0">
                <a:solidFill>
                  <a:srgbClr val="FFFF00"/>
                </a:solidFill>
              </a:rPr>
              <a:t>- </a:t>
            </a:r>
            <a:r>
              <a:rPr lang="ru-RU" sz="3200" dirty="0" smtClean="0">
                <a:solidFill>
                  <a:srgbClr val="FFFF00"/>
                </a:solidFill>
              </a:rPr>
              <a:t>пропагандировать </a:t>
            </a:r>
            <a:r>
              <a:rPr lang="ru-RU" sz="3200" dirty="0">
                <a:solidFill>
                  <a:srgbClr val="FFFF00"/>
                </a:solidFill>
              </a:rPr>
              <a:t>среди родителей здоровый образ жизни путем отказа от курения. </a:t>
            </a:r>
          </a:p>
          <a:p>
            <a:pPr algn="just"/>
            <a:r>
              <a:rPr lang="ru-RU" sz="3200" dirty="0">
                <a:solidFill>
                  <a:srgbClr val="FFFF00"/>
                </a:solidFill>
              </a:rPr>
              <a:t>-продолжить формировать у детей позиции признания ценности здоровья, чувства ответственности за сохранение и укрепления своего здоровья. </a:t>
            </a:r>
          </a:p>
          <a:p>
            <a:pPr algn="just"/>
            <a:r>
              <a:rPr lang="ru-RU" sz="3200" dirty="0">
                <a:solidFill>
                  <a:srgbClr val="FFFF00"/>
                </a:solidFill>
              </a:rPr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045850">
            <a:off x="-1110736" y="-3251117"/>
            <a:ext cx="8704298" cy="98076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364982">
            <a:off x="-4311549" y="-3400471"/>
            <a:ext cx="13499900" cy="1607131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144000" y="2107106"/>
            <a:ext cx="7693033" cy="4125222"/>
            <a:chOff x="0" y="-557727"/>
            <a:chExt cx="9983733" cy="6392043"/>
          </a:xfrm>
        </p:grpSpPr>
        <p:sp>
          <p:nvSpPr>
            <p:cNvPr id="7" name="TextBox 7"/>
            <p:cNvSpPr txBox="1"/>
            <p:nvPr/>
          </p:nvSpPr>
          <p:spPr>
            <a:xfrm>
              <a:off x="0" y="1013332"/>
              <a:ext cx="9983733" cy="1379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endParaRPr lang="en-US" sz="6000" dirty="0">
                <a:solidFill>
                  <a:srgbClr val="0F2A37"/>
                </a:solidFill>
                <a:latin typeface="Forum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923956" y="-557727"/>
              <a:ext cx="4059777" cy="5717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en-US" sz="2800" dirty="0">
                <a:solidFill>
                  <a:srgbClr val="0F2A37"/>
                </a:solidFill>
                <a:latin typeface="TT Drugs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774197"/>
              <a:ext cx="9983733" cy="1060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120"/>
                </a:lnSpc>
                <a:buFont typeface="Wingdings" pitchFamily="2" charset="2"/>
                <a:buChar char="§"/>
              </a:pPr>
              <a:endParaRPr lang="en-US" sz="3200" dirty="0">
                <a:solidFill>
                  <a:srgbClr val="0F2A37"/>
                </a:solidFill>
                <a:latin typeface="TT Drugs"/>
              </a:endParaRPr>
            </a:p>
            <a:p>
              <a:pPr>
                <a:lnSpc>
                  <a:spcPts val="3120"/>
                </a:lnSpc>
              </a:pPr>
              <a:endParaRPr lang="en-US" sz="2400" dirty="0">
                <a:solidFill>
                  <a:srgbClr val="0F2A37"/>
                </a:solidFill>
                <a:latin typeface="TT Drugs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8558446" y="-1969954"/>
            <a:ext cx="9500953" cy="141910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проекта</a:t>
            </a:r>
            <a:endParaRPr lang="ru-RU" sz="4000" b="1" dirty="0">
              <a:solidFill>
                <a:srgbClr val="FFFFFF"/>
              </a:solidFill>
              <a:latin typeface="TT Drugs"/>
            </a:endParaRPr>
          </a:p>
          <a:p>
            <a:pPr marL="285750" lvl="0" indent="-285750">
              <a:lnSpc>
                <a:spcPts val="3120"/>
              </a:lnSpc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T Drugs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TT Drugs"/>
              </a:rPr>
              <a:t>Квест</a:t>
            </a:r>
            <a:r>
              <a:rPr lang="ru-RU" sz="2400" b="1" dirty="0">
                <a:solidFill>
                  <a:srgbClr val="002060"/>
                </a:solidFill>
                <a:latin typeface="TT Drugs"/>
              </a:rPr>
              <a:t>- игра «К здоровью направляемся</a:t>
            </a:r>
            <a:r>
              <a:rPr lang="ru-RU" sz="2400" b="1" dirty="0" smtClean="0">
                <a:solidFill>
                  <a:srgbClr val="002060"/>
                </a:solidFill>
                <a:latin typeface="TT Drugs"/>
              </a:rPr>
              <a:t>»</a:t>
            </a:r>
            <a:endParaRPr lang="ru-RU" sz="2400" b="1" dirty="0">
              <a:solidFill>
                <a:srgbClr val="002060"/>
              </a:solidFill>
              <a:latin typeface="TT Drugs"/>
            </a:endParaRPr>
          </a:p>
          <a:p>
            <a:pPr marL="285750" lvl="0" indent="-285750">
              <a:lnSpc>
                <a:spcPts val="312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T Drugs"/>
              </a:rPr>
              <a:t>Городской профилактический конкурс  детских рисунков «Знают дети, спокойно родителям»</a:t>
            </a:r>
            <a:endParaRPr lang="ru-RU" sz="2400" b="1" dirty="0">
              <a:solidFill>
                <a:srgbClr val="002060"/>
              </a:solidFill>
              <a:latin typeface="TT Drugs"/>
            </a:endParaRPr>
          </a:p>
          <a:p>
            <a:pPr marL="285750" lvl="0" indent="-285750">
              <a:lnSpc>
                <a:spcPts val="312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T Drugs"/>
              </a:rPr>
              <a:t>ТОК-ШОУ для родителей «Здоровая семья, здоровый ребёнок»</a:t>
            </a:r>
            <a:endParaRPr lang="ru-RU" sz="2400" b="1" dirty="0">
              <a:solidFill>
                <a:srgbClr val="002060"/>
              </a:solidFill>
              <a:latin typeface="TT Drugs"/>
            </a:endParaRPr>
          </a:p>
          <a:p>
            <a:pPr marL="285750" lvl="0" indent="-285750">
              <a:lnSpc>
                <a:spcPts val="312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T Drugs"/>
              </a:rPr>
              <a:t>«Профилактический час», цикл бесед с детьми дошкольного возраста о вроде курения.</a:t>
            </a:r>
          </a:p>
          <a:p>
            <a:pPr marL="285750" lvl="0" indent="-285750">
              <a:lnSpc>
                <a:spcPts val="3120"/>
              </a:lnSpc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T Drugs"/>
              </a:rPr>
              <a:t>«Курить – здоровье губить», подготовка и раздача информационных буклетов. </a:t>
            </a:r>
            <a:endParaRPr lang="ru-RU" sz="2800" b="1" dirty="0">
              <a:solidFill>
                <a:srgbClr val="00B0F0"/>
              </a:solidFill>
              <a:latin typeface="TT Drugs"/>
            </a:endParaRPr>
          </a:p>
          <a:p>
            <a:pPr lvl="0">
              <a:lnSpc>
                <a:spcPts val="312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T Drugs"/>
              </a:rPr>
              <a:t>                          Ресурсы проекта:</a:t>
            </a:r>
            <a:endParaRPr lang="ru-RU" sz="2400" b="1" dirty="0">
              <a:solidFill>
                <a:srgbClr val="FF0000"/>
              </a:solidFill>
              <a:latin typeface="TT Drugs"/>
            </a:endParaRP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Финансовые источники – при поддержки руководства МАУ ДО МУК «Эврика», главный бухгалтер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Медченко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Светлана Георгиевна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Материальные ресурсы (стол, компьютер, экран, принтер цветной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и.т.д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за счет взаимодействующих сторон. 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Кадровые ресурсы: волонтёры детского объединения «Клуб волонтёров «Надежда»; педагог психолог, педагог дополнительного образования – Сеитова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Мадина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Руслановна, воспитатели дошкольных организаций,  специалист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Молодежного ресурсного центра (отдела профилактической работы) Диана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Ринатовна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(организатор одной из станций во время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).Главный специалист Департамента общественной безопасности гражданской защиты Администрации г. Новый Уренгой –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Шиляева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Наталья Владимировна (оказала содействие в проведение Ток-шоу для родителей).</a:t>
            </a:r>
            <a:endParaRPr lang="ru-RU" sz="24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Drugs"/>
            </a:endParaRPr>
          </a:p>
          <a:p>
            <a:pPr marL="285750" lvl="0" indent="-285750">
              <a:lnSpc>
                <a:spcPts val="3120"/>
              </a:lnSpc>
              <a:buFont typeface="Wingdings" pitchFamily="2" charset="2"/>
              <a:buChar char="§"/>
            </a:pPr>
            <a:endParaRPr lang="ru-RU" sz="2400" b="1" dirty="0">
              <a:solidFill>
                <a:srgbClr val="FFFFFF"/>
              </a:solidFill>
              <a:latin typeface="TT Drugs"/>
            </a:endParaRPr>
          </a:p>
          <a:p>
            <a:pPr algn="ctr"/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5143500"/>
            <a:ext cx="8305800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4"/>
              </a:rPr>
              <a:t>                                                                                </a:t>
            </a:r>
          </a:p>
          <a:p>
            <a:r>
              <a:rPr lang="ru-RU" dirty="0" smtClean="0">
                <a:hlinkClick r:id="rId4"/>
              </a:rPr>
              <a:t>  </a:t>
            </a:r>
            <a:r>
              <a:rPr lang="en-US" sz="2800" dirty="0" smtClean="0">
                <a:hlinkClick r:id="rId4"/>
              </a:rPr>
              <a:t>https</a:t>
            </a:r>
            <a:r>
              <a:rPr lang="en-US" sz="2800" dirty="0">
                <a:hlinkClick r:id="rId4"/>
              </a:rPr>
              <a:t>://</a:t>
            </a:r>
            <a:r>
              <a:rPr lang="en-US" sz="2800" dirty="0" smtClean="0">
                <a:hlinkClick r:id="rId4"/>
              </a:rPr>
              <a:t>vk.com/wall-134145048_305</a:t>
            </a:r>
            <a:endParaRPr lang="ru-RU" sz="2800" dirty="0" smtClean="0"/>
          </a:p>
          <a:p>
            <a:endParaRPr lang="ru-RU" sz="2800" dirty="0"/>
          </a:p>
          <a:p>
            <a:r>
              <a:rPr lang="en-US" sz="2800" dirty="0">
                <a:hlinkClick r:id="rId5"/>
              </a:rPr>
              <a:t>https://</a:t>
            </a:r>
            <a:r>
              <a:rPr lang="en-US" sz="2800" dirty="0" smtClean="0">
                <a:hlinkClick r:id="rId5"/>
              </a:rPr>
              <a:t>vk.com/video-179283175_456239188?access_key=27c04aa0643bbd4df3</a:t>
            </a:r>
            <a:r>
              <a:rPr lang="ru-RU" sz="2800" dirty="0" smtClean="0"/>
              <a:t> </a:t>
            </a:r>
          </a:p>
          <a:p>
            <a:endParaRPr lang="ru-RU" sz="2800" dirty="0"/>
          </a:p>
          <a:p>
            <a:r>
              <a:rPr lang="en-US" sz="2800" u="sng" dirty="0">
                <a:hlinkClick r:id="rId6"/>
              </a:rPr>
              <a:t>https://vk.com/wall-134145048_326</a:t>
            </a:r>
            <a:endParaRPr lang="ru-RU" sz="2800" dirty="0" smtClean="0"/>
          </a:p>
          <a:p>
            <a:r>
              <a:rPr lang="en-US" sz="2800" u="sng" dirty="0">
                <a:hlinkClick r:id="rId7"/>
              </a:rPr>
              <a:t/>
            </a:r>
            <a:br>
              <a:rPr lang="en-US" sz="2800" u="sng" dirty="0">
                <a:hlinkClick r:id="rId7"/>
              </a:rPr>
            </a:br>
            <a:r>
              <a:rPr lang="en-US" sz="2800" u="sng" dirty="0">
                <a:hlinkClick r:id="rId7"/>
              </a:rPr>
              <a:t>https://</a:t>
            </a:r>
            <a:r>
              <a:rPr lang="en-US" sz="2800" u="sng" dirty="0" smtClean="0">
                <a:hlinkClick r:id="rId7"/>
              </a:rPr>
              <a:t>vk.com/wall-134145048_318</a:t>
            </a:r>
            <a:r>
              <a:rPr lang="ru-RU" sz="2800" u="sng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 descr="C:\Users\Преподаватель\Downloads\IMG_92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525000" y="1725048"/>
            <a:ext cx="8097400" cy="3001227"/>
            <a:chOff x="-711200" y="-255109"/>
            <a:chExt cx="10491733" cy="7396232"/>
          </a:xfrm>
        </p:grpSpPr>
        <p:sp>
          <p:nvSpPr>
            <p:cNvPr id="5" name="TextBox 5"/>
            <p:cNvSpPr txBox="1"/>
            <p:nvPr/>
          </p:nvSpPr>
          <p:spPr>
            <a:xfrm>
              <a:off x="559848" y="-255109"/>
              <a:ext cx="4090932" cy="1056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endParaRPr lang="en-US" sz="2800" dirty="0">
                <a:solidFill>
                  <a:srgbClr val="FFFFFF"/>
                </a:solidFill>
                <a:latin typeface="TT Drugs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262862"/>
              <a:ext cx="9780533" cy="5878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endParaRPr sz="2400" dirty="0"/>
            </a:p>
            <a:p>
              <a:pPr marL="285750" indent="-285750">
                <a:lnSpc>
                  <a:spcPts val="3120"/>
                </a:lnSpc>
                <a:buFont typeface="Wingdings" pitchFamily="2" charset="2"/>
                <a:buChar char="§"/>
              </a:pPr>
              <a:endParaRPr lang="ru-RU" sz="2400" dirty="0" smtClean="0">
                <a:solidFill>
                  <a:srgbClr val="FFFFFF"/>
                </a:solidFill>
                <a:latin typeface="TT Drugs"/>
              </a:endParaRPr>
            </a:p>
            <a:p>
              <a:pPr marL="285750" indent="-285750">
                <a:lnSpc>
                  <a:spcPts val="3120"/>
                </a:lnSpc>
                <a:buFont typeface="Wingdings" pitchFamily="2" charset="2"/>
                <a:buChar char="§"/>
              </a:pPr>
              <a:endParaRPr lang="ru-RU" sz="2400" dirty="0">
                <a:solidFill>
                  <a:srgbClr val="FFFFFF"/>
                </a:solidFill>
                <a:latin typeface="TT Drugs"/>
              </a:endParaRPr>
            </a:p>
            <a:p>
              <a:pPr>
                <a:lnSpc>
                  <a:spcPts val="3120"/>
                </a:lnSpc>
              </a:pPr>
              <a:endParaRPr lang="ru-RU" sz="2400" dirty="0">
                <a:solidFill>
                  <a:srgbClr val="FFFFFF"/>
                </a:solidFill>
                <a:latin typeface="TT Drugs"/>
              </a:endParaRPr>
            </a:p>
            <a:p>
              <a:pPr>
                <a:lnSpc>
                  <a:spcPts val="3120"/>
                </a:lnSpc>
              </a:pPr>
              <a:endParaRPr lang="ru-RU" sz="2400" dirty="0">
                <a:solidFill>
                  <a:srgbClr val="FFFFFF"/>
                </a:solidFill>
                <a:latin typeface="TT Drugs"/>
              </a:endParaRPr>
            </a:p>
            <a:p>
              <a:pPr marL="285750" indent="-285750">
                <a:lnSpc>
                  <a:spcPts val="3120"/>
                </a:lnSpc>
                <a:buFont typeface="Wingdings" pitchFamily="2" charset="2"/>
                <a:buChar char="§"/>
              </a:pPr>
              <a:endParaRPr lang="ru-RU" sz="2400" dirty="0">
                <a:solidFill>
                  <a:srgbClr val="FFFFFF"/>
                </a:solidFill>
                <a:latin typeface="TT Drug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711200" y="316672"/>
              <a:ext cx="10491733" cy="17513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1519"/>
                </a:lnSpc>
              </a:pPr>
              <a:endParaRPr lang="en-US" sz="6000" dirty="0">
                <a:solidFill>
                  <a:srgbClr val="FFFFFF"/>
                </a:solidFill>
                <a:latin typeface="Forum"/>
              </a:endParaRPr>
            </a:p>
          </p:txBody>
        </p:sp>
      </p:grpSp>
      <p:pic>
        <p:nvPicPr>
          <p:cNvPr id="8" name="Picture 26">
            <a:extLst>
              <a:ext uri="{FF2B5EF4-FFF2-40B4-BE49-F238E27FC236}">
                <a16:creationId xmlns:a16="http://schemas.microsoft.com/office/drawing/2014/main" xmlns="" id="{0FB2B486-CB39-C440-A42A-DE79B60C6A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220125">
            <a:off x="11882472" y="1674144"/>
            <a:ext cx="6162778" cy="8300040"/>
          </a:xfrm>
          <a:prstGeom prst="rect">
            <a:avLst/>
          </a:prstGeom>
        </p:spPr>
      </p:pic>
      <p:pic>
        <p:nvPicPr>
          <p:cNvPr id="9" name="Picture 24">
            <a:extLst>
              <a:ext uri="{FF2B5EF4-FFF2-40B4-BE49-F238E27FC236}">
                <a16:creationId xmlns:a16="http://schemas.microsoft.com/office/drawing/2014/main" xmlns="" id="{4432BF7E-A0F7-4341-A822-826E5A29C5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982009">
            <a:off x="-728403" y="3756576"/>
            <a:ext cx="8074318" cy="72567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266700"/>
            <a:ext cx="17754600" cy="1640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 ИЗМИНЕНИЯ и качественные показатели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-</a:t>
            </a:r>
            <a:r>
              <a:rPr lang="ru-RU" sz="2400" dirty="0" smtClean="0">
                <a:solidFill>
                  <a:srgbClr val="FFC000"/>
                </a:solidFill>
              </a:rPr>
              <a:t>Дошкольники и обучающиеся среднего звена, улучшили свои знания о пагубных последствиях на организм при употреблении табачных изделий;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-повысили уровень представления о здоровом образе жизни;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-привлекли СМИ  к проблеме употребления никотина содержащих средств  в школьной среде, причем возраст самого активного курильщика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в городе </a:t>
            </a:r>
            <a:r>
              <a:rPr lang="ru-RU" sz="2400" dirty="0">
                <a:solidFill>
                  <a:srgbClr val="FFC000"/>
                </a:solidFill>
              </a:rPr>
              <a:t>8 лет 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rgbClr val="FFC000"/>
                </a:solidFill>
                <a:hlinkClick r:id="rId4"/>
              </a:rPr>
              <a:t>https://</a:t>
            </a:r>
            <a:r>
              <a:rPr lang="en-US" sz="3600" dirty="0" smtClean="0">
                <a:solidFill>
                  <a:srgbClr val="FFC000"/>
                </a:solidFill>
                <a:hlinkClick r:id="rId4"/>
              </a:rPr>
              <a:t>vk.com/wall-134145048_326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sz="3600" dirty="0" smtClean="0">
                <a:solidFill>
                  <a:srgbClr val="FFC000"/>
                </a:solidFill>
              </a:rPr>
              <a:t>Количественные показатели: </a:t>
            </a:r>
          </a:p>
          <a:p>
            <a:r>
              <a:rPr lang="ru-RU" sz="3600" dirty="0" smtClean="0">
                <a:solidFill>
                  <a:srgbClr val="FFC000"/>
                </a:solidFill>
              </a:rPr>
              <a:t>Количество мероприятий -5;</a:t>
            </a:r>
          </a:p>
          <a:p>
            <a:r>
              <a:rPr lang="ru-RU" sz="3600" dirty="0" smtClean="0">
                <a:solidFill>
                  <a:srgbClr val="FFC000"/>
                </a:solidFill>
              </a:rPr>
              <a:t>Количество занятий – 13;</a:t>
            </a:r>
          </a:p>
          <a:p>
            <a:r>
              <a:rPr lang="ru-RU" sz="3600" dirty="0" smtClean="0">
                <a:solidFill>
                  <a:srgbClr val="FFC000"/>
                </a:solidFill>
              </a:rPr>
              <a:t>Уровень представлений о ЗОЖ  повысился у ребят на 40%;</a:t>
            </a:r>
          </a:p>
          <a:p>
            <a:r>
              <a:rPr lang="ru-RU" sz="3600" dirty="0" smtClean="0">
                <a:solidFill>
                  <a:srgbClr val="FFC000"/>
                </a:solidFill>
              </a:rPr>
              <a:t>Соглашений о сотрудничестве в  реализации проекта  – 2;</a:t>
            </a:r>
          </a:p>
          <a:p>
            <a:r>
              <a:rPr lang="ru-RU" sz="3600" dirty="0" smtClean="0">
                <a:solidFill>
                  <a:srgbClr val="FFC000"/>
                </a:solidFill>
              </a:rPr>
              <a:t>Проведено занятий: в 4 школах и в 3 дошкольных организаций 40%</a:t>
            </a:r>
          </a:p>
          <a:p>
            <a:r>
              <a:rPr lang="ru-RU" sz="3600" dirty="0" smtClean="0">
                <a:solidFill>
                  <a:srgbClr val="FFC000"/>
                </a:solidFill>
              </a:rPr>
              <a:t>Охват аудитории – более 520 человек;</a:t>
            </a:r>
          </a:p>
          <a:p>
            <a:r>
              <a:rPr lang="ru-RU" sz="3600" dirty="0" smtClean="0">
                <a:solidFill>
                  <a:srgbClr val="FFC000"/>
                </a:solidFill>
              </a:rPr>
              <a:t>Привлеченных специалистов – 5;</a:t>
            </a:r>
          </a:p>
          <a:p>
            <a:r>
              <a:rPr lang="ru-RU" sz="3600" dirty="0" smtClean="0">
                <a:solidFill>
                  <a:srgbClr val="FFC000"/>
                </a:solidFill>
              </a:rPr>
              <a:t>1 – городской конкурс социальных плакатов среди дошкольников</a:t>
            </a:r>
            <a:r>
              <a:rPr lang="ru-RU" sz="3600" dirty="0">
                <a:solidFill>
                  <a:srgbClr val="FFC000"/>
                </a:solidFill>
              </a:rPr>
              <a:t>;</a:t>
            </a:r>
            <a:endParaRPr lang="ru-RU" sz="3600" dirty="0" smtClean="0">
              <a:solidFill>
                <a:srgbClr val="FFC000"/>
              </a:solidFill>
            </a:endParaRPr>
          </a:p>
          <a:p>
            <a:r>
              <a:rPr lang="ru-RU" sz="3600" dirty="0" smtClean="0">
                <a:solidFill>
                  <a:srgbClr val="FFC000"/>
                </a:solidFill>
              </a:rPr>
              <a:t>40- рисунков по пропаганде ЗОЖ;</a:t>
            </a:r>
          </a:p>
          <a:p>
            <a:r>
              <a:rPr lang="ru-RU" sz="3600" dirty="0" smtClean="0">
                <a:solidFill>
                  <a:srgbClr val="FFC000"/>
                </a:solidFill>
              </a:rPr>
              <a:t>350 – профилактических буклетов были </a:t>
            </a:r>
            <a:r>
              <a:rPr lang="ru-RU" sz="3600" smtClean="0">
                <a:solidFill>
                  <a:srgbClr val="FFC000"/>
                </a:solidFill>
              </a:rPr>
              <a:t>розданы школьникам;</a:t>
            </a:r>
            <a:endParaRPr lang="ru-RU" sz="3600" dirty="0" smtClean="0">
              <a:solidFill>
                <a:srgbClr val="FFC000"/>
              </a:solidFill>
            </a:endParaRPr>
          </a:p>
          <a:p>
            <a:r>
              <a:rPr lang="ru-RU" sz="3600" dirty="0" smtClean="0">
                <a:solidFill>
                  <a:srgbClr val="FFC000"/>
                </a:solidFill>
              </a:rPr>
              <a:t>100- родителям с пометкой как укрепить здоровье ребёнка в кругу семьи. </a:t>
            </a:r>
          </a:p>
          <a:p>
            <a:endParaRPr lang="ru-RU" sz="4400" dirty="0">
              <a:solidFill>
                <a:srgbClr val="FFC0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7532</TotalTime>
  <Words>606</Words>
  <Application>Microsoft Office PowerPoint</Application>
  <PresentationFormat>Произвольный</PresentationFormat>
  <Paragraphs>124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TT Drugs Bold</vt:lpstr>
      <vt:lpstr>Calibri</vt:lpstr>
      <vt:lpstr>TT Drugs</vt:lpstr>
      <vt:lpstr>Wingdings</vt:lpstr>
      <vt:lpstr>Forum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Kab_32</dc:creator>
  <cp:lastModifiedBy>Kab_32</cp:lastModifiedBy>
  <cp:revision>53</cp:revision>
  <dcterms:created xsi:type="dcterms:W3CDTF">2006-08-16T00:00:00Z</dcterms:created>
  <dcterms:modified xsi:type="dcterms:W3CDTF">2023-03-31T17:15:18Z</dcterms:modified>
  <dc:identifier>DAE4DHO6uQs</dc:identifier>
</cp:coreProperties>
</file>